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C66C5-277A-4CFD-9779-F0510E4FD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53795A-F3ED-4293-9EBE-254E6FEE3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B32078-530B-4EC7-A7D7-F6D15F3B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AF37F-76FD-411B-8F7F-50A4342E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B98B04-4748-444F-ADDA-79D23F1B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64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D71B1-AD16-4A1C-83EE-FC5E4AAF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273D21-F8B9-4C07-8503-ED1D1E958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68FDA8-B33F-4A5E-8AE5-C6564135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A0C540-9205-48E8-8B13-82996EED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FFA273-BC24-4AFB-BBC3-99D0B0A5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1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6F448A-43E2-49FB-8366-AAAAB5086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2D0EFF-DC7B-4193-B082-129CF949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51A4B2-7740-4F1E-9499-804A636F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4E0F8-BF8A-4F6C-8C9F-93C641B6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CF8063-37A7-40EE-B243-D0314640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15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D9760-10C1-4923-AE4E-D2FF33E6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0208AE-81B8-4FB2-A8BE-35FEBA01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42826D-48BD-46DE-9DA4-040EA1B8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EEEB76-CF1F-404E-97A5-2F202B4C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E4654-E11F-4BD7-9C0D-DACC2480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0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DEC3B-A69B-4764-9795-C39198C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DB6DC6-A9DD-4EEE-BE11-2B844B1EA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61DB3F-FF05-4D0F-ADF3-B1A8C764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F9A8FB-DD21-463B-960D-32DEC095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4DEAC-1CD1-4D97-8DA5-F2F5A22A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92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FC9CE-5312-4DF2-903A-9BFB3F72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379642-3AFF-4A46-89D7-F3D61CF09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534B0A-ECDA-4E7D-BE17-69C0F2724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2A64B6-A038-4DD4-AB1C-E368690E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0A3C86-3C0A-40A6-B27B-17CD13B2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21783D-6F7C-49DC-A1C3-81FDC666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1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22A50-4FBA-4987-99FC-D51DAD67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CFDA18-F0E0-479A-8FED-D5ED00EEF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D0BAFA-C202-43A2-9821-45C7E276B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D2557D-6A52-4B70-A2E3-678E77F9B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41A835-91FC-4222-9B9F-AC7984457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8246B2-8C36-41B3-8A65-0DBBCB69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F77F3C-1377-45B2-97EA-152351EC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BE20AD-F50C-4E8F-9486-62C7B4CD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63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8F060-6EE0-41D7-80AE-912971DB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C77680-8924-431F-817F-DC3E1E89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76EAB4-114C-435A-BE2A-58CA63A0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A4398A-707C-4493-A0C5-1CAB35C0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65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15B952-AE05-4589-9DD8-1F4439F8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CCB311-1C8D-46E8-986A-3AF53529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961926-8BD2-4E64-90EC-0D3ADF1C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86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08D4D-C61C-478B-B723-A6ACCF0F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9BAF2-FEA0-413A-9602-6C11FFA2F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79412D-45D2-42C5-B943-7B5654E2D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187D25-BD74-4D53-8062-C42A0D99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1185CB-858D-4000-AD88-B83C0FA2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E2CD32-3B2A-4964-ACAE-85411B2F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48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63AB1-2510-4AE1-A31F-5D2E5531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559E15-3A65-4114-AB34-65DFE2BBB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62ACB2-599A-48ED-A0F9-8E070C9E3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2FC800-4639-4BCF-B6F9-9007B170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795FBA-040C-4F6B-82E3-F3737023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FFC438-5550-4683-80FC-501380A2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93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76CF2B-D859-4BFF-B0DF-CF1C55ED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30F7E9-C9FB-4406-86D0-8784D6BA7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4934B4-CCFE-4648-B92B-7F1F61110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C445F7-5F75-4DE2-B64C-0BB990771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9C0AA2-30C4-4C49-8DDB-589B8597C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47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ipse 28">
            <a:extLst>
              <a:ext uri="{FF2B5EF4-FFF2-40B4-BE49-F238E27FC236}">
                <a16:creationId xmlns:a16="http://schemas.microsoft.com/office/drawing/2014/main" id="{FBBDA671-B0A8-4249-A41B-7C8222213607}"/>
              </a:ext>
            </a:extLst>
          </p:cNvPr>
          <p:cNvSpPr/>
          <p:nvPr/>
        </p:nvSpPr>
        <p:spPr>
          <a:xfrm>
            <a:off x="236666" y="1161825"/>
            <a:ext cx="3420000" cy="3420000"/>
          </a:xfrm>
          <a:prstGeom prst="ellipse">
            <a:avLst/>
          </a:prstGeom>
          <a:solidFill>
            <a:srgbClr val="00CC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CD475BF1-3417-4C7A-B8E8-B6D753786AE4}"/>
              </a:ext>
            </a:extLst>
          </p:cNvPr>
          <p:cNvSpPr/>
          <p:nvPr/>
        </p:nvSpPr>
        <p:spPr>
          <a:xfrm>
            <a:off x="322727" y="2224029"/>
            <a:ext cx="1980000" cy="1980000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2A59CE3-8601-4969-A488-D72232C51BAD}"/>
              </a:ext>
            </a:extLst>
          </p:cNvPr>
          <p:cNvSpPr txBox="1"/>
          <p:nvPr/>
        </p:nvSpPr>
        <p:spPr>
          <a:xfrm>
            <a:off x="2033192" y="1537864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Cultura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FC47012-BCDA-4DE9-969C-9B4A49BE203E}"/>
              </a:ext>
            </a:extLst>
          </p:cNvPr>
          <p:cNvSpPr txBox="1"/>
          <p:nvPr/>
        </p:nvSpPr>
        <p:spPr>
          <a:xfrm>
            <a:off x="351213" y="2790773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Organizaciones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12BD96C-52D6-40BA-BCB1-1DC11526E386}"/>
              </a:ext>
            </a:extLst>
          </p:cNvPr>
          <p:cNvSpPr txBox="1"/>
          <p:nvPr/>
        </p:nvSpPr>
        <p:spPr>
          <a:xfrm>
            <a:off x="96815" y="4634698"/>
            <a:ext cx="34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Las organizaciones como un fenómeno cultural</a:t>
            </a:r>
          </a:p>
          <a:p>
            <a:r>
              <a:rPr lang="es-ES" sz="1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Las organizaciones pueden ser descritas en término de significados compartidos, valores, creencias y símbolos. No obstante, no es posible describir a la cultura como una manifestación (100%) organizacional (Morgan, 1986)</a:t>
            </a:r>
            <a:endParaRPr lang="es-ES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F7244CDA-8BED-4F5D-977D-FC8EF80B9F1B}"/>
              </a:ext>
            </a:extLst>
          </p:cNvPr>
          <p:cNvCxnSpPr>
            <a:cxnSpLocks/>
          </p:cNvCxnSpPr>
          <p:nvPr/>
        </p:nvCxnSpPr>
        <p:spPr>
          <a:xfrm flipV="1">
            <a:off x="3915783" y="502460"/>
            <a:ext cx="0" cy="6140153"/>
          </a:xfrm>
          <a:prstGeom prst="line">
            <a:avLst/>
          </a:prstGeom>
          <a:ln w="38100">
            <a:solidFill>
              <a:srgbClr val="6E6E6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n 34">
            <a:extLst>
              <a:ext uri="{FF2B5EF4-FFF2-40B4-BE49-F238E27FC236}">
                <a16:creationId xmlns:a16="http://schemas.microsoft.com/office/drawing/2014/main" id="{10525D4F-A277-462C-8AA7-938E3076E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38698" y="1356363"/>
            <a:ext cx="2663413" cy="2745621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6A1B59DB-6C6A-4C36-8596-955770372060}"/>
              </a:ext>
            </a:extLst>
          </p:cNvPr>
          <p:cNvSpPr txBox="1"/>
          <p:nvPr/>
        </p:nvSpPr>
        <p:spPr>
          <a:xfrm>
            <a:off x="6482825" y="183614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006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Percepción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F3B9117-2277-4E97-B7AA-7E63918D90DC}"/>
              </a:ext>
            </a:extLst>
          </p:cNvPr>
          <p:cNvSpPr txBox="1"/>
          <p:nvPr/>
        </p:nvSpPr>
        <p:spPr>
          <a:xfrm>
            <a:off x="4820226" y="1007936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006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Conocimiento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EA6DA98-96A4-4CD7-8184-259A1B1BB23D}"/>
              </a:ext>
            </a:extLst>
          </p:cNvPr>
          <p:cNvSpPr txBox="1"/>
          <p:nvPr/>
        </p:nvSpPr>
        <p:spPr>
          <a:xfrm>
            <a:off x="5565058" y="2975439"/>
            <a:ext cx="2140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C5A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Procesos interpretativos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A328C62-8EDA-4AF8-88A4-5D747689753F}"/>
              </a:ext>
            </a:extLst>
          </p:cNvPr>
          <p:cNvSpPr txBox="1"/>
          <p:nvPr/>
        </p:nvSpPr>
        <p:spPr>
          <a:xfrm>
            <a:off x="4174901" y="4424462"/>
            <a:ext cx="34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Influencia de la cultura en los procesos interpretativos</a:t>
            </a:r>
          </a:p>
          <a:p>
            <a:r>
              <a:rPr lang="es-ES" sz="1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concepción de la realidad social es impactada por los procesos interpretativos producidos a partir de metáforas para describir hechos u ocurrencias en función a otros elementos. </a:t>
            </a:r>
            <a:endParaRPr lang="es-ES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929D64A-798B-4B91-9FC3-E2D500950A29}"/>
              </a:ext>
            </a:extLst>
          </p:cNvPr>
          <p:cNvCxnSpPr>
            <a:cxnSpLocks/>
          </p:cNvCxnSpPr>
          <p:nvPr/>
        </p:nvCxnSpPr>
        <p:spPr>
          <a:xfrm flipV="1">
            <a:off x="7707180" y="571530"/>
            <a:ext cx="0" cy="6140153"/>
          </a:xfrm>
          <a:prstGeom prst="line">
            <a:avLst/>
          </a:prstGeom>
          <a:ln w="38100">
            <a:solidFill>
              <a:srgbClr val="6E6E6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82858CAB-6D4D-4159-93EA-3261CF14C8CF}"/>
              </a:ext>
            </a:extLst>
          </p:cNvPr>
          <p:cNvSpPr txBox="1"/>
          <p:nvPr/>
        </p:nvSpPr>
        <p:spPr>
          <a:xfrm>
            <a:off x="8034718" y="5159958"/>
            <a:ext cx="34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 posible reconocer a una organización a partir de sus manifestaciones culturales</a:t>
            </a: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A58CD6EC-9BD6-4A25-897D-7215F91F7AB4}"/>
              </a:ext>
            </a:extLst>
          </p:cNvPr>
          <p:cNvGrpSpPr/>
          <p:nvPr/>
        </p:nvGrpSpPr>
        <p:grpSpPr>
          <a:xfrm>
            <a:off x="8078576" y="1007936"/>
            <a:ext cx="3420001" cy="3318780"/>
            <a:chOff x="7819959" y="55360"/>
            <a:chExt cx="4459111" cy="4425245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3C5D121D-BEAA-4D91-AF75-6DB1F9BF54A9}"/>
                </a:ext>
              </a:extLst>
            </p:cNvPr>
            <p:cNvSpPr/>
            <p:nvPr/>
          </p:nvSpPr>
          <p:spPr>
            <a:xfrm>
              <a:off x="7819959" y="55360"/>
              <a:ext cx="4459111" cy="4425245"/>
            </a:xfrm>
            <a:prstGeom prst="ellipse">
              <a:avLst/>
            </a:prstGeom>
            <a:solidFill>
              <a:srgbClr val="006699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A616C010-20B1-49DA-B738-D6EBF9A96369}"/>
                </a:ext>
              </a:extLst>
            </p:cNvPr>
            <p:cNvSpPr/>
            <p:nvPr/>
          </p:nvSpPr>
          <p:spPr>
            <a:xfrm>
              <a:off x="8428147" y="638148"/>
              <a:ext cx="3242733" cy="3259668"/>
            </a:xfrm>
            <a:prstGeom prst="ellipse">
              <a:avLst/>
            </a:prstGeom>
            <a:solidFill>
              <a:srgbClr val="00CC99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B07D107B-6B4B-4404-AF57-A3CAAA08DD6F}"/>
                </a:ext>
              </a:extLst>
            </p:cNvPr>
            <p:cNvSpPr/>
            <p:nvPr/>
          </p:nvSpPr>
          <p:spPr>
            <a:xfrm>
              <a:off x="9040217" y="1193068"/>
              <a:ext cx="2018592" cy="2149828"/>
            </a:xfrm>
            <a:prstGeom prst="ellipse">
              <a:avLst/>
            </a:prstGeom>
            <a:solidFill>
              <a:srgbClr val="FC5A5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A1C13229-2ABA-464B-8E6D-55EA443D8895}"/>
                </a:ext>
              </a:extLst>
            </p:cNvPr>
            <p:cNvSpPr/>
            <p:nvPr/>
          </p:nvSpPr>
          <p:spPr>
            <a:xfrm>
              <a:off x="9525329" y="1732597"/>
              <a:ext cx="1048367" cy="107077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16E69F54-E699-419C-B594-5C65C7DED701}"/>
                </a:ext>
              </a:extLst>
            </p:cNvPr>
            <p:cNvSpPr txBox="1"/>
            <p:nvPr/>
          </p:nvSpPr>
          <p:spPr>
            <a:xfrm>
              <a:off x="9525329" y="183718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PE"/>
              </a:defPPr>
              <a:lvl1pPr>
                <a:defRPr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defRPr>
              </a:lvl1pPr>
            </a:lstStyle>
            <a:p>
              <a:r>
                <a:rPr lang="es-PE" dirty="0">
                  <a:solidFill>
                    <a:schemeClr val="bg1">
                      <a:lumMod val="95000"/>
                    </a:schemeClr>
                  </a:solidFill>
                </a:rPr>
                <a:t>Símbolos</a:t>
              </a: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6CD28B59-5D19-4710-80A3-511A8CEDF214}"/>
                </a:ext>
              </a:extLst>
            </p:cNvPr>
            <p:cNvSpPr txBox="1"/>
            <p:nvPr/>
          </p:nvSpPr>
          <p:spPr>
            <a:xfrm>
              <a:off x="9585282" y="766506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PE"/>
              </a:defPPr>
              <a:lvl1pPr>
                <a:defRPr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defRPr>
              </a:lvl1pPr>
            </a:lstStyle>
            <a:p>
              <a:r>
                <a:rPr lang="es-PE" dirty="0"/>
                <a:t>Héroes</a:t>
              </a: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2CEF462A-C77B-44D7-8868-913A9F2DC294}"/>
                </a:ext>
              </a:extLst>
            </p:cNvPr>
            <p:cNvSpPr txBox="1"/>
            <p:nvPr/>
          </p:nvSpPr>
          <p:spPr>
            <a:xfrm>
              <a:off x="9540397" y="1312034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Rituales</a:t>
              </a: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73199FD5-4FCA-42F2-888A-0BFFBBA90620}"/>
                </a:ext>
              </a:extLst>
            </p:cNvPr>
            <p:cNvSpPr txBox="1"/>
            <p:nvPr/>
          </p:nvSpPr>
          <p:spPr>
            <a:xfrm>
              <a:off x="9585282" y="2079488"/>
              <a:ext cx="949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PE"/>
              </a:defPPr>
              <a:lvl1pPr>
                <a:defRPr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defRPr>
              </a:lvl1pPr>
            </a:lstStyle>
            <a:p>
              <a:r>
                <a:rPr lang="es-PE" dirty="0"/>
                <a:t>Valores</a:t>
              </a:r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D2CD90BA-8D3F-4438-821F-6FE181EA4019}"/>
                </a:ext>
              </a:extLst>
            </p:cNvPr>
            <p:cNvSpPr/>
            <p:nvPr/>
          </p:nvSpPr>
          <p:spPr>
            <a:xfrm rot="19465973">
              <a:off x="10313408" y="1248094"/>
              <a:ext cx="1711657" cy="5455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66231C32-AA64-48E9-9870-22F61827482F}"/>
                </a:ext>
              </a:extLst>
            </p:cNvPr>
            <p:cNvSpPr txBox="1"/>
            <p:nvPr/>
          </p:nvSpPr>
          <p:spPr>
            <a:xfrm rot="19453570">
              <a:off x="10610976" y="1323322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PE"/>
              </a:defPPr>
              <a:lvl1pPr>
                <a:defRPr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defRPr>
              </a:lvl1pPr>
            </a:lstStyle>
            <a:p>
              <a:r>
                <a:rPr lang="es-PE" dirty="0"/>
                <a:t>Prácticas</a:t>
              </a:r>
            </a:p>
          </p:txBody>
        </p:sp>
      </p:grpSp>
      <p:sp>
        <p:nvSpPr>
          <p:cNvPr id="53" name="CuadroTexto 52">
            <a:extLst>
              <a:ext uri="{FF2B5EF4-FFF2-40B4-BE49-F238E27FC236}">
                <a16:creationId xmlns:a16="http://schemas.microsoft.com/office/drawing/2014/main" id="{107DEBC0-B888-4C10-B143-6DB692580FFB}"/>
              </a:ext>
            </a:extLst>
          </p:cNvPr>
          <p:cNvSpPr txBox="1"/>
          <p:nvPr/>
        </p:nvSpPr>
        <p:spPr>
          <a:xfrm>
            <a:off x="8078576" y="4415937"/>
            <a:ext cx="1898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/>
              <a:t>Ver Hofstede et al (2010:8) </a:t>
            </a:r>
          </a:p>
        </p:txBody>
      </p:sp>
    </p:spTree>
    <p:extLst>
      <p:ext uri="{BB962C8B-B14F-4D97-AF65-F5344CB8AC3E}">
        <p14:creationId xmlns:p14="http://schemas.microsoft.com/office/powerpoint/2010/main" val="4080477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111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Bruno Chaihuaque Dueñas</dc:creator>
  <cp:lastModifiedBy>Bruno Chaihuaque Dueñas</cp:lastModifiedBy>
  <cp:revision>2</cp:revision>
  <cp:lastPrinted>2022-11-05T15:39:32Z</cp:lastPrinted>
  <dcterms:created xsi:type="dcterms:W3CDTF">2022-11-05T15:38:43Z</dcterms:created>
  <dcterms:modified xsi:type="dcterms:W3CDTF">2022-11-05T15:47:53Z</dcterms:modified>
</cp:coreProperties>
</file>