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lipse 137">
            <a:extLst>
              <a:ext uri="{FF2B5EF4-FFF2-40B4-BE49-F238E27FC236}">
                <a16:creationId xmlns:a16="http://schemas.microsoft.com/office/drawing/2014/main" id="{D02E2A0C-1D06-4CC7-BE8E-BB01176253EB}"/>
              </a:ext>
            </a:extLst>
          </p:cNvPr>
          <p:cNvSpPr/>
          <p:nvPr/>
        </p:nvSpPr>
        <p:spPr>
          <a:xfrm>
            <a:off x="1882585" y="2052144"/>
            <a:ext cx="3420000" cy="3420000"/>
          </a:xfrm>
          <a:prstGeom prst="ellipse">
            <a:avLst/>
          </a:prstGeom>
          <a:solidFill>
            <a:srgbClr val="FFC000">
              <a:alpha val="50196"/>
            </a:srgbClr>
          </a:solidFill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89EBCE92-E4C3-4128-A5B5-DB2C542E351D}"/>
              </a:ext>
            </a:extLst>
          </p:cNvPr>
          <p:cNvSpPr/>
          <p:nvPr/>
        </p:nvSpPr>
        <p:spPr>
          <a:xfrm>
            <a:off x="2710925" y="2699930"/>
            <a:ext cx="504000" cy="505609"/>
          </a:xfrm>
          <a:prstGeom prst="ellipse">
            <a:avLst/>
          </a:prstGeom>
          <a:solidFill>
            <a:srgbClr val="00669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21CB4AA0-D4C5-4D41-BFCA-D1FC75547E0E}"/>
              </a:ext>
            </a:extLst>
          </p:cNvPr>
          <p:cNvSpPr/>
          <p:nvPr/>
        </p:nvSpPr>
        <p:spPr>
          <a:xfrm>
            <a:off x="3502755" y="2608396"/>
            <a:ext cx="504000" cy="505609"/>
          </a:xfrm>
          <a:prstGeom prst="ellipse">
            <a:avLst/>
          </a:prstGeom>
          <a:solidFill>
            <a:srgbClr val="FC5A5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621991AC-732F-4B5E-9A79-C3F6FF178009}"/>
              </a:ext>
            </a:extLst>
          </p:cNvPr>
          <p:cNvSpPr/>
          <p:nvPr/>
        </p:nvSpPr>
        <p:spPr>
          <a:xfrm>
            <a:off x="3754755" y="3327061"/>
            <a:ext cx="504000" cy="505609"/>
          </a:xfrm>
          <a:prstGeom prst="ellipse">
            <a:avLst/>
          </a:prstGeom>
          <a:solidFill>
            <a:srgbClr val="00CC9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CAD20854-B5EF-4188-BE1D-6432BA5C8CCE}"/>
              </a:ext>
            </a:extLst>
          </p:cNvPr>
          <p:cNvSpPr/>
          <p:nvPr/>
        </p:nvSpPr>
        <p:spPr>
          <a:xfrm>
            <a:off x="2754498" y="3868523"/>
            <a:ext cx="504000" cy="505609"/>
          </a:xfrm>
          <a:prstGeom prst="ellipse">
            <a:avLst/>
          </a:prstGeom>
          <a:solidFill>
            <a:srgbClr val="6ED2F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981FF1D-305A-4C41-BACD-EE210EBC27F6}"/>
              </a:ext>
            </a:extLst>
          </p:cNvPr>
          <p:cNvSpPr/>
          <p:nvPr/>
        </p:nvSpPr>
        <p:spPr>
          <a:xfrm>
            <a:off x="3665042" y="4291126"/>
            <a:ext cx="504000" cy="505609"/>
          </a:xfrm>
          <a:prstGeom prst="ellipse">
            <a:avLst/>
          </a:prstGeom>
          <a:solidFill>
            <a:srgbClr val="6600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28DABF26-E53A-4A40-A87F-7BD9B3598590}"/>
              </a:ext>
            </a:extLst>
          </p:cNvPr>
          <p:cNvSpPr txBox="1"/>
          <p:nvPr/>
        </p:nvSpPr>
        <p:spPr>
          <a:xfrm>
            <a:off x="2701093" y="4769033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Organizaciones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FD169F6F-5C4B-468F-B344-4FF96B6883D4}"/>
              </a:ext>
            </a:extLst>
          </p:cNvPr>
          <p:cNvSpPr txBox="1"/>
          <p:nvPr/>
        </p:nvSpPr>
        <p:spPr>
          <a:xfrm>
            <a:off x="271182" y="16514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Contexto cultural</a:t>
            </a:r>
          </a:p>
        </p:txBody>
      </p:sp>
      <p:sp>
        <p:nvSpPr>
          <p:cNvPr id="146" name="Google Shape;432;p24">
            <a:extLst>
              <a:ext uri="{FF2B5EF4-FFF2-40B4-BE49-F238E27FC236}">
                <a16:creationId xmlns:a16="http://schemas.microsoft.com/office/drawing/2014/main" id="{F8763E99-6800-4459-A331-ED32C1761390}"/>
              </a:ext>
            </a:extLst>
          </p:cNvPr>
          <p:cNvSpPr/>
          <p:nvPr/>
        </p:nvSpPr>
        <p:spPr>
          <a:xfrm flipH="1" flipV="1">
            <a:off x="807610" y="1978833"/>
            <a:ext cx="1074975" cy="1172331"/>
          </a:xfrm>
          <a:custGeom>
            <a:avLst/>
            <a:gdLst/>
            <a:ahLst/>
            <a:cxnLst/>
            <a:rect l="l" t="t" r="r" b="b"/>
            <a:pathLst>
              <a:path w="29847" h="31923" extrusionOk="0">
                <a:moveTo>
                  <a:pt x="3756" y="1"/>
                </a:moveTo>
                <a:cubicBezTo>
                  <a:pt x="2505" y="1349"/>
                  <a:pt x="1253" y="2699"/>
                  <a:pt x="0" y="4048"/>
                </a:cubicBezTo>
                <a:cubicBezTo>
                  <a:pt x="1031" y="5246"/>
                  <a:pt x="1974" y="6513"/>
                  <a:pt x="2844" y="7831"/>
                </a:cubicBezTo>
                <a:cubicBezTo>
                  <a:pt x="3480" y="7862"/>
                  <a:pt x="4093" y="7924"/>
                  <a:pt x="4656" y="8032"/>
                </a:cubicBezTo>
                <a:cubicBezTo>
                  <a:pt x="13339" y="9688"/>
                  <a:pt x="19503" y="14612"/>
                  <a:pt x="21444" y="23236"/>
                </a:cubicBezTo>
                <a:cubicBezTo>
                  <a:pt x="22087" y="26092"/>
                  <a:pt x="22047" y="29066"/>
                  <a:pt x="21430" y="31922"/>
                </a:cubicBezTo>
                <a:cubicBezTo>
                  <a:pt x="22994" y="30829"/>
                  <a:pt x="24477" y="29621"/>
                  <a:pt x="25856" y="28301"/>
                </a:cubicBezTo>
                <a:cubicBezTo>
                  <a:pt x="27036" y="29284"/>
                  <a:pt x="28215" y="30268"/>
                  <a:pt x="29394" y="31251"/>
                </a:cubicBezTo>
                <a:cubicBezTo>
                  <a:pt x="29847" y="27974"/>
                  <a:pt x="29750" y="24628"/>
                  <a:pt x="29022" y="21390"/>
                </a:cubicBezTo>
                <a:cubicBezTo>
                  <a:pt x="26322" y="9395"/>
                  <a:pt x="17747" y="2546"/>
                  <a:pt x="5670" y="242"/>
                </a:cubicBezTo>
                <a:cubicBezTo>
                  <a:pt x="5068" y="128"/>
                  <a:pt x="4423" y="50"/>
                  <a:pt x="3756" y="1"/>
                </a:cubicBezTo>
                <a:close/>
              </a:path>
            </a:pathLst>
          </a:custGeom>
          <a:solidFill>
            <a:srgbClr val="0066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DB0A50E1-16AB-4580-9B8F-BC1A0EFEA951}"/>
              </a:ext>
            </a:extLst>
          </p:cNvPr>
          <p:cNvSpPr txBox="1"/>
          <p:nvPr/>
        </p:nvSpPr>
        <p:spPr>
          <a:xfrm>
            <a:off x="3307527" y="1234587"/>
            <a:ext cx="259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Estructuras organizacionales</a:t>
            </a:r>
          </a:p>
        </p:txBody>
      </p: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A2A86157-5495-464E-BC9A-E0C631AC55CC}"/>
              </a:ext>
            </a:extLst>
          </p:cNvPr>
          <p:cNvCxnSpPr>
            <a:cxnSpLocks/>
            <a:stCxn id="147" idx="2"/>
            <a:endCxn id="139" idx="0"/>
          </p:cNvCxnSpPr>
          <p:nvPr/>
        </p:nvCxnSpPr>
        <p:spPr>
          <a:xfrm rot="5400000">
            <a:off x="3343254" y="1439034"/>
            <a:ext cx="880568" cy="1641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r 148">
            <a:extLst>
              <a:ext uri="{FF2B5EF4-FFF2-40B4-BE49-F238E27FC236}">
                <a16:creationId xmlns:a16="http://schemas.microsoft.com/office/drawing/2014/main" id="{5106F424-CB8C-40E8-BFEC-8619F6A14235}"/>
              </a:ext>
            </a:extLst>
          </p:cNvPr>
          <p:cNvCxnSpPr>
            <a:cxnSpLocks/>
            <a:stCxn id="147" idx="2"/>
            <a:endCxn id="140" idx="6"/>
          </p:cNvCxnSpPr>
          <p:nvPr/>
        </p:nvCxnSpPr>
        <p:spPr>
          <a:xfrm rot="5400000">
            <a:off x="3784534" y="2041584"/>
            <a:ext cx="1041839" cy="59739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r 149">
            <a:extLst>
              <a:ext uri="{FF2B5EF4-FFF2-40B4-BE49-F238E27FC236}">
                <a16:creationId xmlns:a16="http://schemas.microsoft.com/office/drawing/2014/main" id="{6DA6D75C-A1F5-4EF5-AEF0-61AA82B8F0EB}"/>
              </a:ext>
            </a:extLst>
          </p:cNvPr>
          <p:cNvCxnSpPr>
            <a:cxnSpLocks/>
            <a:stCxn id="147" idx="2"/>
            <a:endCxn id="141" idx="6"/>
          </p:cNvCxnSpPr>
          <p:nvPr/>
        </p:nvCxnSpPr>
        <p:spPr>
          <a:xfrm rot="5400000">
            <a:off x="3551201" y="2526917"/>
            <a:ext cx="1760504" cy="34539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r 150">
            <a:extLst>
              <a:ext uri="{FF2B5EF4-FFF2-40B4-BE49-F238E27FC236}">
                <a16:creationId xmlns:a16="http://schemas.microsoft.com/office/drawing/2014/main" id="{8CC8FB8E-1425-4E3E-B384-64EBEA39D509}"/>
              </a:ext>
            </a:extLst>
          </p:cNvPr>
          <p:cNvCxnSpPr>
            <a:cxnSpLocks/>
            <a:stCxn id="147" idx="2"/>
            <a:endCxn id="142" idx="6"/>
          </p:cNvCxnSpPr>
          <p:nvPr/>
        </p:nvCxnSpPr>
        <p:spPr>
          <a:xfrm rot="5400000">
            <a:off x="2780341" y="2297519"/>
            <a:ext cx="2301966" cy="1345652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2FE463A6-2C32-484F-B758-510655F8098E}"/>
              </a:ext>
            </a:extLst>
          </p:cNvPr>
          <p:cNvCxnSpPr>
            <a:cxnSpLocks/>
            <a:stCxn id="147" idx="2"/>
            <a:endCxn id="143" idx="6"/>
          </p:cNvCxnSpPr>
          <p:nvPr/>
        </p:nvCxnSpPr>
        <p:spPr>
          <a:xfrm rot="5400000">
            <a:off x="3024312" y="2964092"/>
            <a:ext cx="2724569" cy="43510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97A88BD8-DC4E-4CC3-8899-CD73456C8DEF}"/>
              </a:ext>
            </a:extLst>
          </p:cNvPr>
          <p:cNvSpPr txBox="1"/>
          <p:nvPr/>
        </p:nvSpPr>
        <p:spPr>
          <a:xfrm>
            <a:off x="6920029" y="1524698"/>
            <a:ext cx="4626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rgbClr val="6600CC"/>
                </a:solidFill>
                <a:latin typeface="Bahnschrift SemiLight" panose="020B0502040204020203" pitchFamily="34" charset="0"/>
                <a:ea typeface="Roboto" panose="02000000000000000000" pitchFamily="2" charset="0"/>
              </a:rPr>
              <a:t>La cultura organizacional es el producto de la interacción de la cultura a nivel social, a nivel sectorial o industrial y a nivel organizacional. Las organizaciones pueden formar o deformar su cultura debido a factores exógenos como los sociales e incluso industriales.</a:t>
            </a:r>
          </a:p>
        </p:txBody>
      </p:sp>
      <p:sp>
        <p:nvSpPr>
          <p:cNvPr id="154" name="Google Shape;175;p30">
            <a:extLst>
              <a:ext uri="{FF2B5EF4-FFF2-40B4-BE49-F238E27FC236}">
                <a16:creationId xmlns:a16="http://schemas.microsoft.com/office/drawing/2014/main" id="{6DC33A4F-DFFE-4BD7-86E4-81AD5BB6E05F}"/>
              </a:ext>
            </a:extLst>
          </p:cNvPr>
          <p:cNvSpPr/>
          <p:nvPr/>
        </p:nvSpPr>
        <p:spPr>
          <a:xfrm flipH="1">
            <a:off x="6245374" y="1644942"/>
            <a:ext cx="208167" cy="524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155" name="Google Shape;175;p30">
            <a:extLst>
              <a:ext uri="{FF2B5EF4-FFF2-40B4-BE49-F238E27FC236}">
                <a16:creationId xmlns:a16="http://schemas.microsoft.com/office/drawing/2014/main" id="{F348D3BD-3B31-4D03-AD80-4DFEACD0ECBD}"/>
              </a:ext>
            </a:extLst>
          </p:cNvPr>
          <p:cNvSpPr/>
          <p:nvPr/>
        </p:nvSpPr>
        <p:spPr>
          <a:xfrm flipH="1">
            <a:off x="6576731" y="1644942"/>
            <a:ext cx="208167" cy="524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E646FA2D-D7C8-45E2-A319-E3FE0E0BBFCA}"/>
              </a:ext>
            </a:extLst>
          </p:cNvPr>
          <p:cNvSpPr txBox="1"/>
          <p:nvPr/>
        </p:nvSpPr>
        <p:spPr>
          <a:xfrm>
            <a:off x="9700183" y="3929772"/>
            <a:ext cx="15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Ver: </a:t>
            </a:r>
            <a:r>
              <a:rPr lang="es-PE" sz="1200" dirty="0" err="1"/>
              <a:t>Fombrun</a:t>
            </a:r>
            <a:r>
              <a:rPr lang="es-PE" sz="1200" dirty="0"/>
              <a:t> (1983)</a:t>
            </a:r>
          </a:p>
        </p:txBody>
      </p:sp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Bahnschrift SemiLight</vt:lpstr>
      <vt:lpstr>Calibri</vt:lpstr>
      <vt:lpstr>Calibri Light</vt:lpstr>
      <vt:lpstr>Oswald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5</cp:revision>
  <cp:lastPrinted>2022-11-05T15:54:02Z</cp:lastPrinted>
  <dcterms:created xsi:type="dcterms:W3CDTF">2022-11-05T15:38:43Z</dcterms:created>
  <dcterms:modified xsi:type="dcterms:W3CDTF">2022-11-05T15:57:25Z</dcterms:modified>
</cp:coreProperties>
</file>