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EA76D74-517E-4E48-9068-A96269AEA41D}"/>
              </a:ext>
            </a:extLst>
          </p:cNvPr>
          <p:cNvSpPr txBox="1"/>
          <p:nvPr/>
        </p:nvSpPr>
        <p:spPr>
          <a:xfrm>
            <a:off x="1369083" y="7867"/>
            <a:ext cx="1012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6600CC"/>
                </a:solidFill>
                <a:latin typeface="Bahnschrift SemiLight" panose="020B0502040204020203" pitchFamily="34" charset="0"/>
                <a:ea typeface="Roboto" panose="02000000000000000000" pitchFamily="2" charset="0"/>
              </a:rPr>
              <a:t>La cultura organizacional es el producto de la interacción de la cultura a nivel social, a nivel sectorial o industrial y a nivel organizacional. Las organizaciones pueden formar o deformar su cultura debido a factores exógenos como los sociales e incluso industriales.</a:t>
            </a:r>
          </a:p>
        </p:txBody>
      </p:sp>
      <p:sp>
        <p:nvSpPr>
          <p:cNvPr id="158" name="Google Shape;175;p30">
            <a:extLst>
              <a:ext uri="{FF2B5EF4-FFF2-40B4-BE49-F238E27FC236}">
                <a16:creationId xmlns:a16="http://schemas.microsoft.com/office/drawing/2014/main" id="{B96141FD-C884-438D-98ED-1CE1EC764B01}"/>
              </a:ext>
            </a:extLst>
          </p:cNvPr>
          <p:cNvSpPr/>
          <p:nvPr/>
        </p:nvSpPr>
        <p:spPr>
          <a:xfrm flipH="1">
            <a:off x="694428" y="128111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159" name="Google Shape;175;p30">
            <a:extLst>
              <a:ext uri="{FF2B5EF4-FFF2-40B4-BE49-F238E27FC236}">
                <a16:creationId xmlns:a16="http://schemas.microsoft.com/office/drawing/2014/main" id="{58681CFF-C3F4-44CE-84F7-C1B7A25DB4D7}"/>
              </a:ext>
            </a:extLst>
          </p:cNvPr>
          <p:cNvSpPr/>
          <p:nvPr/>
        </p:nvSpPr>
        <p:spPr>
          <a:xfrm flipH="1">
            <a:off x="1025785" y="128111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2C49B9F9-61F4-495D-847C-7BA58A0AB131}"/>
              </a:ext>
            </a:extLst>
          </p:cNvPr>
          <p:cNvSpPr/>
          <p:nvPr/>
        </p:nvSpPr>
        <p:spPr>
          <a:xfrm>
            <a:off x="1796201" y="1921076"/>
            <a:ext cx="1828800" cy="82925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Sociedad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07C6370E-8A24-4B45-BB56-1E6E6A62E2A4}"/>
              </a:ext>
            </a:extLst>
          </p:cNvPr>
          <p:cNvSpPr/>
          <p:nvPr/>
        </p:nvSpPr>
        <p:spPr>
          <a:xfrm>
            <a:off x="5181600" y="1921076"/>
            <a:ext cx="1828800" cy="827644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Industria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A3E73ADC-23A0-400F-939B-2E1429EB6F95}"/>
              </a:ext>
            </a:extLst>
          </p:cNvPr>
          <p:cNvSpPr/>
          <p:nvPr/>
        </p:nvSpPr>
        <p:spPr>
          <a:xfrm>
            <a:off x="8654201" y="1921076"/>
            <a:ext cx="1828800" cy="829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Organización</a:t>
            </a:r>
          </a:p>
        </p:txBody>
      </p: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796DF29E-2B62-4D77-8851-B6D80056B5BE}"/>
              </a:ext>
            </a:extLst>
          </p:cNvPr>
          <p:cNvCxnSpPr>
            <a:cxnSpLocks/>
            <a:stCxn id="160" idx="3"/>
            <a:endCxn id="161" idx="1"/>
          </p:cNvCxnSpPr>
          <p:nvPr/>
        </p:nvCxnSpPr>
        <p:spPr>
          <a:xfrm flipV="1">
            <a:off x="3625001" y="2334898"/>
            <a:ext cx="1556599" cy="806"/>
          </a:xfrm>
          <a:prstGeom prst="straightConnector1">
            <a:avLst/>
          </a:prstGeom>
          <a:ln w="38100">
            <a:solidFill>
              <a:srgbClr val="464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8AAD4A08-2E6E-4AF1-8DE0-3B6B9679FDB2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>
            <a:off x="7010400" y="2334898"/>
            <a:ext cx="1643801" cy="806"/>
          </a:xfrm>
          <a:prstGeom prst="straightConnector1">
            <a:avLst/>
          </a:prstGeom>
          <a:ln w="38100">
            <a:solidFill>
              <a:srgbClr val="464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9EDFB74-CCED-4E96-B960-E63687E91536}"/>
              </a:ext>
            </a:extLst>
          </p:cNvPr>
          <p:cNvSpPr txBox="1"/>
          <p:nvPr/>
        </p:nvSpPr>
        <p:spPr>
          <a:xfrm>
            <a:off x="1913861" y="2822332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Ideales</a:t>
            </a:r>
          </a:p>
          <a:p>
            <a:pPr algn="ctr"/>
            <a:r>
              <a:rPr lang="es-PE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Valores Sociales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9519B6A6-1796-4D7C-97D3-9A18F9EADE83}"/>
              </a:ext>
            </a:extLst>
          </p:cNvPr>
          <p:cNvSpPr txBox="1"/>
          <p:nvPr/>
        </p:nvSpPr>
        <p:spPr>
          <a:xfrm>
            <a:off x="5238790" y="282072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Concentración</a:t>
            </a:r>
          </a:p>
          <a:p>
            <a:r>
              <a:rPr lang="es-PE" dirty="0"/>
              <a:t>Estructura Industrial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155B357F-1B89-4B33-8213-696836DCB81A}"/>
              </a:ext>
            </a:extLst>
          </p:cNvPr>
          <p:cNvSpPr txBox="1"/>
          <p:nvPr/>
        </p:nvSpPr>
        <p:spPr>
          <a:xfrm>
            <a:off x="8029504" y="2822332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Etapa en el ciclo de vida empresarial</a:t>
            </a:r>
          </a:p>
          <a:p>
            <a:r>
              <a:rPr lang="es-PE" dirty="0"/>
              <a:t>Estrategia Competitiva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ECBEFF8E-0615-483D-BB8C-86EB85469EA2}"/>
              </a:ext>
            </a:extLst>
          </p:cNvPr>
          <p:cNvSpPr txBox="1"/>
          <p:nvPr/>
        </p:nvSpPr>
        <p:spPr>
          <a:xfrm>
            <a:off x="1933097" y="3680233"/>
            <a:ext cx="151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>
                <a:solidFill>
                  <a:srgbClr val="006699"/>
                </a:solidFill>
              </a:rPr>
              <a:t>Cultura Nacional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5A7AF652-75D0-49B8-950C-08CDC1D8CDE2}"/>
              </a:ext>
            </a:extLst>
          </p:cNvPr>
          <p:cNvSpPr txBox="1"/>
          <p:nvPr/>
        </p:nvSpPr>
        <p:spPr>
          <a:xfrm>
            <a:off x="5181600" y="364662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Cultura de la Industria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6A519EE7-61FD-4BB8-A74D-72E4CD63F79E}"/>
              </a:ext>
            </a:extLst>
          </p:cNvPr>
          <p:cNvSpPr txBox="1"/>
          <p:nvPr/>
        </p:nvSpPr>
        <p:spPr>
          <a:xfrm>
            <a:off x="8319055" y="3603247"/>
            <a:ext cx="24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Elementos organizacionales</a:t>
            </a: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8A19EA70-B43D-4C0F-919B-4C45B650E068}"/>
              </a:ext>
            </a:extLst>
          </p:cNvPr>
          <p:cNvSpPr/>
          <p:nvPr/>
        </p:nvSpPr>
        <p:spPr>
          <a:xfrm>
            <a:off x="2350601" y="1337570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BDCDBD85-CC1F-468A-824C-74E1773A565E}"/>
              </a:ext>
            </a:extLst>
          </p:cNvPr>
          <p:cNvSpPr/>
          <p:nvPr/>
        </p:nvSpPr>
        <p:spPr>
          <a:xfrm>
            <a:off x="2413304" y="1409570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A8743DA7-FBB8-4525-84C8-471ABCA0F4C2}"/>
              </a:ext>
            </a:extLst>
          </p:cNvPr>
          <p:cNvSpPr/>
          <p:nvPr/>
        </p:nvSpPr>
        <p:spPr>
          <a:xfrm>
            <a:off x="5795248" y="1444314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2A76B822-4462-4CFE-B9F6-E49A12C2165C}"/>
              </a:ext>
            </a:extLst>
          </p:cNvPr>
          <p:cNvSpPr/>
          <p:nvPr/>
        </p:nvSpPr>
        <p:spPr>
          <a:xfrm>
            <a:off x="5857951" y="1516314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5" name="Imagen 174">
            <a:extLst>
              <a:ext uri="{FF2B5EF4-FFF2-40B4-BE49-F238E27FC236}">
                <a16:creationId xmlns:a16="http://schemas.microsoft.com/office/drawing/2014/main" id="{FFEED1C4-30D1-4B13-BD34-9502F951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00" y="1447570"/>
            <a:ext cx="468000" cy="468000"/>
          </a:xfrm>
          <a:prstGeom prst="rect">
            <a:avLst/>
          </a:prstGeom>
        </p:spPr>
      </p:pic>
      <p:pic>
        <p:nvPicPr>
          <p:cNvPr id="176" name="Imagen 175">
            <a:extLst>
              <a:ext uri="{FF2B5EF4-FFF2-40B4-BE49-F238E27FC236}">
                <a16:creationId xmlns:a16="http://schemas.microsoft.com/office/drawing/2014/main" id="{A4EAE06B-D1AA-46A5-B425-B89000A0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00" y="1596497"/>
            <a:ext cx="424617" cy="424617"/>
          </a:xfrm>
          <a:prstGeom prst="rect">
            <a:avLst/>
          </a:prstGeom>
        </p:spPr>
      </p:pic>
      <p:sp>
        <p:nvSpPr>
          <p:cNvPr id="177" name="Elipse 176">
            <a:extLst>
              <a:ext uri="{FF2B5EF4-FFF2-40B4-BE49-F238E27FC236}">
                <a16:creationId xmlns:a16="http://schemas.microsoft.com/office/drawing/2014/main" id="{AA188EEC-35BF-49F9-B9A0-28E2E10C7ED6}"/>
              </a:ext>
            </a:extLst>
          </p:cNvPr>
          <p:cNvSpPr/>
          <p:nvPr/>
        </p:nvSpPr>
        <p:spPr>
          <a:xfrm>
            <a:off x="9214960" y="1444958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18FCCDEC-2325-41AB-8A39-4F64DB302D98}"/>
              </a:ext>
            </a:extLst>
          </p:cNvPr>
          <p:cNvSpPr/>
          <p:nvPr/>
        </p:nvSpPr>
        <p:spPr>
          <a:xfrm>
            <a:off x="9277663" y="1516958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9" name="Imagen 178">
            <a:extLst>
              <a:ext uri="{FF2B5EF4-FFF2-40B4-BE49-F238E27FC236}">
                <a16:creationId xmlns:a16="http://schemas.microsoft.com/office/drawing/2014/main" id="{88F1621F-F7BF-4F6B-B04D-B49430616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04" y="1575736"/>
            <a:ext cx="422502" cy="422502"/>
          </a:xfrm>
          <a:prstGeom prst="rect">
            <a:avLst/>
          </a:prstGeom>
        </p:spPr>
      </p:pic>
      <p:sp>
        <p:nvSpPr>
          <p:cNvPr id="180" name="Flecha: hacia abajo 179">
            <a:extLst>
              <a:ext uri="{FF2B5EF4-FFF2-40B4-BE49-F238E27FC236}">
                <a16:creationId xmlns:a16="http://schemas.microsoft.com/office/drawing/2014/main" id="{BADC77E3-CB4D-4BBD-A03D-F2AB06F6F27C}"/>
              </a:ext>
            </a:extLst>
          </p:cNvPr>
          <p:cNvSpPr/>
          <p:nvPr/>
        </p:nvSpPr>
        <p:spPr>
          <a:xfrm>
            <a:off x="2513993" y="3382936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181" name="Flecha: hacia abajo 180">
            <a:extLst>
              <a:ext uri="{FF2B5EF4-FFF2-40B4-BE49-F238E27FC236}">
                <a16:creationId xmlns:a16="http://schemas.microsoft.com/office/drawing/2014/main" id="{2908C322-ACDE-4DB2-806B-814C013D2ED8}"/>
              </a:ext>
            </a:extLst>
          </p:cNvPr>
          <p:cNvSpPr/>
          <p:nvPr/>
        </p:nvSpPr>
        <p:spPr>
          <a:xfrm>
            <a:off x="5943231" y="3363455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182" name="Flecha: hacia abajo 181">
            <a:extLst>
              <a:ext uri="{FF2B5EF4-FFF2-40B4-BE49-F238E27FC236}">
                <a16:creationId xmlns:a16="http://schemas.microsoft.com/office/drawing/2014/main" id="{32B38318-8DD1-4302-9A55-25C7DC053B9A}"/>
              </a:ext>
            </a:extLst>
          </p:cNvPr>
          <p:cNvSpPr/>
          <p:nvPr/>
        </p:nvSpPr>
        <p:spPr>
          <a:xfrm>
            <a:off x="9373612" y="3352677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AE33EF5E-ED23-4E32-BCE1-AB6721AF77AC}"/>
              </a:ext>
            </a:extLst>
          </p:cNvPr>
          <p:cNvSpPr/>
          <p:nvPr/>
        </p:nvSpPr>
        <p:spPr>
          <a:xfrm>
            <a:off x="5246034" y="5236303"/>
            <a:ext cx="1828800" cy="960008"/>
          </a:xfrm>
          <a:prstGeom prst="rect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Organizacional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D976D38F-DD94-406D-9557-803F283BBA4E}"/>
              </a:ext>
            </a:extLst>
          </p:cNvPr>
          <p:cNvSpPr/>
          <p:nvPr/>
        </p:nvSpPr>
        <p:spPr>
          <a:xfrm>
            <a:off x="5795248" y="4713896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C71F5335-9BCF-4256-BF9D-CFE822031155}"/>
              </a:ext>
            </a:extLst>
          </p:cNvPr>
          <p:cNvSpPr/>
          <p:nvPr/>
        </p:nvSpPr>
        <p:spPr>
          <a:xfrm>
            <a:off x="5857951" y="4785896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6" name="Imagen 185">
            <a:extLst>
              <a:ext uri="{FF2B5EF4-FFF2-40B4-BE49-F238E27FC236}">
                <a16:creationId xmlns:a16="http://schemas.microsoft.com/office/drawing/2014/main" id="{05089CC1-3549-4D39-94BD-FE66E70BF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34" y="4839896"/>
            <a:ext cx="468000" cy="468000"/>
          </a:xfrm>
          <a:prstGeom prst="rect">
            <a:avLst/>
          </a:prstGeom>
        </p:spPr>
      </p:pic>
      <p:cxnSp>
        <p:nvCxnSpPr>
          <p:cNvPr id="187" name="Google Shape;1040;p42">
            <a:extLst>
              <a:ext uri="{FF2B5EF4-FFF2-40B4-BE49-F238E27FC236}">
                <a16:creationId xmlns:a16="http://schemas.microsoft.com/office/drawing/2014/main" id="{4FB59614-7272-45D2-B7B0-CEA752C47F00}"/>
              </a:ext>
            </a:extLst>
          </p:cNvPr>
          <p:cNvCxnSpPr>
            <a:cxnSpLocks/>
            <a:stCxn id="184" idx="0"/>
            <a:endCxn id="168" idx="2"/>
          </p:cNvCxnSpPr>
          <p:nvPr/>
        </p:nvCxnSpPr>
        <p:spPr>
          <a:xfrm rot="16200000" flipV="1">
            <a:off x="4059619" y="2618266"/>
            <a:ext cx="725886" cy="34653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88" name="Google Shape;1040;p42">
            <a:extLst>
              <a:ext uri="{FF2B5EF4-FFF2-40B4-BE49-F238E27FC236}">
                <a16:creationId xmlns:a16="http://schemas.microsoft.com/office/drawing/2014/main" id="{5286C2FF-D76D-4892-B834-916F2B072067}"/>
              </a:ext>
            </a:extLst>
          </p:cNvPr>
          <p:cNvCxnSpPr>
            <a:cxnSpLocks/>
            <a:stCxn id="170" idx="2"/>
            <a:endCxn id="184" idx="0"/>
          </p:cNvCxnSpPr>
          <p:nvPr/>
        </p:nvCxnSpPr>
        <p:spPr>
          <a:xfrm rot="5400000">
            <a:off x="7460489" y="2605784"/>
            <a:ext cx="802872" cy="341335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89" name="Google Shape;1040;p42">
            <a:extLst>
              <a:ext uri="{FF2B5EF4-FFF2-40B4-BE49-F238E27FC236}">
                <a16:creationId xmlns:a16="http://schemas.microsoft.com/office/drawing/2014/main" id="{E3DEFF7B-45A4-497E-B71B-A2F66AAB8A85}"/>
              </a:ext>
            </a:extLst>
          </p:cNvPr>
          <p:cNvCxnSpPr>
            <a:cxnSpLocks/>
            <a:stCxn id="169" idx="2"/>
            <a:endCxn id="184" idx="0"/>
          </p:cNvCxnSpPr>
          <p:nvPr/>
        </p:nvCxnSpPr>
        <p:spPr>
          <a:xfrm rot="16200000" flipH="1">
            <a:off x="5772461" y="4331108"/>
            <a:ext cx="759499" cy="60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90" name="Google Shape;1040;p42">
            <a:extLst>
              <a:ext uri="{FF2B5EF4-FFF2-40B4-BE49-F238E27FC236}">
                <a16:creationId xmlns:a16="http://schemas.microsoft.com/office/drawing/2014/main" id="{F3E67070-CD98-476B-BDA2-732A4EACCC0A}"/>
              </a:ext>
            </a:extLst>
          </p:cNvPr>
          <p:cNvCxnSpPr>
            <a:cxnSpLocks/>
            <a:stCxn id="173" idx="0"/>
            <a:endCxn id="171" idx="0"/>
          </p:cNvCxnSpPr>
          <p:nvPr/>
        </p:nvCxnSpPr>
        <p:spPr>
          <a:xfrm rot="16200000" flipV="1">
            <a:off x="4379553" y="-331382"/>
            <a:ext cx="106744" cy="3444647"/>
          </a:xfrm>
          <a:prstGeom prst="bentConnector3">
            <a:avLst>
              <a:gd name="adj1" fmla="val 314157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91" name="Google Shape;1040;p42">
            <a:extLst>
              <a:ext uri="{FF2B5EF4-FFF2-40B4-BE49-F238E27FC236}">
                <a16:creationId xmlns:a16="http://schemas.microsoft.com/office/drawing/2014/main" id="{C7A2C17F-E8E9-4588-8EF8-33597E605D01}"/>
              </a:ext>
            </a:extLst>
          </p:cNvPr>
          <p:cNvCxnSpPr>
            <a:cxnSpLocks/>
            <a:stCxn id="177" idx="0"/>
            <a:endCxn id="173" idx="0"/>
          </p:cNvCxnSpPr>
          <p:nvPr/>
        </p:nvCxnSpPr>
        <p:spPr>
          <a:xfrm rot="16200000" flipV="1">
            <a:off x="7864782" y="-265220"/>
            <a:ext cx="644" cy="3419712"/>
          </a:xfrm>
          <a:prstGeom prst="bentConnector3">
            <a:avLst>
              <a:gd name="adj1" fmla="val 53345342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C91E2182-904A-470F-86A9-698928EADDF8}"/>
              </a:ext>
            </a:extLst>
          </p:cNvPr>
          <p:cNvSpPr txBox="1"/>
          <p:nvPr/>
        </p:nvSpPr>
        <p:spPr>
          <a:xfrm>
            <a:off x="448607" y="5851773"/>
            <a:ext cx="175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Ver: </a:t>
            </a:r>
            <a:r>
              <a:rPr lang="es-PE" sz="1200" dirty="0" err="1"/>
              <a:t>Fombrun</a:t>
            </a:r>
            <a:r>
              <a:rPr lang="es-PE" sz="1200" dirty="0"/>
              <a:t> (1983:143)</a:t>
            </a:r>
          </a:p>
        </p:txBody>
      </p: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SemiLight</vt:lpstr>
      <vt:lpstr>Calibri</vt:lpstr>
      <vt:lpstr>Calibri Light</vt:lpstr>
      <vt:lpstr>Oswald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7</cp:revision>
  <cp:lastPrinted>2022-11-05T15:57:36Z</cp:lastPrinted>
  <dcterms:created xsi:type="dcterms:W3CDTF">2022-11-05T15:38:43Z</dcterms:created>
  <dcterms:modified xsi:type="dcterms:W3CDTF">2022-11-05T16:32:30Z</dcterms:modified>
</cp:coreProperties>
</file>