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6" descr="Casual team meeting in open office discussing business by Aila ...">
            <a:extLst>
              <a:ext uri="{FF2B5EF4-FFF2-40B4-BE49-F238E27FC236}">
                <a16:creationId xmlns:a16="http://schemas.microsoft.com/office/drawing/2014/main" id="{6374A5B9-28EB-47FC-BF5E-7E1AC3A8E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45" r="29924" b="-45"/>
          <a:stretch/>
        </p:blipFill>
        <p:spPr bwMode="auto">
          <a:xfrm>
            <a:off x="7643533" y="532152"/>
            <a:ext cx="1607744" cy="161253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4" descr="Gorgeous Home Office Design Layout Layouts For Small Mansion ...">
            <a:extLst>
              <a:ext uri="{FF2B5EF4-FFF2-40B4-BE49-F238E27FC236}">
                <a16:creationId xmlns:a16="http://schemas.microsoft.com/office/drawing/2014/main" id="{F5256AB6-E18A-4CBE-8524-85A7094EC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4" r="18545"/>
          <a:stretch/>
        </p:blipFill>
        <p:spPr bwMode="auto">
          <a:xfrm>
            <a:off x="5290377" y="532450"/>
            <a:ext cx="1626735" cy="16312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Resultado de imagen para apple employees">
            <a:extLst>
              <a:ext uri="{FF2B5EF4-FFF2-40B4-BE49-F238E27FC236}">
                <a16:creationId xmlns:a16="http://schemas.microsoft.com/office/drawing/2014/main" id="{8C22D98B-6FFD-4C8C-A91E-CF97B2D68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45" r="34332" b="-45"/>
          <a:stretch/>
        </p:blipFill>
        <p:spPr bwMode="auto">
          <a:xfrm>
            <a:off x="2913677" y="509582"/>
            <a:ext cx="1646283" cy="165219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 descr="Banco de la Nación: canales digitales y alternos son más seguros ...">
            <a:extLst>
              <a:ext uri="{FF2B5EF4-FFF2-40B4-BE49-F238E27FC236}">
                <a16:creationId xmlns:a16="http://schemas.microsoft.com/office/drawing/2014/main" id="{C493AE17-1973-4344-9116-2B018FA58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2" r="16920"/>
          <a:stretch/>
        </p:blipFill>
        <p:spPr bwMode="auto">
          <a:xfrm>
            <a:off x="622362" y="503269"/>
            <a:ext cx="1572017" cy="158028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" name="Google Shape;1592;p42">
            <a:extLst>
              <a:ext uri="{FF2B5EF4-FFF2-40B4-BE49-F238E27FC236}">
                <a16:creationId xmlns:a16="http://schemas.microsoft.com/office/drawing/2014/main" id="{5DDCAE0B-3CD6-4AE6-AAC2-6BD74C2C9194}"/>
              </a:ext>
            </a:extLst>
          </p:cNvPr>
          <p:cNvGrpSpPr/>
          <p:nvPr/>
        </p:nvGrpSpPr>
        <p:grpSpPr>
          <a:xfrm>
            <a:off x="3594980" y="2217218"/>
            <a:ext cx="290697" cy="803698"/>
            <a:chOff x="2784484" y="2442289"/>
            <a:chExt cx="207900" cy="590361"/>
          </a:xfrm>
        </p:grpSpPr>
        <p:sp>
          <p:nvSpPr>
            <p:cNvPr id="226" name="Google Shape;1593;p42">
              <a:extLst>
                <a:ext uri="{FF2B5EF4-FFF2-40B4-BE49-F238E27FC236}">
                  <a16:creationId xmlns:a16="http://schemas.microsoft.com/office/drawing/2014/main" id="{2CED2C22-8418-473E-B5F1-5EF56337FAD1}"/>
                </a:ext>
              </a:extLst>
            </p:cNvPr>
            <p:cNvSpPr/>
            <p:nvPr/>
          </p:nvSpPr>
          <p:spPr>
            <a:xfrm>
              <a:off x="2784484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00C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27" name="Google Shape;1597;p42">
              <a:extLst>
                <a:ext uri="{FF2B5EF4-FFF2-40B4-BE49-F238E27FC236}">
                  <a16:creationId xmlns:a16="http://schemas.microsoft.com/office/drawing/2014/main" id="{7958C25A-D200-4AF8-A953-2299426F6E15}"/>
                </a:ext>
              </a:extLst>
            </p:cNvPr>
            <p:cNvCxnSpPr>
              <a:cxnSpLocks/>
              <a:stCxn id="266" idx="4"/>
              <a:endCxn id="226" idx="0"/>
            </p:cNvCxnSpPr>
            <p:nvPr/>
          </p:nvCxnSpPr>
          <p:spPr>
            <a:xfrm flipH="1">
              <a:off x="2888434" y="2442289"/>
              <a:ext cx="1799" cy="382461"/>
            </a:xfrm>
            <a:prstGeom prst="straightConnector1">
              <a:avLst/>
            </a:prstGeom>
            <a:noFill/>
            <a:ln w="19050" cap="flat" cmpd="sng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" name="Google Shape;1598;p42">
              <a:extLst>
                <a:ext uri="{FF2B5EF4-FFF2-40B4-BE49-F238E27FC236}">
                  <a16:creationId xmlns:a16="http://schemas.microsoft.com/office/drawing/2014/main" id="{F38BEE8A-0347-4E2B-9EA0-DBEC105FDD77}"/>
                </a:ext>
              </a:extLst>
            </p:cNvPr>
            <p:cNvSpPr/>
            <p:nvPr/>
          </p:nvSpPr>
          <p:spPr>
            <a:xfrm>
              <a:off x="2832759" y="2868525"/>
              <a:ext cx="113100" cy="113100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CC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9" name="Google Shape;1600;p42">
            <a:extLst>
              <a:ext uri="{FF2B5EF4-FFF2-40B4-BE49-F238E27FC236}">
                <a16:creationId xmlns:a16="http://schemas.microsoft.com/office/drawing/2014/main" id="{DD703FE5-91C2-4C91-AAFA-56BF82B02E36}"/>
              </a:ext>
            </a:extLst>
          </p:cNvPr>
          <p:cNvSpPr/>
          <p:nvPr/>
        </p:nvSpPr>
        <p:spPr>
          <a:xfrm>
            <a:off x="1252722" y="2737885"/>
            <a:ext cx="290697" cy="283028"/>
          </a:xfrm>
          <a:prstGeom prst="ellipse">
            <a:avLst/>
          </a:prstGeom>
          <a:noFill/>
          <a:ln w="19050" cap="flat" cmpd="sng">
            <a:solidFill>
              <a:srgbClr val="00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79676CB8-C7D3-4543-AAF6-686727D415A7}"/>
              </a:ext>
            </a:extLst>
          </p:cNvPr>
          <p:cNvGrpSpPr/>
          <p:nvPr/>
        </p:nvGrpSpPr>
        <p:grpSpPr>
          <a:xfrm>
            <a:off x="518671" y="355454"/>
            <a:ext cx="1800000" cy="1800000"/>
            <a:chOff x="775668" y="2184424"/>
            <a:chExt cx="1239972" cy="1261923"/>
          </a:xfrm>
        </p:grpSpPr>
        <p:sp>
          <p:nvSpPr>
            <p:cNvPr id="231" name="Google Shape;1601;p42">
              <a:extLst>
                <a:ext uri="{FF2B5EF4-FFF2-40B4-BE49-F238E27FC236}">
                  <a16:creationId xmlns:a16="http://schemas.microsoft.com/office/drawing/2014/main" id="{E0B2E305-0ECE-4BC8-8A5F-D5C12259AAE1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006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02;p42">
              <a:extLst>
                <a:ext uri="{FF2B5EF4-FFF2-40B4-BE49-F238E27FC236}">
                  <a16:creationId xmlns:a16="http://schemas.microsoft.com/office/drawing/2014/main" id="{8223DA41-6B7E-4C54-91C9-A77F1B950BF4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006699"/>
            </a:solidFill>
            <a:ln>
              <a:solidFill>
                <a:srgbClr val="0066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1604;p42">
            <a:extLst>
              <a:ext uri="{FF2B5EF4-FFF2-40B4-BE49-F238E27FC236}">
                <a16:creationId xmlns:a16="http://schemas.microsoft.com/office/drawing/2014/main" id="{FB7FEAA5-6736-4802-A93C-E57ECC2DDD82}"/>
              </a:ext>
            </a:extLst>
          </p:cNvPr>
          <p:cNvSpPr/>
          <p:nvPr/>
        </p:nvSpPr>
        <p:spPr>
          <a:xfrm>
            <a:off x="1320624" y="2797479"/>
            <a:ext cx="158143" cy="153971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1605;p42">
            <a:extLst>
              <a:ext uri="{FF2B5EF4-FFF2-40B4-BE49-F238E27FC236}">
                <a16:creationId xmlns:a16="http://schemas.microsoft.com/office/drawing/2014/main" id="{5BE73312-DEC0-4A14-9467-591FC042203D}"/>
              </a:ext>
            </a:extLst>
          </p:cNvPr>
          <p:cNvCxnSpPr>
            <a:stCxn id="231" idx="4"/>
            <a:endCxn id="229" idx="0"/>
          </p:cNvCxnSpPr>
          <p:nvPr/>
        </p:nvCxnSpPr>
        <p:spPr>
          <a:xfrm flipH="1">
            <a:off x="1398071" y="2155454"/>
            <a:ext cx="20600" cy="582431"/>
          </a:xfrm>
          <a:prstGeom prst="straightConnector1">
            <a:avLst/>
          </a:prstGeom>
          <a:noFill/>
          <a:ln w="19050" cap="flat" cmpd="sng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" name="Google Shape;1607;p42">
            <a:extLst>
              <a:ext uri="{FF2B5EF4-FFF2-40B4-BE49-F238E27FC236}">
                <a16:creationId xmlns:a16="http://schemas.microsoft.com/office/drawing/2014/main" id="{8D80E4DC-5D27-485E-9F08-C4A0AED082E4}"/>
              </a:ext>
            </a:extLst>
          </p:cNvPr>
          <p:cNvGrpSpPr/>
          <p:nvPr/>
        </p:nvGrpSpPr>
        <p:grpSpPr>
          <a:xfrm>
            <a:off x="5211114" y="3282224"/>
            <a:ext cx="1769771" cy="1847707"/>
            <a:chOff x="3940305" y="3224598"/>
            <a:chExt cx="1265700" cy="1357246"/>
          </a:xfrm>
        </p:grpSpPr>
        <p:sp>
          <p:nvSpPr>
            <p:cNvPr id="236" name="Google Shape;1608;p42">
              <a:extLst>
                <a:ext uri="{FF2B5EF4-FFF2-40B4-BE49-F238E27FC236}">
                  <a16:creationId xmlns:a16="http://schemas.microsoft.com/office/drawing/2014/main" id="{6BCC215E-53CE-45BE-8B7C-EFBFC0456A61}"/>
                </a:ext>
              </a:extLst>
            </p:cNvPr>
            <p:cNvSpPr txBox="1"/>
            <p:nvPr/>
          </p:nvSpPr>
          <p:spPr>
            <a:xfrm>
              <a:off x="3940305" y="3224598"/>
              <a:ext cx="1265700" cy="429600"/>
            </a:xfrm>
            <a:prstGeom prst="rect">
              <a:avLst/>
            </a:pr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Layout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7" name="Google Shape;1609;p42">
              <a:extLst>
                <a:ext uri="{FF2B5EF4-FFF2-40B4-BE49-F238E27FC236}">
                  <a16:creationId xmlns:a16="http://schemas.microsoft.com/office/drawing/2014/main" id="{147F627A-7497-4163-BB34-C6E917D78484}"/>
                </a:ext>
              </a:extLst>
            </p:cNvPr>
            <p:cNvSpPr txBox="1"/>
            <p:nvPr/>
          </p:nvSpPr>
          <p:spPr>
            <a:xfrm>
              <a:off x="3940305" y="4046944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La disposición de los muebles de oficina indica que se valora la comunicación abierta entre los colegas y la disposicón a cooperar entre ellos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1610;p42">
            <a:extLst>
              <a:ext uri="{FF2B5EF4-FFF2-40B4-BE49-F238E27FC236}">
                <a16:creationId xmlns:a16="http://schemas.microsoft.com/office/drawing/2014/main" id="{1A52489D-AE2D-4AC4-8AF1-5AF974796D45}"/>
              </a:ext>
            </a:extLst>
          </p:cNvPr>
          <p:cNvGrpSpPr/>
          <p:nvPr/>
        </p:nvGrpSpPr>
        <p:grpSpPr>
          <a:xfrm>
            <a:off x="501209" y="3282227"/>
            <a:ext cx="1772271" cy="1687687"/>
            <a:chOff x="571888" y="3224600"/>
            <a:chExt cx="1267488" cy="1239702"/>
          </a:xfrm>
        </p:grpSpPr>
        <p:sp>
          <p:nvSpPr>
            <p:cNvPr id="239" name="Google Shape;1611;p42">
              <a:extLst>
                <a:ext uri="{FF2B5EF4-FFF2-40B4-BE49-F238E27FC236}">
                  <a16:creationId xmlns:a16="http://schemas.microsoft.com/office/drawing/2014/main" id="{C14BA260-275B-4FD5-B9B9-B267D55B524E}"/>
                </a:ext>
              </a:extLst>
            </p:cNvPr>
            <p:cNvSpPr txBox="1"/>
            <p:nvPr/>
          </p:nvSpPr>
          <p:spPr>
            <a:xfrm>
              <a:off x="571888" y="3224600"/>
              <a:ext cx="1265700" cy="4296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Arquitectónicos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" name="Google Shape;1612;p42">
              <a:extLst>
                <a:ext uri="{FF2B5EF4-FFF2-40B4-BE49-F238E27FC236}">
                  <a16:creationId xmlns:a16="http://schemas.microsoft.com/office/drawing/2014/main" id="{2AB00670-3FEB-4672-B509-890B4D8C0CC4}"/>
                </a:ext>
              </a:extLst>
            </p:cNvPr>
            <p:cNvSpPr txBox="1"/>
            <p:nvPr/>
          </p:nvSpPr>
          <p:spPr>
            <a:xfrm>
              <a:off x="573676" y="3929402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Una cultura sólida, da la imagen de confianza. La solidez representada en una edificación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" name="Google Shape;1613;p42">
            <a:extLst>
              <a:ext uri="{FF2B5EF4-FFF2-40B4-BE49-F238E27FC236}">
                <a16:creationId xmlns:a16="http://schemas.microsoft.com/office/drawing/2014/main" id="{A68E5D25-6313-4F04-9AB5-7D853C2FF137}"/>
              </a:ext>
            </a:extLst>
          </p:cNvPr>
          <p:cNvGrpSpPr/>
          <p:nvPr/>
        </p:nvGrpSpPr>
        <p:grpSpPr>
          <a:xfrm>
            <a:off x="2856163" y="3282216"/>
            <a:ext cx="1771020" cy="1870567"/>
            <a:chOff x="2256097" y="3224592"/>
            <a:chExt cx="1266593" cy="1374038"/>
          </a:xfrm>
        </p:grpSpPr>
        <p:sp>
          <p:nvSpPr>
            <p:cNvPr id="242" name="Google Shape;1614;p42">
              <a:extLst>
                <a:ext uri="{FF2B5EF4-FFF2-40B4-BE49-F238E27FC236}">
                  <a16:creationId xmlns:a16="http://schemas.microsoft.com/office/drawing/2014/main" id="{75938C81-1DC6-465B-813B-1D732DFA1153}"/>
                </a:ext>
              </a:extLst>
            </p:cNvPr>
            <p:cNvSpPr txBox="1"/>
            <p:nvPr/>
          </p:nvSpPr>
          <p:spPr>
            <a:xfrm>
              <a:off x="2256097" y="3224592"/>
              <a:ext cx="1265700" cy="429600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Indumentaria</a:t>
              </a:r>
              <a:endParaRPr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" name="Google Shape;1615;p42">
              <a:extLst>
                <a:ext uri="{FF2B5EF4-FFF2-40B4-BE49-F238E27FC236}">
                  <a16:creationId xmlns:a16="http://schemas.microsoft.com/office/drawing/2014/main" id="{75BEE17F-8863-49D9-8A32-C86326475F6B}"/>
                </a:ext>
              </a:extLst>
            </p:cNvPr>
            <p:cNvSpPr txBox="1"/>
            <p:nvPr/>
          </p:nvSpPr>
          <p:spPr>
            <a:xfrm>
              <a:off x="2256990" y="4063730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El personal de oficina de Apple viste de manera casual. Indica una cultura relajada, para que fluyan en un mejor ambiente las ideas innovadoras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1616;p42">
            <a:extLst>
              <a:ext uri="{FF2B5EF4-FFF2-40B4-BE49-F238E27FC236}">
                <a16:creationId xmlns:a16="http://schemas.microsoft.com/office/drawing/2014/main" id="{64B809B8-E215-4DC6-B5ED-84C3F593FFC7}"/>
              </a:ext>
            </a:extLst>
          </p:cNvPr>
          <p:cNvGrpSpPr/>
          <p:nvPr/>
        </p:nvGrpSpPr>
        <p:grpSpPr>
          <a:xfrm>
            <a:off x="9897240" y="3282227"/>
            <a:ext cx="1793551" cy="1974967"/>
            <a:chOff x="7291715" y="3224600"/>
            <a:chExt cx="1282707" cy="1450725"/>
          </a:xfrm>
        </p:grpSpPr>
        <p:sp>
          <p:nvSpPr>
            <p:cNvPr id="245" name="Google Shape;1617;p42">
              <a:extLst>
                <a:ext uri="{FF2B5EF4-FFF2-40B4-BE49-F238E27FC236}">
                  <a16:creationId xmlns:a16="http://schemas.microsoft.com/office/drawing/2014/main" id="{1876D63A-83D3-4D3B-93FD-289E24B16884}"/>
                </a:ext>
              </a:extLst>
            </p:cNvPr>
            <p:cNvSpPr txBox="1"/>
            <p:nvPr/>
          </p:nvSpPr>
          <p:spPr>
            <a:xfrm>
              <a:off x="7291715" y="4140425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El empleo de una jerga o lenguaje específico (lenguaje técnico), indica el establecimiento de grupos que comparten subculturas a partir del dominio técnico de sus miembros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1618;p42">
              <a:extLst>
                <a:ext uri="{FF2B5EF4-FFF2-40B4-BE49-F238E27FC236}">
                  <a16:creationId xmlns:a16="http://schemas.microsoft.com/office/drawing/2014/main" id="{820F3336-C457-4CCF-B4CF-78D9E39A8AC9}"/>
                </a:ext>
              </a:extLst>
            </p:cNvPr>
            <p:cNvSpPr txBox="1"/>
            <p:nvPr/>
          </p:nvSpPr>
          <p:spPr>
            <a:xfrm>
              <a:off x="7308722" y="3224600"/>
              <a:ext cx="1265700" cy="429600"/>
            </a:xfrm>
            <a:prstGeom prst="rect">
              <a:avLst/>
            </a:prstGeom>
            <a:solidFill>
              <a:srgbClr val="6E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2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Lenguaje/Jerga</a:t>
              </a:r>
              <a:endParaRPr sz="1700" dirty="0">
                <a:solidFill>
                  <a:schemeClr val="bg2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7" name="Google Shape;1619;p42">
            <a:extLst>
              <a:ext uri="{FF2B5EF4-FFF2-40B4-BE49-F238E27FC236}">
                <a16:creationId xmlns:a16="http://schemas.microsoft.com/office/drawing/2014/main" id="{F7A19C08-47A7-40E2-A644-0A8AE99F7988}"/>
              </a:ext>
            </a:extLst>
          </p:cNvPr>
          <p:cNvGrpSpPr/>
          <p:nvPr/>
        </p:nvGrpSpPr>
        <p:grpSpPr>
          <a:xfrm>
            <a:off x="7554177" y="3282218"/>
            <a:ext cx="1781660" cy="1583956"/>
            <a:chOff x="5616011" y="3224593"/>
            <a:chExt cx="1274203" cy="1163505"/>
          </a:xfrm>
        </p:grpSpPr>
        <p:sp>
          <p:nvSpPr>
            <p:cNvPr id="248" name="Google Shape;1620;p42">
              <a:extLst>
                <a:ext uri="{FF2B5EF4-FFF2-40B4-BE49-F238E27FC236}">
                  <a16:creationId xmlns:a16="http://schemas.microsoft.com/office/drawing/2014/main" id="{74F631B0-61DF-4EE9-8512-342ECA755AF5}"/>
                </a:ext>
              </a:extLst>
            </p:cNvPr>
            <p:cNvSpPr txBox="1"/>
            <p:nvPr/>
          </p:nvSpPr>
          <p:spPr>
            <a:xfrm>
              <a:off x="5624514" y="3224593"/>
              <a:ext cx="1265700" cy="429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bg2">
                      <a:lumMod val="50000"/>
                    </a:schemeClr>
                  </a:solidFill>
                  <a:latin typeface="Fira Sans Extra Condensed Medium"/>
                  <a:sym typeface="Fira Sans Extra Condensed Medium"/>
                </a:rPr>
                <a:t>Estilos</a:t>
              </a:r>
              <a:endParaRPr sz="1700" dirty="0">
                <a:solidFill>
                  <a:schemeClr val="bg2">
                    <a:lumMod val="50000"/>
                  </a:schemeClr>
                </a:solidFill>
                <a:latin typeface="Fira Sans Extra Condensed Medium"/>
                <a:sym typeface="Fira Sans Extra Condensed Medium"/>
              </a:endParaRPr>
            </a:p>
          </p:txBody>
        </p:sp>
        <p:sp>
          <p:nvSpPr>
            <p:cNvPr id="249" name="Google Shape;1621;p42">
              <a:extLst>
                <a:ext uri="{FF2B5EF4-FFF2-40B4-BE49-F238E27FC236}">
                  <a16:creationId xmlns:a16="http://schemas.microsoft.com/office/drawing/2014/main" id="{8400ABFE-35BF-4656-BAE7-FEA73B059C39}"/>
                </a:ext>
              </a:extLst>
            </p:cNvPr>
            <p:cNvSpPr txBox="1"/>
            <p:nvPr/>
          </p:nvSpPr>
          <p:spPr>
            <a:xfrm>
              <a:off x="5616011" y="3853198"/>
              <a:ext cx="1265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Un estilo de comunicación amical indica que se valora la camaradería y la confianza en el trabajo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1631;p42">
            <a:extLst>
              <a:ext uri="{FF2B5EF4-FFF2-40B4-BE49-F238E27FC236}">
                <a16:creationId xmlns:a16="http://schemas.microsoft.com/office/drawing/2014/main" id="{AE5E7581-A3CD-4FC5-A75D-740151366218}"/>
              </a:ext>
            </a:extLst>
          </p:cNvPr>
          <p:cNvGrpSpPr/>
          <p:nvPr/>
        </p:nvGrpSpPr>
        <p:grpSpPr>
          <a:xfrm>
            <a:off x="8302056" y="2217218"/>
            <a:ext cx="301587" cy="803698"/>
            <a:chOff x="6150871" y="2442289"/>
            <a:chExt cx="215688" cy="590361"/>
          </a:xfrm>
        </p:grpSpPr>
        <p:sp>
          <p:nvSpPr>
            <p:cNvPr id="251" name="Google Shape;1632;p42">
              <a:extLst>
                <a:ext uri="{FF2B5EF4-FFF2-40B4-BE49-F238E27FC236}">
                  <a16:creationId xmlns:a16="http://schemas.microsoft.com/office/drawing/2014/main" id="{A3ACBABF-638E-48CB-A987-D647C58F0961}"/>
                </a:ext>
              </a:extLst>
            </p:cNvPr>
            <p:cNvSpPr/>
            <p:nvPr/>
          </p:nvSpPr>
          <p:spPr>
            <a:xfrm>
              <a:off x="6158659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633;p42">
              <a:extLst>
                <a:ext uri="{FF2B5EF4-FFF2-40B4-BE49-F238E27FC236}">
                  <a16:creationId xmlns:a16="http://schemas.microsoft.com/office/drawing/2014/main" id="{B91D5101-B67D-4548-855E-F497A91CA98F}"/>
                </a:ext>
              </a:extLst>
            </p:cNvPr>
            <p:cNvSpPr/>
            <p:nvPr/>
          </p:nvSpPr>
          <p:spPr>
            <a:xfrm>
              <a:off x="6206359" y="2868525"/>
              <a:ext cx="113100" cy="113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3" name="Google Shape;1634;p42">
              <a:extLst>
                <a:ext uri="{FF2B5EF4-FFF2-40B4-BE49-F238E27FC236}">
                  <a16:creationId xmlns:a16="http://schemas.microsoft.com/office/drawing/2014/main" id="{3D4AA9D8-7B40-4B20-B81A-D2F7559970AF}"/>
                </a:ext>
              </a:extLst>
            </p:cNvPr>
            <p:cNvCxnSpPr>
              <a:cxnSpLocks/>
              <a:endCxn id="251" idx="0"/>
            </p:cNvCxnSpPr>
            <p:nvPr/>
          </p:nvCxnSpPr>
          <p:spPr>
            <a:xfrm>
              <a:off x="6259278" y="2594453"/>
              <a:ext cx="3300" cy="230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4" name="Google Shape;1636;p42">
              <a:extLst>
                <a:ext uri="{FF2B5EF4-FFF2-40B4-BE49-F238E27FC236}">
                  <a16:creationId xmlns:a16="http://schemas.microsoft.com/office/drawing/2014/main" id="{2FF5895E-BA76-49DF-892F-3EECCFF180C8}"/>
                </a:ext>
              </a:extLst>
            </p:cNvPr>
            <p:cNvSpPr/>
            <p:nvPr/>
          </p:nvSpPr>
          <p:spPr>
            <a:xfrm>
              <a:off x="6150871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640;p42">
              <a:extLst>
                <a:ext uri="{FF2B5EF4-FFF2-40B4-BE49-F238E27FC236}">
                  <a16:creationId xmlns:a16="http://schemas.microsoft.com/office/drawing/2014/main" id="{884C73B5-6AF2-4618-9A45-C5F689E2E11D}"/>
                </a:ext>
              </a:extLst>
            </p:cNvPr>
            <p:cNvSpPr/>
            <p:nvPr/>
          </p:nvSpPr>
          <p:spPr>
            <a:xfrm>
              <a:off x="6198271" y="2872150"/>
              <a:ext cx="113100" cy="113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6" name="Google Shape;1641;p42">
              <a:extLst>
                <a:ext uri="{FF2B5EF4-FFF2-40B4-BE49-F238E27FC236}">
                  <a16:creationId xmlns:a16="http://schemas.microsoft.com/office/drawing/2014/main" id="{A554EDAE-B26B-48E0-8785-045A3BD895E8}"/>
                </a:ext>
              </a:extLst>
            </p:cNvPr>
            <p:cNvCxnSpPr>
              <a:cxnSpLocks/>
              <a:stCxn id="272" idx="4"/>
              <a:endCxn id="254" idx="0"/>
            </p:cNvCxnSpPr>
            <p:nvPr/>
          </p:nvCxnSpPr>
          <p:spPr>
            <a:xfrm flipH="1">
              <a:off x="6254821" y="2442289"/>
              <a:ext cx="4845" cy="382461"/>
            </a:xfrm>
            <a:prstGeom prst="straightConnector1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7" name="Google Shape;1644;p42">
            <a:extLst>
              <a:ext uri="{FF2B5EF4-FFF2-40B4-BE49-F238E27FC236}">
                <a16:creationId xmlns:a16="http://schemas.microsoft.com/office/drawing/2014/main" id="{2EDF7DDC-4AF0-4021-929F-FC1EA9F475B3}"/>
              </a:ext>
            </a:extLst>
          </p:cNvPr>
          <p:cNvGrpSpPr/>
          <p:nvPr/>
        </p:nvGrpSpPr>
        <p:grpSpPr>
          <a:xfrm>
            <a:off x="10666938" y="2256202"/>
            <a:ext cx="290697" cy="764714"/>
            <a:chOff x="7842188" y="2470925"/>
            <a:chExt cx="207900" cy="561725"/>
          </a:xfrm>
        </p:grpSpPr>
        <p:sp>
          <p:nvSpPr>
            <p:cNvPr id="258" name="Google Shape;1645;p42">
              <a:extLst>
                <a:ext uri="{FF2B5EF4-FFF2-40B4-BE49-F238E27FC236}">
                  <a16:creationId xmlns:a16="http://schemas.microsoft.com/office/drawing/2014/main" id="{A6693988-C807-4D43-945D-4EEAD089320A}"/>
                </a:ext>
              </a:extLst>
            </p:cNvPr>
            <p:cNvSpPr/>
            <p:nvPr/>
          </p:nvSpPr>
          <p:spPr>
            <a:xfrm>
              <a:off x="7842188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6ED2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1649;p42">
              <a:extLst>
                <a:ext uri="{FF2B5EF4-FFF2-40B4-BE49-F238E27FC236}">
                  <a16:creationId xmlns:a16="http://schemas.microsoft.com/office/drawing/2014/main" id="{B3657983-1872-47EA-B2A7-794278288F5F}"/>
                </a:ext>
              </a:extLst>
            </p:cNvPr>
            <p:cNvSpPr/>
            <p:nvPr/>
          </p:nvSpPr>
          <p:spPr>
            <a:xfrm>
              <a:off x="7889600" y="2868525"/>
              <a:ext cx="113100" cy="113100"/>
            </a:xfrm>
            <a:prstGeom prst="ellipse">
              <a:avLst/>
            </a:prstGeom>
            <a:solidFill>
              <a:srgbClr val="6ED2F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1650;p42">
              <a:extLst>
                <a:ext uri="{FF2B5EF4-FFF2-40B4-BE49-F238E27FC236}">
                  <a16:creationId xmlns:a16="http://schemas.microsoft.com/office/drawing/2014/main" id="{06949DFA-0662-404C-B0BE-8A5E67BE0D7B}"/>
                </a:ext>
              </a:extLst>
            </p:cNvPr>
            <p:cNvCxnSpPr>
              <a:cxnSpLocks/>
              <a:stCxn id="275" idx="4"/>
              <a:endCxn id="258" idx="0"/>
            </p:cNvCxnSpPr>
            <p:nvPr/>
          </p:nvCxnSpPr>
          <p:spPr>
            <a:xfrm flipH="1">
              <a:off x="7946138" y="2470925"/>
              <a:ext cx="683" cy="353825"/>
            </a:xfrm>
            <a:prstGeom prst="straightConnector1">
              <a:avLst/>
            </a:prstGeom>
            <a:noFill/>
            <a:ln w="19050" cap="flat" cmpd="sng">
              <a:solidFill>
                <a:srgbClr val="6ED2F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1653;p42">
            <a:extLst>
              <a:ext uri="{FF2B5EF4-FFF2-40B4-BE49-F238E27FC236}">
                <a16:creationId xmlns:a16="http://schemas.microsoft.com/office/drawing/2014/main" id="{6344B904-77B0-40BB-936E-52833CE5D8BB}"/>
              </a:ext>
            </a:extLst>
          </p:cNvPr>
          <p:cNvGrpSpPr/>
          <p:nvPr/>
        </p:nvGrpSpPr>
        <p:grpSpPr>
          <a:xfrm>
            <a:off x="5952402" y="2217215"/>
            <a:ext cx="290697" cy="803699"/>
            <a:chOff x="4470459" y="2442288"/>
            <a:chExt cx="207900" cy="590362"/>
          </a:xfrm>
        </p:grpSpPr>
        <p:sp>
          <p:nvSpPr>
            <p:cNvPr id="262" name="Google Shape;1654;p42">
              <a:extLst>
                <a:ext uri="{FF2B5EF4-FFF2-40B4-BE49-F238E27FC236}">
                  <a16:creationId xmlns:a16="http://schemas.microsoft.com/office/drawing/2014/main" id="{001CC2BC-8257-474F-81FD-77558C28B0B5}"/>
                </a:ext>
              </a:extLst>
            </p:cNvPr>
            <p:cNvSpPr/>
            <p:nvPr/>
          </p:nvSpPr>
          <p:spPr>
            <a:xfrm>
              <a:off x="4470459" y="2824750"/>
              <a:ext cx="207900" cy="207900"/>
            </a:xfrm>
            <a:prstGeom prst="ellipse">
              <a:avLst/>
            </a:prstGeom>
            <a:noFill/>
            <a:ln w="19050" cap="flat" cmpd="sng">
              <a:solidFill>
                <a:srgbClr val="FC5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58;p42">
              <a:extLst>
                <a:ext uri="{FF2B5EF4-FFF2-40B4-BE49-F238E27FC236}">
                  <a16:creationId xmlns:a16="http://schemas.microsoft.com/office/drawing/2014/main" id="{660D8403-3977-447B-AC21-A58D13C83EA0}"/>
                </a:ext>
              </a:extLst>
            </p:cNvPr>
            <p:cNvSpPr/>
            <p:nvPr/>
          </p:nvSpPr>
          <p:spPr>
            <a:xfrm>
              <a:off x="4518447" y="2868525"/>
              <a:ext cx="113100" cy="113100"/>
            </a:xfrm>
            <a:prstGeom prst="ellipse">
              <a:avLst/>
            </a:pr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1659;p42">
              <a:extLst>
                <a:ext uri="{FF2B5EF4-FFF2-40B4-BE49-F238E27FC236}">
                  <a16:creationId xmlns:a16="http://schemas.microsoft.com/office/drawing/2014/main" id="{6E172504-745F-48F7-B0BD-9D0FEE81CE48}"/>
                </a:ext>
              </a:extLst>
            </p:cNvPr>
            <p:cNvCxnSpPr>
              <a:cxnSpLocks/>
              <a:stCxn id="269" idx="4"/>
              <a:endCxn id="262" idx="0"/>
            </p:cNvCxnSpPr>
            <p:nvPr/>
          </p:nvCxnSpPr>
          <p:spPr>
            <a:xfrm flipH="1">
              <a:off x="4574409" y="2442288"/>
              <a:ext cx="4287" cy="382463"/>
            </a:xfrm>
            <a:prstGeom prst="straightConnector1">
              <a:avLst/>
            </a:prstGeom>
            <a:noFill/>
            <a:ln w="19050" cap="flat" cmpd="sng">
              <a:solidFill>
                <a:srgbClr val="FC5A5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42B94726-B0A4-4020-9484-02D74DF41DAE}"/>
              </a:ext>
            </a:extLst>
          </p:cNvPr>
          <p:cNvGrpSpPr/>
          <p:nvPr/>
        </p:nvGrpSpPr>
        <p:grpSpPr>
          <a:xfrm>
            <a:off x="2842845" y="417216"/>
            <a:ext cx="1800000" cy="1800000"/>
            <a:chOff x="775668" y="2184424"/>
            <a:chExt cx="1239972" cy="1261923"/>
          </a:xfrm>
        </p:grpSpPr>
        <p:sp>
          <p:nvSpPr>
            <p:cNvPr id="266" name="Google Shape;1601;p42">
              <a:extLst>
                <a:ext uri="{FF2B5EF4-FFF2-40B4-BE49-F238E27FC236}">
                  <a16:creationId xmlns:a16="http://schemas.microsoft.com/office/drawing/2014/main" id="{B619DFCF-4D3A-408A-9ACF-23CEF26A357F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00CC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602;p42">
              <a:extLst>
                <a:ext uri="{FF2B5EF4-FFF2-40B4-BE49-F238E27FC236}">
                  <a16:creationId xmlns:a16="http://schemas.microsoft.com/office/drawing/2014/main" id="{276EC3E3-C161-4BEB-96B4-741008E920EB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00CC99"/>
            </a:solidFill>
            <a:ln>
              <a:solidFill>
                <a:srgbClr val="00CC9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4D297951-12DC-4725-87F2-653FE92E23BA}"/>
              </a:ext>
            </a:extLst>
          </p:cNvPr>
          <p:cNvGrpSpPr/>
          <p:nvPr/>
        </p:nvGrpSpPr>
        <p:grpSpPr>
          <a:xfrm>
            <a:off x="5203745" y="417216"/>
            <a:ext cx="1800000" cy="1800000"/>
            <a:chOff x="775668" y="2184424"/>
            <a:chExt cx="1239972" cy="1261923"/>
          </a:xfrm>
        </p:grpSpPr>
        <p:sp>
          <p:nvSpPr>
            <p:cNvPr id="269" name="Google Shape;1601;p42">
              <a:extLst>
                <a:ext uri="{FF2B5EF4-FFF2-40B4-BE49-F238E27FC236}">
                  <a16:creationId xmlns:a16="http://schemas.microsoft.com/office/drawing/2014/main" id="{9ADA84F1-0930-4D49-9331-5FC74A52BDD8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FC5A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602;p42">
              <a:extLst>
                <a:ext uri="{FF2B5EF4-FFF2-40B4-BE49-F238E27FC236}">
                  <a16:creationId xmlns:a16="http://schemas.microsoft.com/office/drawing/2014/main" id="{D031A4B2-EF66-4C59-9BF6-7F991C9D58EB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FC5A56"/>
            </a:solidFill>
            <a:ln>
              <a:solidFill>
                <a:srgbClr val="FC5A5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2354AD21-E84D-40D9-8AF0-13FADDB9E7CA}"/>
              </a:ext>
            </a:extLst>
          </p:cNvPr>
          <p:cNvGrpSpPr/>
          <p:nvPr/>
        </p:nvGrpSpPr>
        <p:grpSpPr>
          <a:xfrm>
            <a:off x="7554179" y="417216"/>
            <a:ext cx="1800000" cy="1800000"/>
            <a:chOff x="775668" y="2184424"/>
            <a:chExt cx="1239972" cy="1261923"/>
          </a:xfrm>
        </p:grpSpPr>
        <p:sp>
          <p:nvSpPr>
            <p:cNvPr id="272" name="Google Shape;1601;p42">
              <a:extLst>
                <a:ext uri="{FF2B5EF4-FFF2-40B4-BE49-F238E27FC236}">
                  <a16:creationId xmlns:a16="http://schemas.microsoft.com/office/drawing/2014/main" id="{78A8281D-6076-4B81-85C4-A9340761C815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602;p42">
              <a:extLst>
                <a:ext uri="{FF2B5EF4-FFF2-40B4-BE49-F238E27FC236}">
                  <a16:creationId xmlns:a16="http://schemas.microsoft.com/office/drawing/2014/main" id="{65B67223-BBEA-44C1-BEAC-F0EE10FDE463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rupo 273">
            <a:extLst>
              <a:ext uri="{FF2B5EF4-FFF2-40B4-BE49-F238E27FC236}">
                <a16:creationId xmlns:a16="http://schemas.microsoft.com/office/drawing/2014/main" id="{5197DE3C-BEF4-4E11-B32A-0BFF5CE9C0F4}"/>
              </a:ext>
            </a:extLst>
          </p:cNvPr>
          <p:cNvGrpSpPr/>
          <p:nvPr/>
        </p:nvGrpSpPr>
        <p:grpSpPr>
          <a:xfrm>
            <a:off x="9913242" y="456201"/>
            <a:ext cx="1800000" cy="1800000"/>
            <a:chOff x="775668" y="2184424"/>
            <a:chExt cx="1239972" cy="1261923"/>
          </a:xfrm>
        </p:grpSpPr>
        <p:sp>
          <p:nvSpPr>
            <p:cNvPr id="275" name="Google Shape;1601;p42">
              <a:extLst>
                <a:ext uri="{FF2B5EF4-FFF2-40B4-BE49-F238E27FC236}">
                  <a16:creationId xmlns:a16="http://schemas.microsoft.com/office/drawing/2014/main" id="{8BEE13CF-73AD-4439-9CFD-77B07CA8DD7D}"/>
                </a:ext>
              </a:extLst>
            </p:cNvPr>
            <p:cNvSpPr/>
            <p:nvPr/>
          </p:nvSpPr>
          <p:spPr>
            <a:xfrm>
              <a:off x="775668" y="2239087"/>
              <a:ext cx="1239972" cy="1207260"/>
            </a:xfrm>
            <a:prstGeom prst="ellipse">
              <a:avLst/>
            </a:prstGeom>
            <a:noFill/>
            <a:ln w="19050" cap="flat" cmpd="sng">
              <a:solidFill>
                <a:srgbClr val="6ED2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602;p42">
              <a:extLst>
                <a:ext uri="{FF2B5EF4-FFF2-40B4-BE49-F238E27FC236}">
                  <a16:creationId xmlns:a16="http://schemas.microsoft.com/office/drawing/2014/main" id="{3D470F80-D7CD-4EB5-9947-FCA0ED94C77D}"/>
                </a:ext>
              </a:extLst>
            </p:cNvPr>
            <p:cNvSpPr/>
            <p:nvPr/>
          </p:nvSpPr>
          <p:spPr>
            <a:xfrm>
              <a:off x="914951" y="2184424"/>
              <a:ext cx="950991" cy="268451"/>
            </a:xfrm>
            <a:custGeom>
              <a:avLst/>
              <a:gdLst/>
              <a:ahLst/>
              <a:cxnLst/>
              <a:rect l="l" t="t" r="r" b="b"/>
              <a:pathLst>
                <a:path w="4294" h="1245" extrusionOk="0">
                  <a:moveTo>
                    <a:pt x="2133" y="1"/>
                  </a:moveTo>
                  <a:cubicBezTo>
                    <a:pt x="1337" y="1"/>
                    <a:pt x="562" y="328"/>
                    <a:pt x="1" y="889"/>
                  </a:cubicBezTo>
                  <a:lnTo>
                    <a:pt x="328" y="1244"/>
                  </a:lnTo>
                  <a:cubicBezTo>
                    <a:pt x="804" y="747"/>
                    <a:pt x="1451" y="477"/>
                    <a:pt x="2133" y="477"/>
                  </a:cubicBezTo>
                  <a:cubicBezTo>
                    <a:pt x="2815" y="477"/>
                    <a:pt x="3469" y="747"/>
                    <a:pt x="3938" y="1244"/>
                  </a:cubicBezTo>
                  <a:lnTo>
                    <a:pt x="4294" y="889"/>
                  </a:lnTo>
                  <a:cubicBezTo>
                    <a:pt x="3704" y="328"/>
                    <a:pt x="2965" y="1"/>
                    <a:pt x="2133" y="1"/>
                  </a:cubicBezTo>
                  <a:close/>
                </a:path>
              </a:pathLst>
            </a:custGeom>
            <a:solidFill>
              <a:srgbClr val="6ED2F6"/>
            </a:solidFill>
            <a:ln>
              <a:solidFill>
                <a:srgbClr val="6ED2F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7" name="Picture 10" descr="Gente hablando PNG Clipart | PNGOcean">
            <a:extLst>
              <a:ext uri="{FF2B5EF4-FFF2-40B4-BE49-F238E27FC236}">
                <a16:creationId xmlns:a16="http://schemas.microsoft.com/office/drawing/2014/main" id="{783E6AB7-F282-4754-87AF-36577CCA4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79" b="97664" l="687" r="99176">
                        <a14:foregroundMark x1="4396" y1="23676" x2="12088" y2="10125"/>
                        <a14:foregroundMark x1="12088" y1="10125" x2="12500" y2="8723"/>
                        <a14:foregroundMark x1="3571" y1="30062" x2="6044" y2="13707"/>
                        <a14:foregroundMark x1="6044" y1="13707" x2="5082" y2="12617"/>
                        <a14:foregroundMark x1="5082" y1="12617" x2="5082" y2="12617"/>
                        <a14:foregroundMark x1="5082" y1="12617" x2="5082" y2="12617"/>
                        <a14:foregroundMark x1="824" y1="21028" x2="1648" y2="23053"/>
                        <a14:foregroundMark x1="26511" y1="9969" x2="33379" y2="779"/>
                        <a14:foregroundMark x1="88462" y1="30997" x2="93956" y2="24766"/>
                        <a14:foregroundMark x1="93956" y1="24766" x2="94780" y2="16511"/>
                        <a14:foregroundMark x1="94780" y1="16511" x2="94643" y2="15888"/>
                        <a14:foregroundMark x1="98077" y1="28816" x2="99176" y2="24766"/>
                        <a14:foregroundMark x1="68819" y1="46729" x2="68681" y2="53115"/>
                        <a14:foregroundMark x1="68681" y1="53738" x2="68544" y2="54673"/>
                        <a14:foregroundMark x1="68407" y1="54984" x2="68407" y2="55607"/>
                        <a14:foregroundMark x1="68407" y1="56075" x2="67857" y2="87227"/>
                        <a14:foregroundMark x1="73764" y1="52492" x2="71978" y2="50467"/>
                        <a14:foregroundMark x1="67582" y1="97664" x2="68407" y2="86916"/>
                        <a14:foregroundMark x1="86401" y1="97352" x2="87637" y2="47819"/>
                        <a14:foregroundMark x1="92170" y1="52960" x2="90385" y2="51090"/>
                        <a14:foregroundMark x1="48214" y1="94860" x2="50962" y2="78816"/>
                        <a14:foregroundMark x1="50962" y1="78816" x2="47940" y2="47508"/>
                        <a14:foregroundMark x1="53571" y1="53115" x2="54670" y2="49065"/>
                        <a14:foregroundMark x1="29258" y1="95950" x2="33379" y2="47508"/>
                        <a14:foregroundMark x1="25549" y1="52804" x2="29808" y2="50935"/>
                        <a14:foregroundMark x1="11126" y1="94860" x2="13324" y2="52648"/>
                        <a14:foregroundMark x1="13324" y1="52648" x2="12088" y2="50467"/>
                        <a14:foregroundMark x1="9341" y1="52336" x2="7143" y2="52336"/>
                        <a14:foregroundMark x1="17308" y1="50156" x2="16346" y2="507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7" r="4446"/>
          <a:stretch/>
        </p:blipFill>
        <p:spPr bwMode="auto">
          <a:xfrm>
            <a:off x="10046455" y="615709"/>
            <a:ext cx="1513899" cy="1517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 Medium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10</cp:revision>
  <cp:lastPrinted>2022-11-05T16:05:40Z</cp:lastPrinted>
  <dcterms:created xsi:type="dcterms:W3CDTF">2022-11-05T15:38:43Z</dcterms:created>
  <dcterms:modified xsi:type="dcterms:W3CDTF">2022-11-05T16:34:09Z</dcterms:modified>
</cp:coreProperties>
</file>