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6ED2F6"/>
    <a:srgbClr val="FC5A56"/>
    <a:srgbClr val="6E6E6E"/>
    <a:srgbClr val="FFC000"/>
    <a:srgbClr val="00CC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1F50-7FC7-42D2-BCBF-855EF9346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68A90-6114-456F-884F-8FD1E2F7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AF8B1-028A-4991-88D7-DE5A3CA0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562A9-747E-462B-8C34-D82E97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A8263-7504-4447-9D89-D7BEC68F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33B45-4B25-47DB-B8BE-07298A96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5FCFF-9D4A-40AF-B886-2E4CD6A4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2A1A3-7DEC-41D7-A131-4A2DF4B4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BB62F-7197-4BC4-BEA0-310696C9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98209-A768-49C8-B33C-DCEFE782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6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C13295-7B6D-460C-9D67-654E8EF3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0BFA8-4375-4192-9431-BACC831F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33F70-5BFC-437C-95C3-17E6B7D3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973D3-BECA-4BED-9E1C-3A1FAF76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502C7-68BF-434C-8519-65DE0D5B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0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14AD3-396C-43E6-BD56-FEBAD7CE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78BF-2644-49F1-8855-7EDA3F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843B8-4CE9-41B8-8C26-9531B456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0C2BD-A813-4310-9BE8-C078C814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0D15D-F34F-4BCF-A30F-57EACBC4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06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C1AF-8793-46DA-BEA6-561A312E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A5E75-66B9-4C0D-A3D3-307A337B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62FEA-9BB0-43EE-AD8B-B044F4BE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B4EF6-A4F4-476B-8850-E517CA0B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89B5B-A1CA-4F3B-8E96-F8081C4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4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0462F-6213-4E7E-AE47-205C1BDB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0B864-FB7E-48B0-B51F-1739E5C9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8C7F97-1FD1-4833-B31F-D1BAB932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F606C-0CE3-4326-96BE-E1755A23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305DB9-5DED-4406-B4DD-E42292A9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03CD61-D544-4223-AC41-A8352C3A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0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4065-2C3E-4302-838F-B7071510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7FAB0-FCCF-4610-90A3-3106B020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D38B-83C0-48A8-B82A-FB21B2C1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3673F0-D989-4AB9-922F-CB97873A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19BAB-753C-46C9-8765-77FF110E0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77B7E7-C866-48E7-8C89-490F8FFA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7C7FB-F2BF-437E-80C8-96CAFD33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EC1734-B614-4B88-A5E1-E6ED1B59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13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91D7-941B-47B4-B9D3-4B2B0C73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71A854-F964-4399-B93D-75AD73EE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4233A0-EE19-4DEF-996D-01D61829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2311B5-8149-403B-8751-617DBE6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9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062DB0-4477-4D96-AB90-BBB242C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5BB619-395C-417C-A436-B4DA358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C1D5A-84E3-495E-ABA4-3161C0F1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0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68C18-6A7E-474D-BE4C-2740A1E3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E2307-57D5-409A-9660-D2164C45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B9ABBF-A6E8-4E8D-AB9D-1F6B756D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149D4-682A-43AF-8412-B038BBD1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5EB13C-014B-4B07-812D-C1560A7A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886EDD-1B75-4CED-A79C-6CB3A74B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3E6A4-58C9-4A5C-B035-3D7DC960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54020C-9BA8-4C1E-BE86-AF14284A4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AA2908-B44C-44AC-B8EC-8FB76CA3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731C2C-7401-4C4B-854E-4F570A80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2C199-D60A-486F-AA1B-92AADB6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54493-85FC-431F-B1E5-6208499A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5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5A2DC-9A64-49FB-A571-F2F7A95F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63EFFF-8536-478F-8DC1-5ABEFC7E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3644A-6707-4C81-BF47-F065F48A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C706-DC4E-45D2-A5DC-6A7C69741A0D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C4F5A-598E-465D-ABEF-845A8FBB9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991E9-C4ED-41AE-B433-33346218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7FD7-D3F4-4634-9930-740C6C487E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59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B20A96-B8EB-469F-8774-D0D80C90A50D}"/>
              </a:ext>
            </a:extLst>
          </p:cNvPr>
          <p:cNvSpPr txBox="1"/>
          <p:nvPr/>
        </p:nvSpPr>
        <p:spPr>
          <a:xfrm>
            <a:off x="4565281" y="2501941"/>
            <a:ext cx="304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ES" dirty="0"/>
              <a:t>¿Cómo interpretarla, evaluarla y analizarla?</a:t>
            </a:r>
          </a:p>
        </p:txBody>
      </p:sp>
      <p:grpSp>
        <p:nvGrpSpPr>
          <p:cNvPr id="12" name="Google Shape;202;p17">
            <a:extLst>
              <a:ext uri="{FF2B5EF4-FFF2-40B4-BE49-F238E27FC236}">
                <a16:creationId xmlns:a16="http://schemas.microsoft.com/office/drawing/2014/main" id="{0FDBD819-80A5-4FF7-AE3F-A9FF8304C05E}"/>
              </a:ext>
            </a:extLst>
          </p:cNvPr>
          <p:cNvGrpSpPr/>
          <p:nvPr/>
        </p:nvGrpSpPr>
        <p:grpSpPr>
          <a:xfrm>
            <a:off x="4165215" y="1214046"/>
            <a:ext cx="3266844" cy="653100"/>
            <a:chOff x="2949601" y="2525575"/>
            <a:chExt cx="3266844" cy="653100"/>
          </a:xfrm>
        </p:grpSpPr>
        <p:sp>
          <p:nvSpPr>
            <p:cNvPr id="13" name="Google Shape;203;p17">
              <a:extLst>
                <a:ext uri="{FF2B5EF4-FFF2-40B4-BE49-F238E27FC236}">
                  <a16:creationId xmlns:a16="http://schemas.microsoft.com/office/drawing/2014/main" id="{F121A8CA-F125-4921-B863-CD5D8A6224F9}"/>
                </a:ext>
              </a:extLst>
            </p:cNvPr>
            <p:cNvSpPr/>
            <p:nvPr/>
          </p:nvSpPr>
          <p:spPr>
            <a:xfrm>
              <a:off x="2949601" y="2525614"/>
              <a:ext cx="1959066" cy="653022"/>
            </a:xfrm>
            <a:prstGeom prst="flowChartTerminator">
              <a:avLst/>
            </a:pr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204;p17">
              <a:extLst>
                <a:ext uri="{FF2B5EF4-FFF2-40B4-BE49-F238E27FC236}">
                  <a16:creationId xmlns:a16="http://schemas.microsoft.com/office/drawing/2014/main" id="{2322F5FB-6970-41F1-9A51-FCAE5B7B91EE}"/>
                </a:ext>
              </a:extLst>
            </p:cNvPr>
            <p:cNvGrpSpPr/>
            <p:nvPr/>
          </p:nvGrpSpPr>
          <p:grpSpPr>
            <a:xfrm>
              <a:off x="4256038" y="2525575"/>
              <a:ext cx="1960407" cy="653100"/>
              <a:chOff x="4256038" y="2525575"/>
              <a:chExt cx="1960407" cy="653100"/>
            </a:xfrm>
          </p:grpSpPr>
          <p:sp>
            <p:nvSpPr>
              <p:cNvPr id="15" name="Google Shape;205;p17">
                <a:extLst>
                  <a:ext uri="{FF2B5EF4-FFF2-40B4-BE49-F238E27FC236}">
                    <a16:creationId xmlns:a16="http://schemas.microsoft.com/office/drawing/2014/main" id="{A0379189-9A3F-4F5A-B536-3A838D326691}"/>
                  </a:ext>
                </a:extLst>
              </p:cNvPr>
              <p:cNvSpPr/>
              <p:nvPr/>
            </p:nvSpPr>
            <p:spPr>
              <a:xfrm>
                <a:off x="4257379" y="2525614"/>
                <a:ext cx="1959066" cy="653022"/>
              </a:xfrm>
              <a:prstGeom prst="flowChartTerminator">
                <a:avLst/>
              </a:prstGeom>
              <a:solidFill>
                <a:srgbClr val="FC5A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;p17">
                <a:extLst>
                  <a:ext uri="{FF2B5EF4-FFF2-40B4-BE49-F238E27FC236}">
                    <a16:creationId xmlns:a16="http://schemas.microsoft.com/office/drawing/2014/main" id="{5EA2CE20-DC3F-4067-9150-C9BDD1B8F78F}"/>
                  </a:ext>
                </a:extLst>
              </p:cNvPr>
              <p:cNvSpPr/>
              <p:nvPr/>
            </p:nvSpPr>
            <p:spPr>
              <a:xfrm>
                <a:off x="4256038" y="2525575"/>
                <a:ext cx="653100" cy="653100"/>
              </a:xfrm>
              <a:prstGeom prst="ellipse">
                <a:avLst/>
              </a:prstGeom>
              <a:no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10;p17">
            <a:extLst>
              <a:ext uri="{FF2B5EF4-FFF2-40B4-BE49-F238E27FC236}">
                <a16:creationId xmlns:a16="http://schemas.microsoft.com/office/drawing/2014/main" id="{51156436-676A-434B-AFCF-EF3FDD51D7FF}"/>
              </a:ext>
            </a:extLst>
          </p:cNvPr>
          <p:cNvGrpSpPr/>
          <p:nvPr/>
        </p:nvGrpSpPr>
        <p:grpSpPr>
          <a:xfrm>
            <a:off x="2860515" y="1214046"/>
            <a:ext cx="1959224" cy="653100"/>
            <a:chOff x="1644901" y="2525575"/>
            <a:chExt cx="1959224" cy="653100"/>
          </a:xfrm>
          <a:solidFill>
            <a:srgbClr val="006699"/>
          </a:solidFill>
        </p:grpSpPr>
        <p:sp>
          <p:nvSpPr>
            <p:cNvPr id="21" name="Google Shape;211;p17">
              <a:extLst>
                <a:ext uri="{FF2B5EF4-FFF2-40B4-BE49-F238E27FC236}">
                  <a16:creationId xmlns:a16="http://schemas.microsoft.com/office/drawing/2014/main" id="{D933FBB2-C61B-492F-8B06-2B4E279894EC}"/>
                </a:ext>
              </a:extLst>
            </p:cNvPr>
            <p:cNvSpPr/>
            <p:nvPr/>
          </p:nvSpPr>
          <p:spPr>
            <a:xfrm>
              <a:off x="1644901" y="2525614"/>
              <a:ext cx="1959066" cy="653022"/>
            </a:xfrm>
            <a:prstGeom prst="flowChartTermina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;p17">
              <a:extLst>
                <a:ext uri="{FF2B5EF4-FFF2-40B4-BE49-F238E27FC236}">
                  <a16:creationId xmlns:a16="http://schemas.microsoft.com/office/drawing/2014/main" id="{4FEAB683-40E8-4980-9811-D4BC3B616B24}"/>
                </a:ext>
              </a:extLst>
            </p:cNvPr>
            <p:cNvSpPr/>
            <p:nvPr/>
          </p:nvSpPr>
          <p:spPr>
            <a:xfrm>
              <a:off x="2951025" y="2525575"/>
              <a:ext cx="653100" cy="6531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13;p17">
            <a:extLst>
              <a:ext uri="{FF2B5EF4-FFF2-40B4-BE49-F238E27FC236}">
                <a16:creationId xmlns:a16="http://schemas.microsoft.com/office/drawing/2014/main" id="{427134D3-95A2-44CA-A89F-C4F9CE05A37F}"/>
              </a:ext>
            </a:extLst>
          </p:cNvPr>
          <p:cNvGrpSpPr/>
          <p:nvPr/>
        </p:nvGrpSpPr>
        <p:grpSpPr>
          <a:xfrm>
            <a:off x="6776677" y="1214046"/>
            <a:ext cx="1959214" cy="653100"/>
            <a:chOff x="5561063" y="2525575"/>
            <a:chExt cx="1959214" cy="653100"/>
          </a:xfrm>
          <a:solidFill>
            <a:srgbClr val="FFC000"/>
          </a:solidFill>
        </p:grpSpPr>
        <p:sp>
          <p:nvSpPr>
            <p:cNvPr id="26" name="Google Shape;216;p17">
              <a:extLst>
                <a:ext uri="{FF2B5EF4-FFF2-40B4-BE49-F238E27FC236}">
                  <a16:creationId xmlns:a16="http://schemas.microsoft.com/office/drawing/2014/main" id="{7571BFE4-66C8-4895-A725-DD7D973BF921}"/>
                </a:ext>
              </a:extLst>
            </p:cNvPr>
            <p:cNvSpPr/>
            <p:nvPr/>
          </p:nvSpPr>
          <p:spPr>
            <a:xfrm>
              <a:off x="5561211" y="2525614"/>
              <a:ext cx="1959066" cy="653022"/>
            </a:xfrm>
            <a:prstGeom prst="flowChartTermina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17">
              <a:extLst>
                <a:ext uri="{FF2B5EF4-FFF2-40B4-BE49-F238E27FC236}">
                  <a16:creationId xmlns:a16="http://schemas.microsoft.com/office/drawing/2014/main" id="{28D89CAD-0DF7-4957-BC39-46F5B975CBC4}"/>
                </a:ext>
              </a:extLst>
            </p:cNvPr>
            <p:cNvSpPr/>
            <p:nvPr/>
          </p:nvSpPr>
          <p:spPr>
            <a:xfrm>
              <a:off x="5561063" y="2525575"/>
              <a:ext cx="653100" cy="6531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18;p17">
            <a:extLst>
              <a:ext uri="{FF2B5EF4-FFF2-40B4-BE49-F238E27FC236}">
                <a16:creationId xmlns:a16="http://schemas.microsoft.com/office/drawing/2014/main" id="{2C3575BA-334B-4F64-84CD-972CB8C6EB4F}"/>
              </a:ext>
            </a:extLst>
          </p:cNvPr>
          <p:cNvSpPr txBox="1"/>
          <p:nvPr/>
        </p:nvSpPr>
        <p:spPr>
          <a:xfrm>
            <a:off x="4268014" y="1369809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" name="Google Shape;219;p17">
            <a:extLst>
              <a:ext uri="{FF2B5EF4-FFF2-40B4-BE49-F238E27FC236}">
                <a16:creationId xmlns:a16="http://schemas.microsoft.com/office/drawing/2014/main" id="{D0C48746-65CA-4015-85AD-58AC83E2449F}"/>
              </a:ext>
            </a:extLst>
          </p:cNvPr>
          <p:cNvSpPr txBox="1"/>
          <p:nvPr/>
        </p:nvSpPr>
        <p:spPr>
          <a:xfrm>
            <a:off x="5563363" y="1369859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" name="Google Shape;220;p17">
            <a:extLst>
              <a:ext uri="{FF2B5EF4-FFF2-40B4-BE49-F238E27FC236}">
                <a16:creationId xmlns:a16="http://schemas.microsoft.com/office/drawing/2014/main" id="{FE910FF4-D67B-4B2C-9639-5FD6032DC970}"/>
              </a:ext>
            </a:extLst>
          </p:cNvPr>
          <p:cNvSpPr txBox="1"/>
          <p:nvPr/>
        </p:nvSpPr>
        <p:spPr>
          <a:xfrm>
            <a:off x="6858675" y="1369859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9948FAD-FFA6-490D-9E28-2516E5D46BB3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1685A1-8AEB-4501-833F-C96AB4253090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B8673D7-9377-450F-99F7-651F55C6AAE8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A7961E6-BBF8-40D1-884A-127DFB7C2B27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A4E2698-EA77-424C-B2AB-DA08FDB46776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B724841-E4A3-4E54-8FDD-D7C81E0E8487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5DF87D0-0DF4-443D-8BEE-1999C0167A1E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5186FF8-4263-4FF6-B3AE-00E6DD7A4899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96A2930-B77F-43CB-B856-DD20AAD4C68C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9" name="Google Shape;1550;p53">
            <a:extLst>
              <a:ext uri="{FF2B5EF4-FFF2-40B4-BE49-F238E27FC236}">
                <a16:creationId xmlns:a16="http://schemas.microsoft.com/office/drawing/2014/main" id="{8BCF54AE-866C-40EB-A36D-C79C658CE050}"/>
              </a:ext>
            </a:extLst>
          </p:cNvPr>
          <p:cNvCxnSpPr>
            <a:cxnSpLocks/>
          </p:cNvCxnSpPr>
          <p:nvPr/>
        </p:nvCxnSpPr>
        <p:spPr>
          <a:xfrm rot="5400000" flipH="1">
            <a:off x="3826864" y="537861"/>
            <a:ext cx="435900" cy="916200"/>
          </a:xfrm>
          <a:prstGeom prst="bentConnector2">
            <a:avLst/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" name="Google Shape;1541;p53">
            <a:extLst>
              <a:ext uri="{FF2B5EF4-FFF2-40B4-BE49-F238E27FC236}">
                <a16:creationId xmlns:a16="http://schemas.microsoft.com/office/drawing/2014/main" id="{98AF6F2F-DF22-4004-8AEE-0FF4F2C7EE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5744" y="2189492"/>
            <a:ext cx="64491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" name="Google Shape;1538;p53">
            <a:extLst>
              <a:ext uri="{FF2B5EF4-FFF2-40B4-BE49-F238E27FC236}">
                <a16:creationId xmlns:a16="http://schemas.microsoft.com/office/drawing/2014/main" id="{BC4965ED-8CCD-4D27-96E8-B4865FD8C901}"/>
              </a:ext>
            </a:extLst>
          </p:cNvPr>
          <p:cNvCxnSpPr>
            <a:cxnSpLocks/>
          </p:cNvCxnSpPr>
          <p:nvPr/>
        </p:nvCxnSpPr>
        <p:spPr>
          <a:xfrm rot="-5400000">
            <a:off x="7343377" y="568678"/>
            <a:ext cx="435900" cy="916200"/>
          </a:xfrm>
          <a:prstGeom prst="bentConnector2">
            <a:avLst/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4C7DA50-36D0-45B1-98BA-D8E7FB65064F}"/>
              </a:ext>
            </a:extLst>
          </p:cNvPr>
          <p:cNvSpPr txBox="1"/>
          <p:nvPr/>
        </p:nvSpPr>
        <p:spPr>
          <a:xfrm>
            <a:off x="1655579" y="226194"/>
            <a:ext cx="309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concepto de Cultura para el análisis de las organizaciones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D45F21A-1EA4-4AED-B81C-2EEDBF73EF54}"/>
              </a:ext>
            </a:extLst>
          </p:cNvPr>
          <p:cNvSpPr txBox="1"/>
          <p:nvPr/>
        </p:nvSpPr>
        <p:spPr>
          <a:xfrm>
            <a:off x="8081702" y="66633"/>
            <a:ext cx="3044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ES" dirty="0"/>
              <a:t>¿Qué aspectos del fenómeno de la cultura son más fáciles de relacionar con las organizaciones?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2D38D0F-68E9-41FD-8248-44246C195514}"/>
              </a:ext>
            </a:extLst>
          </p:cNvPr>
          <p:cNvCxnSpPr/>
          <p:nvPr/>
        </p:nvCxnSpPr>
        <p:spPr>
          <a:xfrm>
            <a:off x="916193" y="3646840"/>
            <a:ext cx="10359614" cy="0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026414-6716-4595-926A-755AC98F4382}"/>
              </a:ext>
            </a:extLst>
          </p:cNvPr>
          <p:cNvSpPr txBox="1"/>
          <p:nvPr/>
        </p:nvSpPr>
        <p:spPr>
          <a:xfrm>
            <a:off x="916193" y="3902758"/>
            <a:ext cx="29995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 de símbolos y significados compartidos y aceptados conformado por términos, categorías e imágenes utilizados por una colectividad </a:t>
            </a:r>
          </a:p>
          <a:p>
            <a:pPr algn="r"/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PE" sz="16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Pettigrew</a:t>
            </a:r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1979).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7DA4087-E399-45E0-A70D-CF01DCDCD48D}"/>
              </a:ext>
            </a:extLst>
          </p:cNvPr>
          <p:cNvSpPr txBox="1"/>
          <p:nvPr/>
        </p:nvSpPr>
        <p:spPr>
          <a:xfrm>
            <a:off x="4493189" y="3902758"/>
            <a:ext cx="31165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de la organización contiene símbolos, ceremonias y mitos que comunican a los individuos los valores y las creencias más arraigadas dentro de la organización </a:t>
            </a:r>
          </a:p>
          <a:p>
            <a:pPr algn="r"/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(Ouchi, 1981).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36BCEAD-AA96-4167-B10C-45CD49FC61A1}"/>
              </a:ext>
            </a:extLst>
          </p:cNvPr>
          <p:cNvSpPr txBox="1"/>
          <p:nvPr/>
        </p:nvSpPr>
        <p:spPr>
          <a:xfrm>
            <a:off x="8158035" y="3870083"/>
            <a:ext cx="31165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consiste en </a:t>
            </a:r>
            <a:r>
              <a:rPr lang="es-PE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aquellas reglas no escritas del ‘juego social’</a:t>
            </a:r>
            <a:r>
              <a:rPr lang="es-PE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Es la programación colectiva de la mente que distingue a los miembros de un grupo o categoría de gente de otros Hofstede et al (2010:20). </a:t>
            </a:r>
            <a:endParaRPr lang="es-ES" sz="16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900173-5F74-4706-9F80-5424F091F855}"/>
              </a:ext>
            </a:extLst>
          </p:cNvPr>
          <p:cNvSpPr txBox="1"/>
          <p:nvPr/>
        </p:nvSpPr>
        <p:spPr>
          <a:xfrm>
            <a:off x="845466" y="323302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hay un consenso sobre su definición</a:t>
            </a:r>
          </a:p>
        </p:txBody>
      </p:sp>
    </p:spTree>
    <p:extLst>
      <p:ext uri="{BB962C8B-B14F-4D97-AF65-F5344CB8AC3E}">
        <p14:creationId xmlns:p14="http://schemas.microsoft.com/office/powerpoint/2010/main" val="19628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CA8AD84-1DDC-4624-9A13-3853921C3C2A}"/>
              </a:ext>
            </a:extLst>
          </p:cNvPr>
          <p:cNvSpPr/>
          <p:nvPr/>
        </p:nvSpPr>
        <p:spPr>
          <a:xfrm>
            <a:off x="236666" y="1161825"/>
            <a:ext cx="3420000" cy="3420000"/>
          </a:xfrm>
          <a:prstGeom prst="ellipse">
            <a:avLst/>
          </a:prstGeom>
          <a:solidFill>
            <a:srgbClr val="00CC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B83178B-91A9-494B-8149-B6C106456FCF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7932A7-301C-4489-8BFA-AF6FE09161F1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7810525-4D73-445C-9450-FE6227B81A4D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AAA5D6-C12B-4B00-B04C-C461A1E9AAD1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CB7814-8081-427A-AF07-D83B2AB3653C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9DCBDE-8B15-4B5A-BE4A-73554A044BBD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AD1CE4C-C024-4B57-B227-78F1CC7B9408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F175034-30D6-4E4B-9F0B-43037106EFD7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98259CE-8A06-4E4C-A1C4-8C0782441C7F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721FB9-E778-48D8-8988-733B31FDC15F}"/>
              </a:ext>
            </a:extLst>
          </p:cNvPr>
          <p:cNvSpPr/>
          <p:nvPr/>
        </p:nvSpPr>
        <p:spPr>
          <a:xfrm>
            <a:off x="322727" y="2224029"/>
            <a:ext cx="1980000" cy="1980000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F1A796-C34C-45F5-8B8F-B6513C4D6F4C}"/>
              </a:ext>
            </a:extLst>
          </p:cNvPr>
          <p:cNvSpPr txBox="1"/>
          <p:nvPr/>
        </p:nvSpPr>
        <p:spPr>
          <a:xfrm>
            <a:off x="2033192" y="153786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F462BF-D114-409F-B00B-306EFE9AD659}"/>
              </a:ext>
            </a:extLst>
          </p:cNvPr>
          <p:cNvSpPr txBox="1"/>
          <p:nvPr/>
        </p:nvSpPr>
        <p:spPr>
          <a:xfrm>
            <a:off x="351213" y="279077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Organizaciones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D72956-C9F6-451F-89D4-16024C20B4B0}"/>
              </a:ext>
            </a:extLst>
          </p:cNvPr>
          <p:cNvSpPr txBox="1"/>
          <p:nvPr/>
        </p:nvSpPr>
        <p:spPr>
          <a:xfrm>
            <a:off x="96815" y="4634698"/>
            <a:ext cx="34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como un fenómeno cultural</a:t>
            </a:r>
          </a:p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pueden ser descritas en término de significados compartidos, valores, creencias y símbolos. No obstante, no es posible describir a la cultura como una manifestación (100%) organizacional (Morgan, 1986)</a:t>
            </a:r>
            <a:endParaRPr lang="es-E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F87492-4AFB-49E6-8772-AB8F521D45C0}"/>
              </a:ext>
            </a:extLst>
          </p:cNvPr>
          <p:cNvCxnSpPr>
            <a:cxnSpLocks/>
          </p:cNvCxnSpPr>
          <p:nvPr/>
        </p:nvCxnSpPr>
        <p:spPr>
          <a:xfrm flipV="1">
            <a:off x="3915783" y="502460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C5F71778-0811-4CC4-8F6F-79EFA8A3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698" y="1356363"/>
            <a:ext cx="2663413" cy="274562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9A2FA3C-AF68-49BD-9325-1C3A359E32CE}"/>
              </a:ext>
            </a:extLst>
          </p:cNvPr>
          <p:cNvSpPr txBox="1"/>
          <p:nvPr/>
        </p:nvSpPr>
        <p:spPr>
          <a:xfrm>
            <a:off x="6482825" y="183614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Percepción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22717E-55D4-4D0F-B828-395FA6CB9704}"/>
              </a:ext>
            </a:extLst>
          </p:cNvPr>
          <p:cNvSpPr txBox="1"/>
          <p:nvPr/>
        </p:nvSpPr>
        <p:spPr>
          <a:xfrm>
            <a:off x="4820226" y="100793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Conocimiento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026FFF-F3DF-4BA7-BDFC-70557051D1C4}"/>
              </a:ext>
            </a:extLst>
          </p:cNvPr>
          <p:cNvSpPr txBox="1"/>
          <p:nvPr/>
        </p:nvSpPr>
        <p:spPr>
          <a:xfrm>
            <a:off x="5565058" y="2975439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C5A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Procesos interpretativos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CE3270A-0CD7-46E7-8BDE-F58B896CDAA8}"/>
              </a:ext>
            </a:extLst>
          </p:cNvPr>
          <p:cNvSpPr txBox="1"/>
          <p:nvPr/>
        </p:nvSpPr>
        <p:spPr>
          <a:xfrm>
            <a:off x="4174901" y="4424462"/>
            <a:ext cx="34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Influencia de la cultura en los procesos interpretativos</a:t>
            </a:r>
          </a:p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concepción de la realidad social es impactada por los procesos interpretativos producidos a partir de metáforas para describir hechos u ocurrencias en función a otros elementos. </a:t>
            </a:r>
            <a:endParaRPr lang="es-E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9AA1C9C-8384-4677-A217-54FC3753615C}"/>
              </a:ext>
            </a:extLst>
          </p:cNvPr>
          <p:cNvCxnSpPr>
            <a:cxnSpLocks/>
          </p:cNvCxnSpPr>
          <p:nvPr/>
        </p:nvCxnSpPr>
        <p:spPr>
          <a:xfrm flipV="1">
            <a:off x="7707180" y="571530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00483A-8E8E-4FE7-9441-66639D640A76}"/>
              </a:ext>
            </a:extLst>
          </p:cNvPr>
          <p:cNvSpPr txBox="1"/>
          <p:nvPr/>
        </p:nvSpPr>
        <p:spPr>
          <a:xfrm>
            <a:off x="8034718" y="5159958"/>
            <a:ext cx="34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 posible reconocer a una organización a partir de sus manifestaciones culturales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A5FF66D-667A-47F1-AB94-7D315DE3079A}"/>
              </a:ext>
            </a:extLst>
          </p:cNvPr>
          <p:cNvGrpSpPr/>
          <p:nvPr/>
        </p:nvGrpSpPr>
        <p:grpSpPr>
          <a:xfrm>
            <a:off x="8078576" y="1007936"/>
            <a:ext cx="3420001" cy="3318780"/>
            <a:chOff x="7819959" y="55360"/>
            <a:chExt cx="4459111" cy="442524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8505D1E-A9A3-446F-9B1D-C351DD2702AB}"/>
                </a:ext>
              </a:extLst>
            </p:cNvPr>
            <p:cNvSpPr/>
            <p:nvPr/>
          </p:nvSpPr>
          <p:spPr>
            <a:xfrm>
              <a:off x="7819959" y="55360"/>
              <a:ext cx="4459111" cy="4425245"/>
            </a:xfrm>
            <a:prstGeom prst="ellipse">
              <a:avLst/>
            </a:prstGeom>
            <a:solidFill>
              <a:srgbClr val="00669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8309C00-14AF-4D05-BCDB-E8D939CB9E72}"/>
                </a:ext>
              </a:extLst>
            </p:cNvPr>
            <p:cNvSpPr/>
            <p:nvPr/>
          </p:nvSpPr>
          <p:spPr>
            <a:xfrm>
              <a:off x="8428147" y="638148"/>
              <a:ext cx="3242733" cy="3259668"/>
            </a:xfrm>
            <a:prstGeom prst="ellipse">
              <a:avLst/>
            </a:prstGeom>
            <a:solidFill>
              <a:srgbClr val="00CC9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C00C0A9-98A2-4B17-9FE3-11728831FE83}"/>
                </a:ext>
              </a:extLst>
            </p:cNvPr>
            <p:cNvSpPr/>
            <p:nvPr/>
          </p:nvSpPr>
          <p:spPr>
            <a:xfrm>
              <a:off x="9040217" y="1193068"/>
              <a:ext cx="2018592" cy="2149828"/>
            </a:xfrm>
            <a:prstGeom prst="ellipse">
              <a:avLst/>
            </a:prstGeom>
            <a:solidFill>
              <a:srgbClr val="FC5A5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EFF8234-5B95-4D39-B0EC-8FF369697E98}"/>
                </a:ext>
              </a:extLst>
            </p:cNvPr>
            <p:cNvSpPr/>
            <p:nvPr/>
          </p:nvSpPr>
          <p:spPr>
            <a:xfrm>
              <a:off x="9525329" y="1732597"/>
              <a:ext cx="1048367" cy="107077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55696BC-06CA-4680-A408-7F3D91E23855}"/>
                </a:ext>
              </a:extLst>
            </p:cNvPr>
            <p:cNvSpPr txBox="1"/>
            <p:nvPr/>
          </p:nvSpPr>
          <p:spPr>
            <a:xfrm>
              <a:off x="9525329" y="18371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>
                  <a:solidFill>
                    <a:schemeClr val="bg1">
                      <a:lumMod val="95000"/>
                    </a:schemeClr>
                  </a:solidFill>
                </a:rPr>
                <a:t>Símbolos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1A63F6D-0DA3-4472-A323-22CB1C35FE36}"/>
                </a:ext>
              </a:extLst>
            </p:cNvPr>
            <p:cNvSpPr txBox="1"/>
            <p:nvPr/>
          </p:nvSpPr>
          <p:spPr>
            <a:xfrm>
              <a:off x="9585282" y="76650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Héroes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5B861E3-D65C-413F-B291-13FB8DBDF28F}"/>
                </a:ext>
              </a:extLst>
            </p:cNvPr>
            <p:cNvSpPr txBox="1"/>
            <p:nvPr/>
          </p:nvSpPr>
          <p:spPr>
            <a:xfrm>
              <a:off x="9540397" y="131203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Rituales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D271141-F2F8-43D0-9527-90470CF0462E}"/>
                </a:ext>
              </a:extLst>
            </p:cNvPr>
            <p:cNvSpPr txBox="1"/>
            <p:nvPr/>
          </p:nvSpPr>
          <p:spPr>
            <a:xfrm>
              <a:off x="9585282" y="2079488"/>
              <a:ext cx="949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Valores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0539D219-3E07-4864-82FE-AFF0E66FE592}"/>
                </a:ext>
              </a:extLst>
            </p:cNvPr>
            <p:cNvSpPr/>
            <p:nvPr/>
          </p:nvSpPr>
          <p:spPr>
            <a:xfrm rot="19465973">
              <a:off x="10313408" y="1248094"/>
              <a:ext cx="1711657" cy="545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6823BEB-72EB-411F-AAEF-CCC513C9B33B}"/>
                </a:ext>
              </a:extLst>
            </p:cNvPr>
            <p:cNvSpPr txBox="1"/>
            <p:nvPr/>
          </p:nvSpPr>
          <p:spPr>
            <a:xfrm rot="19453570">
              <a:off x="10610976" y="13233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PE"/>
              </a:defPPr>
              <a:lvl1pPr>
                <a:defRPr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r>
                <a:rPr lang="es-PE" dirty="0"/>
                <a:t>Prácticas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2EA2930-B0BC-4E99-8609-FBF89142A274}"/>
              </a:ext>
            </a:extLst>
          </p:cNvPr>
          <p:cNvSpPr txBox="1"/>
          <p:nvPr/>
        </p:nvSpPr>
        <p:spPr>
          <a:xfrm>
            <a:off x="8078576" y="4415937"/>
            <a:ext cx="1898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 Hofstede et al (2010:8) </a:t>
            </a:r>
          </a:p>
        </p:txBody>
      </p:sp>
    </p:spTree>
    <p:extLst>
      <p:ext uri="{BB962C8B-B14F-4D97-AF65-F5344CB8AC3E}">
        <p14:creationId xmlns:p14="http://schemas.microsoft.com/office/powerpoint/2010/main" val="2051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07;p36">
            <a:extLst>
              <a:ext uri="{FF2B5EF4-FFF2-40B4-BE49-F238E27FC236}">
                <a16:creationId xmlns:a16="http://schemas.microsoft.com/office/drawing/2014/main" id="{D4C59401-65E3-440F-B97C-1B520B9ADFA4}"/>
              </a:ext>
            </a:extLst>
          </p:cNvPr>
          <p:cNvSpPr/>
          <p:nvPr/>
        </p:nvSpPr>
        <p:spPr>
          <a:xfrm>
            <a:off x="5173705" y="5058565"/>
            <a:ext cx="112500" cy="899700"/>
          </a:xfrm>
          <a:prstGeom prst="roundRect">
            <a:avLst>
              <a:gd name="adj" fmla="val 50000"/>
            </a:avLst>
          </a:prstGeom>
          <a:solidFill>
            <a:srgbClr val="6E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30EB86-D6B0-4122-A0F0-D1DCD4A37D21}"/>
              </a:ext>
            </a:extLst>
          </p:cNvPr>
          <p:cNvSpPr txBox="1"/>
          <p:nvPr/>
        </p:nvSpPr>
        <p:spPr>
          <a:xfrm>
            <a:off x="181635" y="491139"/>
            <a:ext cx="1184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relación entre Cultura y Organizaciones es un reflejo de dos conjuntos de imágenes sobre el orden: Aquellos asociados a las organizaciones y aquellos asociados a la cultura</a:t>
            </a:r>
          </a:p>
        </p:txBody>
      </p:sp>
      <p:grpSp>
        <p:nvGrpSpPr>
          <p:cNvPr id="5" name="Google Shape;602;p36">
            <a:extLst>
              <a:ext uri="{FF2B5EF4-FFF2-40B4-BE49-F238E27FC236}">
                <a16:creationId xmlns:a16="http://schemas.microsoft.com/office/drawing/2014/main" id="{2FA9FFBE-D176-43D5-8456-7378C4520663}"/>
              </a:ext>
            </a:extLst>
          </p:cNvPr>
          <p:cNvGrpSpPr/>
          <p:nvPr/>
        </p:nvGrpSpPr>
        <p:grpSpPr>
          <a:xfrm>
            <a:off x="5127719" y="1460514"/>
            <a:ext cx="204486" cy="3700301"/>
            <a:chOff x="705952" y="1036301"/>
            <a:chExt cx="204486" cy="3700301"/>
          </a:xfrm>
        </p:grpSpPr>
        <p:sp>
          <p:nvSpPr>
            <p:cNvPr id="6" name="Google Shape;603;p36">
              <a:extLst>
                <a:ext uri="{FF2B5EF4-FFF2-40B4-BE49-F238E27FC236}">
                  <a16:creationId xmlns:a16="http://schemas.microsoft.com/office/drawing/2014/main" id="{83DB2432-5168-461D-9592-8F6FE52E0CE7}"/>
                </a:ext>
              </a:extLst>
            </p:cNvPr>
            <p:cNvSpPr/>
            <p:nvPr/>
          </p:nvSpPr>
          <p:spPr>
            <a:xfrm>
              <a:off x="751938" y="1935839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4;p36">
              <a:extLst>
                <a:ext uri="{FF2B5EF4-FFF2-40B4-BE49-F238E27FC236}">
                  <a16:creationId xmlns:a16="http://schemas.microsoft.com/office/drawing/2014/main" id="{6A28EB4A-27FF-4B56-9CA6-384620EF2BE8}"/>
                </a:ext>
              </a:extLst>
            </p:cNvPr>
            <p:cNvSpPr/>
            <p:nvPr/>
          </p:nvSpPr>
          <p:spPr>
            <a:xfrm>
              <a:off x="751938" y="2835378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05;p36">
              <a:extLst>
                <a:ext uri="{FF2B5EF4-FFF2-40B4-BE49-F238E27FC236}">
                  <a16:creationId xmlns:a16="http://schemas.microsoft.com/office/drawing/2014/main" id="{BCAEE942-2405-4428-89DB-9F69A3EC20D3}"/>
                </a:ext>
              </a:extLst>
            </p:cNvPr>
            <p:cNvSpPr/>
            <p:nvPr/>
          </p:nvSpPr>
          <p:spPr>
            <a:xfrm>
              <a:off x="751938" y="3734917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6">
              <a:extLst>
                <a:ext uri="{FF2B5EF4-FFF2-40B4-BE49-F238E27FC236}">
                  <a16:creationId xmlns:a16="http://schemas.microsoft.com/office/drawing/2014/main" id="{C0F8601D-FF84-41B1-AF3C-2F12246BE7C1}"/>
                </a:ext>
              </a:extLst>
            </p:cNvPr>
            <p:cNvSpPr/>
            <p:nvPr/>
          </p:nvSpPr>
          <p:spPr>
            <a:xfrm rot="-5400000" flipH="1">
              <a:off x="705946" y="1833748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7;p36">
              <a:extLst>
                <a:ext uri="{FF2B5EF4-FFF2-40B4-BE49-F238E27FC236}">
                  <a16:creationId xmlns:a16="http://schemas.microsoft.com/office/drawing/2014/main" id="{6E7C05BB-B832-45E6-8D68-2B2288109F46}"/>
                </a:ext>
              </a:extLst>
            </p:cNvPr>
            <p:cNvSpPr/>
            <p:nvPr/>
          </p:nvSpPr>
          <p:spPr>
            <a:xfrm>
              <a:off x="751938" y="1036301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6">
              <a:extLst>
                <a:ext uri="{FF2B5EF4-FFF2-40B4-BE49-F238E27FC236}">
                  <a16:creationId xmlns:a16="http://schemas.microsoft.com/office/drawing/2014/main" id="{C9ED4A09-8A53-4A6F-8E2B-873C1C15A05B}"/>
                </a:ext>
              </a:extLst>
            </p:cNvPr>
            <p:cNvSpPr/>
            <p:nvPr/>
          </p:nvSpPr>
          <p:spPr>
            <a:xfrm rot="-5400000" flipH="1">
              <a:off x="705946" y="27332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6">
              <a:extLst>
                <a:ext uri="{FF2B5EF4-FFF2-40B4-BE49-F238E27FC236}">
                  <a16:creationId xmlns:a16="http://schemas.microsoft.com/office/drawing/2014/main" id="{F1430E87-F43C-49ED-9EEF-5365025DBD48}"/>
                </a:ext>
              </a:extLst>
            </p:cNvPr>
            <p:cNvSpPr/>
            <p:nvPr/>
          </p:nvSpPr>
          <p:spPr>
            <a:xfrm rot="-5400000" flipH="1">
              <a:off x="705946" y="363266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6">
              <a:extLst>
                <a:ext uri="{FF2B5EF4-FFF2-40B4-BE49-F238E27FC236}">
                  <a16:creationId xmlns:a16="http://schemas.microsoft.com/office/drawing/2014/main" id="{BBF1B174-0075-4D8D-876D-7F036EF9DA6D}"/>
                </a:ext>
              </a:extLst>
            </p:cNvPr>
            <p:cNvSpPr/>
            <p:nvPr/>
          </p:nvSpPr>
          <p:spPr>
            <a:xfrm rot="-5400000" flipH="1">
              <a:off x="705946" y="45321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320731FE-3C64-47BA-BD51-9ECC7DB44C1B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E2A4237-8CEB-44BA-A1C7-FF31749367C6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AE6ADAE-6A72-4FF4-995E-D64603D74914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3E9D98D-59A5-46A8-8C74-101767B1895F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1EF4BE-0157-47C3-8761-50BEDD6CB6F4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52809E3-A70C-470E-AA0F-C52CB0CA1438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41B3206-3179-4180-8CD2-501574805C03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3E51553-3FAF-4AFA-B6FE-B55ECE737438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B8FF46F-D4E0-42D2-BF17-DED626FC2BCD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Google Shape;606;p36">
            <a:extLst>
              <a:ext uri="{FF2B5EF4-FFF2-40B4-BE49-F238E27FC236}">
                <a16:creationId xmlns:a16="http://schemas.microsoft.com/office/drawing/2014/main" id="{663835FB-4CE6-4A55-9E3E-EC0DC3171274}"/>
              </a:ext>
            </a:extLst>
          </p:cNvPr>
          <p:cNvSpPr/>
          <p:nvPr/>
        </p:nvSpPr>
        <p:spPr>
          <a:xfrm rot="16200000" flipH="1">
            <a:off x="5119296" y="5821815"/>
            <a:ext cx="204498" cy="204486"/>
          </a:xfrm>
          <a:custGeom>
            <a:avLst/>
            <a:gdLst/>
            <a:ahLst/>
            <a:cxnLst/>
            <a:rect l="l" t="t" r="r" b="b"/>
            <a:pathLst>
              <a:path w="16636" h="16635" extrusionOk="0">
                <a:moveTo>
                  <a:pt x="8318" y="0"/>
                </a:moveTo>
                <a:cubicBezTo>
                  <a:pt x="3738" y="0"/>
                  <a:pt x="1" y="3738"/>
                  <a:pt x="1" y="8317"/>
                </a:cubicBezTo>
                <a:cubicBezTo>
                  <a:pt x="1" y="12917"/>
                  <a:pt x="3738" y="16634"/>
                  <a:pt x="8318" y="16634"/>
                </a:cubicBezTo>
                <a:cubicBezTo>
                  <a:pt x="12918" y="16634"/>
                  <a:pt x="16635" y="12917"/>
                  <a:pt x="16635" y="8317"/>
                </a:cubicBezTo>
                <a:cubicBezTo>
                  <a:pt x="16635" y="3738"/>
                  <a:pt x="12918" y="0"/>
                  <a:pt x="8318" y="0"/>
                </a:cubicBezTo>
                <a:close/>
              </a:path>
            </a:pathLst>
          </a:custGeom>
          <a:solidFill>
            <a:srgbClr val="6E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399462-D10F-4B7E-BF47-69572FEF4E46}"/>
              </a:ext>
            </a:extLst>
          </p:cNvPr>
          <p:cNvSpPr txBox="1"/>
          <p:nvPr/>
        </p:nvSpPr>
        <p:spPr>
          <a:xfrm>
            <a:off x="4564894" y="6214222"/>
            <a:ext cx="274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Temáticas en investigación sobre Gestión y Organizaciones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B76B4C-20EE-4817-A5E9-1339443A83C0}"/>
              </a:ext>
            </a:extLst>
          </p:cNvPr>
          <p:cNvSpPr txBox="1"/>
          <p:nvPr/>
        </p:nvSpPr>
        <p:spPr>
          <a:xfrm>
            <a:off x="5323788" y="1562991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Interculturalidad</a:t>
            </a:r>
          </a:p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</a:p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comparada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8575FED-381A-410B-A4A3-C0185CCFB931}"/>
              </a:ext>
            </a:extLst>
          </p:cNvPr>
          <p:cNvSpPr txBox="1"/>
          <p:nvPr/>
        </p:nvSpPr>
        <p:spPr>
          <a:xfrm>
            <a:off x="5450597" y="2548292"/>
            <a:ext cx="150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corporativa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8F03F8-BE9A-485A-9A8A-D8C2F5E9760F}"/>
              </a:ext>
            </a:extLst>
          </p:cNvPr>
          <p:cNvSpPr txBox="1"/>
          <p:nvPr/>
        </p:nvSpPr>
        <p:spPr>
          <a:xfrm>
            <a:off x="5450597" y="3376337"/>
            <a:ext cx="150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Conocimiento organizacional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16BF84-26EF-4E00-B54B-911667C25B68}"/>
              </a:ext>
            </a:extLst>
          </p:cNvPr>
          <p:cNvSpPr txBox="1"/>
          <p:nvPr/>
        </p:nvSpPr>
        <p:spPr>
          <a:xfrm>
            <a:off x="5450597" y="4261365"/>
            <a:ext cx="150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Simbolismo Organizacional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25B3A3-C211-4CDC-9ACC-C251138BB097}"/>
              </a:ext>
            </a:extLst>
          </p:cNvPr>
          <p:cNvSpPr txBox="1"/>
          <p:nvPr/>
        </p:nvSpPr>
        <p:spPr>
          <a:xfrm>
            <a:off x="5450597" y="5125584"/>
            <a:ext cx="1500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Procesos inconscientes y organización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E6D1A2-9473-4D5B-AD2D-DFBCC35625FD}"/>
              </a:ext>
            </a:extLst>
          </p:cNvPr>
          <p:cNvSpPr txBox="1"/>
          <p:nvPr/>
        </p:nvSpPr>
        <p:spPr>
          <a:xfrm>
            <a:off x="8439439" y="6212556"/>
            <a:ext cx="274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Conceptos de “</a:t>
            </a:r>
            <a:r>
              <a:rPr lang="es-ES" sz="1400" b="1" dirty="0">
                <a:solidFill>
                  <a:srgbClr val="FC5A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organización</a:t>
            </a: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” desde la Teoría Organizacional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C41633E-8B8E-4536-8B28-FC77B5608B30}"/>
              </a:ext>
            </a:extLst>
          </p:cNvPr>
          <p:cNvSpPr txBox="1"/>
          <p:nvPr/>
        </p:nvSpPr>
        <p:spPr>
          <a:xfrm>
            <a:off x="690349" y="6212556"/>
            <a:ext cx="274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Conceptos de “</a:t>
            </a:r>
            <a:r>
              <a:rPr lang="es-ES" sz="1400" b="1" dirty="0">
                <a:solidFill>
                  <a:srgbClr val="FC5A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</a:t>
            </a: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” desde la Antropología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C3D8022-CEC8-44A5-8A00-C7CE62B5F894}"/>
              </a:ext>
            </a:extLst>
          </p:cNvPr>
          <p:cNvSpPr txBox="1"/>
          <p:nvPr/>
        </p:nvSpPr>
        <p:spPr>
          <a:xfrm>
            <a:off x="690349" y="1519290"/>
            <a:ext cx="420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instrumento que sirve a las necesidades biológicas y sicológicas de los humanos (Funcionalismo de Malinowski)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CAE5D1C-9055-4EC0-A6D1-A15B222507EA}"/>
              </a:ext>
            </a:extLst>
          </p:cNvPr>
          <p:cNvSpPr txBox="1"/>
          <p:nvPr/>
        </p:nvSpPr>
        <p:spPr>
          <a:xfrm>
            <a:off x="690349" y="2319186"/>
            <a:ext cx="4204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funciona como un mecanismo regulador adaptativo. Une a los individuos en estructuras sociales (Funcionalismo- Estructural de Radcliffe-Brown)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35CBF18-668D-4021-B147-8B7EEB858344}"/>
              </a:ext>
            </a:extLst>
          </p:cNvPr>
          <p:cNvSpPr txBox="1"/>
          <p:nvPr/>
        </p:nvSpPr>
        <p:spPr>
          <a:xfrm>
            <a:off x="690349" y="3268615"/>
            <a:ext cx="4204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sistema de percepciones compartidas. La mente humana genera la cultura mediante un número finito de reglas (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Etnociencia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Goodenough)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1E737C0-458E-4F34-A316-9BE1C5914248}"/>
              </a:ext>
            </a:extLst>
          </p:cNvPr>
          <p:cNvSpPr txBox="1"/>
          <p:nvPr/>
        </p:nvSpPr>
        <p:spPr>
          <a:xfrm>
            <a:off x="690349" y="4167207"/>
            <a:ext cx="4204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sistema de símbolos y significados compartidos, por lo que la acción simbólica requiere ser leída, interpretada o descifrada para ser entendida (Antropología Simbólica de Geertz)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0224C3-F678-4FA1-9D47-B63E9A5CA825}"/>
              </a:ext>
            </a:extLst>
          </p:cNvPr>
          <p:cNvSpPr txBox="1"/>
          <p:nvPr/>
        </p:nvSpPr>
        <p:spPr>
          <a:xfrm>
            <a:off x="690349" y="5362612"/>
            <a:ext cx="420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una proyección de la infraestructura inconsciente universal de la mente (Estructuralismo de Levi-Strauss)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225D3B1-E50A-47D3-A817-BF7D0BEE12CC}"/>
              </a:ext>
            </a:extLst>
          </p:cNvPr>
          <p:cNvSpPr txBox="1"/>
          <p:nvPr/>
        </p:nvSpPr>
        <p:spPr>
          <a:xfrm>
            <a:off x="7577036" y="1516196"/>
            <a:ext cx="420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instrumentos sociales para el cumplimiento de tareas (Teoría de la Escuela Clásica)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46D5C4F-1A0E-4ED3-9692-76D4B2F337EA}"/>
              </a:ext>
            </a:extLst>
          </p:cNvPr>
          <p:cNvSpPr txBox="1"/>
          <p:nvPr/>
        </p:nvSpPr>
        <p:spPr>
          <a:xfrm>
            <a:off x="7577036" y="2377654"/>
            <a:ext cx="4204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organismos adaptativos que existen a partir de los procesos de intercambio con el entorno (Teoría de la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791AFF2-8172-442F-A4B4-7C8E5667E1DE}"/>
              </a:ext>
            </a:extLst>
          </p:cNvPr>
          <p:cNvSpPr txBox="1"/>
          <p:nvPr/>
        </p:nvSpPr>
        <p:spPr>
          <a:xfrm>
            <a:off x="7577036" y="3307258"/>
            <a:ext cx="420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sistemas de conocimiento (Teoría de la Organización Cognitiva)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A642E8-438A-47C2-A74D-8D1C9CA12574}"/>
              </a:ext>
            </a:extLst>
          </p:cNvPr>
          <p:cNvSpPr txBox="1"/>
          <p:nvPr/>
        </p:nvSpPr>
        <p:spPr>
          <a:xfrm>
            <a:off x="7577036" y="4056866"/>
            <a:ext cx="4204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patrones de discursos simbólicos. La “Organización” es mantenida mediante formas simbólicas, como el lenguaje, que facilitan compartir realidades y significados (Teoría de la Organización Simbólica)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A0ECFDB-7D79-456C-8E25-B3FF8FA4A482}"/>
              </a:ext>
            </a:extLst>
          </p:cNvPr>
          <p:cNvSpPr txBox="1"/>
          <p:nvPr/>
        </p:nvSpPr>
        <p:spPr>
          <a:xfrm>
            <a:off x="7577036" y="5233306"/>
            <a:ext cx="420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formas organizacionales y prácticas son las manifestaciones de procesos inconscientes (Teoría de la Transformación Organizacional)</a:t>
            </a:r>
          </a:p>
        </p:txBody>
      </p:sp>
    </p:spTree>
    <p:extLst>
      <p:ext uri="{BB962C8B-B14F-4D97-AF65-F5344CB8AC3E}">
        <p14:creationId xmlns:p14="http://schemas.microsoft.com/office/powerpoint/2010/main" val="38521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4D626D-6789-4804-AB17-EFD279B023A9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787790-7C48-46C9-A6F8-1C83BA7C1F55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049393E-E72E-40A3-B043-4DF7A4062FC3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B32961A-7309-4E1F-BA14-3F8AF6E603AE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7CCBFF4-5886-4854-9490-BF02877F08BF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1F74A3B-A527-4AAE-B8ED-34E18A576115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A6C54F-1CA6-4710-B764-1480A24A5749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7FE47EF-F340-4E94-A5AF-9DCE1D341042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044EAD-C4EF-44B3-B87A-F2D8DE67DF39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CC599F-0DAC-48BB-8271-A8DCAC39A765}"/>
              </a:ext>
            </a:extLst>
          </p:cNvPr>
          <p:cNvSpPr txBox="1"/>
          <p:nvPr/>
        </p:nvSpPr>
        <p:spPr>
          <a:xfrm>
            <a:off x="181233" y="438727"/>
            <a:ext cx="117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y “Comparative Management”: La cultura como variable independiente </a:t>
            </a:r>
          </a:p>
        </p:txBody>
      </p:sp>
      <p:sp>
        <p:nvSpPr>
          <p:cNvPr id="17" name="Google Shape;1242;p40">
            <a:extLst>
              <a:ext uri="{FF2B5EF4-FFF2-40B4-BE49-F238E27FC236}">
                <a16:creationId xmlns:a16="http://schemas.microsoft.com/office/drawing/2014/main" id="{DFDD17EB-DEEC-43EC-95F4-7D6DE21AB00F}"/>
              </a:ext>
            </a:extLst>
          </p:cNvPr>
          <p:cNvSpPr txBox="1"/>
          <p:nvPr/>
        </p:nvSpPr>
        <p:spPr>
          <a:xfrm>
            <a:off x="457200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1900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1243;p40">
            <a:extLst>
              <a:ext uri="{FF2B5EF4-FFF2-40B4-BE49-F238E27FC236}">
                <a16:creationId xmlns:a16="http://schemas.microsoft.com/office/drawing/2014/main" id="{0D789F4F-23FB-4D15-8050-7521538789B0}"/>
              </a:ext>
            </a:extLst>
          </p:cNvPr>
          <p:cNvSpPr txBox="1"/>
          <p:nvPr/>
        </p:nvSpPr>
        <p:spPr>
          <a:xfrm>
            <a:off x="1505616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1910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244;p40">
            <a:extLst>
              <a:ext uri="{FF2B5EF4-FFF2-40B4-BE49-F238E27FC236}">
                <a16:creationId xmlns:a16="http://schemas.microsoft.com/office/drawing/2014/main" id="{87464DD9-589F-46DE-9A33-46FC06DA77BD}"/>
              </a:ext>
            </a:extLst>
          </p:cNvPr>
          <p:cNvSpPr txBox="1"/>
          <p:nvPr/>
        </p:nvSpPr>
        <p:spPr>
          <a:xfrm>
            <a:off x="2554031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1920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246;p40">
            <a:extLst>
              <a:ext uri="{FF2B5EF4-FFF2-40B4-BE49-F238E27FC236}">
                <a16:creationId xmlns:a16="http://schemas.microsoft.com/office/drawing/2014/main" id="{2544F75D-F13A-4CFC-BA0E-166A05FC2893}"/>
              </a:ext>
            </a:extLst>
          </p:cNvPr>
          <p:cNvSpPr txBox="1"/>
          <p:nvPr/>
        </p:nvSpPr>
        <p:spPr>
          <a:xfrm>
            <a:off x="4650862" y="1128400"/>
            <a:ext cx="953105" cy="51970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1947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1247;p40">
            <a:extLst>
              <a:ext uri="{FF2B5EF4-FFF2-40B4-BE49-F238E27FC236}">
                <a16:creationId xmlns:a16="http://schemas.microsoft.com/office/drawing/2014/main" id="{97F11EC4-0528-44FA-8D02-0274DD7E90D4}"/>
              </a:ext>
            </a:extLst>
          </p:cNvPr>
          <p:cNvSpPr txBox="1"/>
          <p:nvPr/>
        </p:nvSpPr>
        <p:spPr>
          <a:xfrm>
            <a:off x="5699278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1950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1248;p40">
            <a:extLst>
              <a:ext uri="{FF2B5EF4-FFF2-40B4-BE49-F238E27FC236}">
                <a16:creationId xmlns:a16="http://schemas.microsoft.com/office/drawing/2014/main" id="{D4BE635E-E9B7-4E31-A8B3-4498282724E7}"/>
              </a:ext>
            </a:extLst>
          </p:cNvPr>
          <p:cNvSpPr txBox="1"/>
          <p:nvPr/>
        </p:nvSpPr>
        <p:spPr>
          <a:xfrm>
            <a:off x="6747693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1960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1249;p40">
            <a:extLst>
              <a:ext uri="{FF2B5EF4-FFF2-40B4-BE49-F238E27FC236}">
                <a16:creationId xmlns:a16="http://schemas.microsoft.com/office/drawing/2014/main" id="{A130B726-970D-4315-ADE1-B205E7C12421}"/>
              </a:ext>
            </a:extLst>
          </p:cNvPr>
          <p:cNvSpPr txBox="1"/>
          <p:nvPr/>
        </p:nvSpPr>
        <p:spPr>
          <a:xfrm>
            <a:off x="7796109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1970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250;p40">
            <a:extLst>
              <a:ext uri="{FF2B5EF4-FFF2-40B4-BE49-F238E27FC236}">
                <a16:creationId xmlns:a16="http://schemas.microsoft.com/office/drawing/2014/main" id="{52D2B657-D8CC-412A-AC64-6A29D52B8876}"/>
              </a:ext>
            </a:extLst>
          </p:cNvPr>
          <p:cNvSpPr txBox="1"/>
          <p:nvPr/>
        </p:nvSpPr>
        <p:spPr>
          <a:xfrm>
            <a:off x="8844525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1980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251;p40">
            <a:extLst>
              <a:ext uri="{FF2B5EF4-FFF2-40B4-BE49-F238E27FC236}">
                <a16:creationId xmlns:a16="http://schemas.microsoft.com/office/drawing/2014/main" id="{49E2FE8B-259E-4901-9AD7-200B264C1ED4}"/>
              </a:ext>
            </a:extLst>
          </p:cNvPr>
          <p:cNvSpPr txBox="1"/>
          <p:nvPr/>
        </p:nvSpPr>
        <p:spPr>
          <a:xfrm>
            <a:off x="9892940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1990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252;p40">
            <a:extLst>
              <a:ext uri="{FF2B5EF4-FFF2-40B4-BE49-F238E27FC236}">
                <a16:creationId xmlns:a16="http://schemas.microsoft.com/office/drawing/2014/main" id="{337623CF-B9BF-4E33-B519-9725E4EA2BB9}"/>
              </a:ext>
            </a:extLst>
          </p:cNvPr>
          <p:cNvSpPr txBox="1"/>
          <p:nvPr/>
        </p:nvSpPr>
        <p:spPr>
          <a:xfrm>
            <a:off x="10941356" y="1128400"/>
            <a:ext cx="953105" cy="51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2000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" name="Google Shape;1253;p40">
            <a:extLst>
              <a:ext uri="{FF2B5EF4-FFF2-40B4-BE49-F238E27FC236}">
                <a16:creationId xmlns:a16="http://schemas.microsoft.com/office/drawing/2014/main" id="{E1F7DA62-3F2F-4EDB-BA4A-0E7178AB900B}"/>
              </a:ext>
            </a:extLst>
          </p:cNvPr>
          <p:cNvGrpSpPr/>
          <p:nvPr/>
        </p:nvGrpSpPr>
        <p:grpSpPr>
          <a:xfrm>
            <a:off x="457200" y="2142792"/>
            <a:ext cx="11441430" cy="214514"/>
            <a:chOff x="457200" y="1853325"/>
            <a:chExt cx="8232600" cy="153300"/>
          </a:xfrm>
        </p:grpSpPr>
        <p:sp>
          <p:nvSpPr>
            <p:cNvPr id="28" name="Google Shape;1254;p40">
              <a:extLst>
                <a:ext uri="{FF2B5EF4-FFF2-40B4-BE49-F238E27FC236}">
                  <a16:creationId xmlns:a16="http://schemas.microsoft.com/office/drawing/2014/main" id="{3E53050D-7366-4F99-BD15-32017A7C7B5D}"/>
                </a:ext>
              </a:extLst>
            </p:cNvPr>
            <p:cNvSpPr/>
            <p:nvPr/>
          </p:nvSpPr>
          <p:spPr>
            <a:xfrm>
              <a:off x="457200" y="1853325"/>
              <a:ext cx="8232600" cy="15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255;p40">
              <a:extLst>
                <a:ext uri="{FF2B5EF4-FFF2-40B4-BE49-F238E27FC236}">
                  <a16:creationId xmlns:a16="http://schemas.microsoft.com/office/drawing/2014/main" id="{63D8E38E-7566-4ADB-BAE6-BA46C5E4E9EC}"/>
                </a:ext>
              </a:extLst>
            </p:cNvPr>
            <p:cNvSpPr/>
            <p:nvPr/>
          </p:nvSpPr>
          <p:spPr>
            <a:xfrm>
              <a:off x="457200" y="1853325"/>
              <a:ext cx="3419400" cy="153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1256;p40">
            <a:extLst>
              <a:ext uri="{FF2B5EF4-FFF2-40B4-BE49-F238E27FC236}">
                <a16:creationId xmlns:a16="http://schemas.microsoft.com/office/drawing/2014/main" id="{5EAD7F43-9B09-408F-A8EA-1F2BCACF9123}"/>
              </a:ext>
            </a:extLst>
          </p:cNvPr>
          <p:cNvGrpSpPr/>
          <p:nvPr/>
        </p:nvGrpSpPr>
        <p:grpSpPr>
          <a:xfrm>
            <a:off x="642318" y="1956614"/>
            <a:ext cx="582870" cy="586869"/>
            <a:chOff x="664850" y="2700150"/>
            <a:chExt cx="419400" cy="419400"/>
          </a:xfrm>
        </p:grpSpPr>
        <p:sp>
          <p:nvSpPr>
            <p:cNvPr id="31" name="Google Shape;1257;p40">
              <a:extLst>
                <a:ext uri="{FF2B5EF4-FFF2-40B4-BE49-F238E27FC236}">
                  <a16:creationId xmlns:a16="http://schemas.microsoft.com/office/drawing/2014/main" id="{1FEC83B3-FF22-4CA3-A223-EF1D2030AFF6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258;p40">
              <a:extLst>
                <a:ext uri="{FF2B5EF4-FFF2-40B4-BE49-F238E27FC236}">
                  <a16:creationId xmlns:a16="http://schemas.microsoft.com/office/drawing/2014/main" id="{155C393F-BE80-4374-A917-769068F9CD37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259;p40">
            <a:extLst>
              <a:ext uri="{FF2B5EF4-FFF2-40B4-BE49-F238E27FC236}">
                <a16:creationId xmlns:a16="http://schemas.microsoft.com/office/drawing/2014/main" id="{A125C6A7-233E-46B3-A9D2-6678A8FC2AC6}"/>
              </a:ext>
            </a:extLst>
          </p:cNvPr>
          <p:cNvGrpSpPr/>
          <p:nvPr/>
        </p:nvGrpSpPr>
        <p:grpSpPr>
          <a:xfrm>
            <a:off x="1690726" y="1956614"/>
            <a:ext cx="582870" cy="586869"/>
            <a:chOff x="664850" y="2700150"/>
            <a:chExt cx="419400" cy="419400"/>
          </a:xfrm>
        </p:grpSpPr>
        <p:sp>
          <p:nvSpPr>
            <p:cNvPr id="34" name="Google Shape;1260;p40">
              <a:extLst>
                <a:ext uri="{FF2B5EF4-FFF2-40B4-BE49-F238E27FC236}">
                  <a16:creationId xmlns:a16="http://schemas.microsoft.com/office/drawing/2014/main" id="{5F649839-3137-47C5-B0C3-D43468A09BA7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1;p40">
              <a:extLst>
                <a:ext uri="{FF2B5EF4-FFF2-40B4-BE49-F238E27FC236}">
                  <a16:creationId xmlns:a16="http://schemas.microsoft.com/office/drawing/2014/main" id="{DF8A4675-0726-4A35-B6F3-567E546FC64C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62;p40">
            <a:extLst>
              <a:ext uri="{FF2B5EF4-FFF2-40B4-BE49-F238E27FC236}">
                <a16:creationId xmlns:a16="http://schemas.microsoft.com/office/drawing/2014/main" id="{C33B5B6F-BF17-4DE1-BEE9-09A2B1A54841}"/>
              </a:ext>
            </a:extLst>
          </p:cNvPr>
          <p:cNvGrpSpPr/>
          <p:nvPr/>
        </p:nvGrpSpPr>
        <p:grpSpPr>
          <a:xfrm>
            <a:off x="2739135" y="1956614"/>
            <a:ext cx="582870" cy="586869"/>
            <a:chOff x="664850" y="2700150"/>
            <a:chExt cx="419400" cy="419400"/>
          </a:xfrm>
        </p:grpSpPr>
        <p:sp>
          <p:nvSpPr>
            <p:cNvPr id="37" name="Google Shape;1263;p40">
              <a:extLst>
                <a:ext uri="{FF2B5EF4-FFF2-40B4-BE49-F238E27FC236}">
                  <a16:creationId xmlns:a16="http://schemas.microsoft.com/office/drawing/2014/main" id="{E012C304-E806-431A-8266-175150E0DF33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64;p40">
              <a:extLst>
                <a:ext uri="{FF2B5EF4-FFF2-40B4-BE49-F238E27FC236}">
                  <a16:creationId xmlns:a16="http://schemas.microsoft.com/office/drawing/2014/main" id="{FE7881AC-C5AA-4F0F-AC23-A6D89BDF2DCA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268;p40">
            <a:extLst>
              <a:ext uri="{FF2B5EF4-FFF2-40B4-BE49-F238E27FC236}">
                <a16:creationId xmlns:a16="http://schemas.microsoft.com/office/drawing/2014/main" id="{1316A069-C8BB-40A1-B8C5-73A00FA24F5F}"/>
              </a:ext>
            </a:extLst>
          </p:cNvPr>
          <p:cNvGrpSpPr/>
          <p:nvPr/>
        </p:nvGrpSpPr>
        <p:grpSpPr>
          <a:xfrm>
            <a:off x="4835952" y="1956614"/>
            <a:ext cx="582870" cy="586869"/>
            <a:chOff x="664850" y="2700150"/>
            <a:chExt cx="419400" cy="419400"/>
          </a:xfrm>
        </p:grpSpPr>
        <p:sp>
          <p:nvSpPr>
            <p:cNvPr id="40" name="Google Shape;1269;p40">
              <a:extLst>
                <a:ext uri="{FF2B5EF4-FFF2-40B4-BE49-F238E27FC236}">
                  <a16:creationId xmlns:a16="http://schemas.microsoft.com/office/drawing/2014/main" id="{329371E1-ABDB-458D-9927-163F5C4C9002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0;p40">
              <a:extLst>
                <a:ext uri="{FF2B5EF4-FFF2-40B4-BE49-F238E27FC236}">
                  <a16:creationId xmlns:a16="http://schemas.microsoft.com/office/drawing/2014/main" id="{725426B9-2C1C-4E21-B906-D16D20C03C69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1309;p40">
            <a:extLst>
              <a:ext uri="{FF2B5EF4-FFF2-40B4-BE49-F238E27FC236}">
                <a16:creationId xmlns:a16="http://schemas.microsoft.com/office/drawing/2014/main" id="{8ED25785-9859-46B8-BAFA-424C6E50375A}"/>
              </a:ext>
            </a:extLst>
          </p:cNvPr>
          <p:cNvCxnSpPr>
            <a:stCxn id="20" idx="2"/>
            <a:endCxn id="40" idx="0"/>
          </p:cNvCxnSpPr>
          <p:nvPr/>
        </p:nvCxnSpPr>
        <p:spPr>
          <a:xfrm rot="16200000" flipH="1">
            <a:off x="4973558" y="1801959"/>
            <a:ext cx="308547" cy="834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240;p40">
            <a:extLst>
              <a:ext uri="{FF2B5EF4-FFF2-40B4-BE49-F238E27FC236}">
                <a16:creationId xmlns:a16="http://schemas.microsoft.com/office/drawing/2014/main" id="{7042D841-E684-438C-81DD-7030AAADA60E}"/>
              </a:ext>
            </a:extLst>
          </p:cNvPr>
          <p:cNvSpPr/>
          <p:nvPr/>
        </p:nvSpPr>
        <p:spPr>
          <a:xfrm>
            <a:off x="450050" y="2729661"/>
            <a:ext cx="3057086" cy="1476580"/>
          </a:xfrm>
          <a:prstGeom prst="rect">
            <a:avLst/>
          </a:prstGeom>
          <a:solidFill>
            <a:srgbClr val="FC5A56">
              <a:alpha val="3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En el libro “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Social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Modern Factory” (Warner y Low, 1947) se refiere a las diferencias entre obreros de las plantas en NY, lo cual originaba conflictividad.  Se discute conceptos como valores compartidos de ciertos trabajadores que tienen diferente perfil social.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51EE30A4-B230-45FB-A343-309DFA10B835}"/>
              </a:ext>
            </a:extLst>
          </p:cNvPr>
          <p:cNvCxnSpPr>
            <a:cxnSpLocks/>
            <a:stCxn id="40" idx="4"/>
            <a:endCxn id="43" idx="3"/>
          </p:cNvCxnSpPr>
          <p:nvPr/>
        </p:nvCxnSpPr>
        <p:spPr>
          <a:xfrm rot="5400000">
            <a:off x="3855028" y="2195592"/>
            <a:ext cx="924468" cy="162025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255;p40">
            <a:extLst>
              <a:ext uri="{FF2B5EF4-FFF2-40B4-BE49-F238E27FC236}">
                <a16:creationId xmlns:a16="http://schemas.microsoft.com/office/drawing/2014/main" id="{BA952206-94F2-4EAB-8A4F-F6A9B154CFC5}"/>
              </a:ext>
            </a:extLst>
          </p:cNvPr>
          <p:cNvSpPr/>
          <p:nvPr/>
        </p:nvSpPr>
        <p:spPr>
          <a:xfrm>
            <a:off x="6008961" y="2128623"/>
            <a:ext cx="2128600" cy="27202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1271;p40">
            <a:extLst>
              <a:ext uri="{FF2B5EF4-FFF2-40B4-BE49-F238E27FC236}">
                <a16:creationId xmlns:a16="http://schemas.microsoft.com/office/drawing/2014/main" id="{4EA12AB3-F23A-407E-B861-B4EB0A3F0418}"/>
              </a:ext>
            </a:extLst>
          </p:cNvPr>
          <p:cNvGrpSpPr/>
          <p:nvPr/>
        </p:nvGrpSpPr>
        <p:grpSpPr>
          <a:xfrm>
            <a:off x="5884361" y="1956614"/>
            <a:ext cx="582870" cy="586869"/>
            <a:chOff x="664850" y="2700150"/>
            <a:chExt cx="419400" cy="419400"/>
          </a:xfrm>
        </p:grpSpPr>
        <p:sp>
          <p:nvSpPr>
            <p:cNvPr id="47" name="Google Shape;1272;p40">
              <a:extLst>
                <a:ext uri="{FF2B5EF4-FFF2-40B4-BE49-F238E27FC236}">
                  <a16:creationId xmlns:a16="http://schemas.microsoft.com/office/drawing/2014/main" id="{EB01BE0E-1377-4D54-A0E7-C3AB197D1D61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3;p40">
              <a:extLst>
                <a:ext uri="{FF2B5EF4-FFF2-40B4-BE49-F238E27FC236}">
                  <a16:creationId xmlns:a16="http://schemas.microsoft.com/office/drawing/2014/main" id="{B89C9640-D93C-43BD-9A1A-FAA5C9A3F2EA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74;p40">
            <a:extLst>
              <a:ext uri="{FF2B5EF4-FFF2-40B4-BE49-F238E27FC236}">
                <a16:creationId xmlns:a16="http://schemas.microsoft.com/office/drawing/2014/main" id="{8D71EA81-B1D4-4C68-BF67-0B34A6B15904}"/>
              </a:ext>
            </a:extLst>
          </p:cNvPr>
          <p:cNvGrpSpPr/>
          <p:nvPr/>
        </p:nvGrpSpPr>
        <p:grpSpPr>
          <a:xfrm>
            <a:off x="6932769" y="1956614"/>
            <a:ext cx="582870" cy="586869"/>
            <a:chOff x="664850" y="2700150"/>
            <a:chExt cx="419400" cy="419400"/>
          </a:xfrm>
        </p:grpSpPr>
        <p:sp>
          <p:nvSpPr>
            <p:cNvPr id="50" name="Google Shape;1275;p40">
              <a:extLst>
                <a:ext uri="{FF2B5EF4-FFF2-40B4-BE49-F238E27FC236}">
                  <a16:creationId xmlns:a16="http://schemas.microsoft.com/office/drawing/2014/main" id="{3278D3AD-D9E5-4885-ABEC-C154C1912157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6;p40">
              <a:extLst>
                <a:ext uri="{FF2B5EF4-FFF2-40B4-BE49-F238E27FC236}">
                  <a16:creationId xmlns:a16="http://schemas.microsoft.com/office/drawing/2014/main" id="{FD671C2B-E56A-4BD6-9BD0-B25CC70490BB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77;p40">
            <a:extLst>
              <a:ext uri="{FF2B5EF4-FFF2-40B4-BE49-F238E27FC236}">
                <a16:creationId xmlns:a16="http://schemas.microsoft.com/office/drawing/2014/main" id="{8EBE1AC3-077E-4073-89F6-AC2B7B248320}"/>
              </a:ext>
            </a:extLst>
          </p:cNvPr>
          <p:cNvGrpSpPr/>
          <p:nvPr/>
        </p:nvGrpSpPr>
        <p:grpSpPr>
          <a:xfrm>
            <a:off x="7981178" y="1956614"/>
            <a:ext cx="582870" cy="586869"/>
            <a:chOff x="664850" y="2700150"/>
            <a:chExt cx="419400" cy="419400"/>
          </a:xfrm>
        </p:grpSpPr>
        <p:sp>
          <p:nvSpPr>
            <p:cNvPr id="53" name="Google Shape;1278;p40">
              <a:extLst>
                <a:ext uri="{FF2B5EF4-FFF2-40B4-BE49-F238E27FC236}">
                  <a16:creationId xmlns:a16="http://schemas.microsoft.com/office/drawing/2014/main" id="{DD75564A-5311-49C6-9C42-BD7FA620C24B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;p40">
              <a:extLst>
                <a:ext uri="{FF2B5EF4-FFF2-40B4-BE49-F238E27FC236}">
                  <a16:creationId xmlns:a16="http://schemas.microsoft.com/office/drawing/2014/main" id="{ABF13219-5196-4CEF-A3B0-13C743CD861A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40;p40">
            <a:extLst>
              <a:ext uri="{FF2B5EF4-FFF2-40B4-BE49-F238E27FC236}">
                <a16:creationId xmlns:a16="http://schemas.microsoft.com/office/drawing/2014/main" id="{35D80A65-E7F9-4F12-AB0A-263806C3D232}"/>
              </a:ext>
            </a:extLst>
          </p:cNvPr>
          <p:cNvSpPr/>
          <p:nvPr/>
        </p:nvSpPr>
        <p:spPr>
          <a:xfrm>
            <a:off x="3848953" y="4666494"/>
            <a:ext cx="3150714" cy="1855470"/>
          </a:xfrm>
          <a:prstGeom prst="rect">
            <a:avLst/>
          </a:prstGeom>
          <a:solidFill>
            <a:srgbClr val="00CC99">
              <a:alpha val="3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En la década de los 1950 y 1960 se desarrolla el “Comparative Management” que trata de estudiar las la gestión en diversos países y continentes. Por ejemplo, se publican obras como “Management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Industrial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Firm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USSR” (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Granick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, 1955),  “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Group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Management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European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Style” (Parks, 1966), “Business in Western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Europe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” (Richard y Walton, 1969). 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D63C1D4-74E0-4287-B3F6-1D3E0812A0B4}"/>
              </a:ext>
            </a:extLst>
          </p:cNvPr>
          <p:cNvCxnSpPr>
            <a:cxnSpLocks/>
            <a:stCxn id="50" idx="4"/>
            <a:endCxn id="55" idx="3"/>
          </p:cNvCxnSpPr>
          <p:nvPr/>
        </p:nvCxnSpPr>
        <p:spPr>
          <a:xfrm rot="5400000">
            <a:off x="5586563" y="3956588"/>
            <a:ext cx="3050746" cy="224537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1255;p40">
            <a:extLst>
              <a:ext uri="{FF2B5EF4-FFF2-40B4-BE49-F238E27FC236}">
                <a16:creationId xmlns:a16="http://schemas.microsoft.com/office/drawing/2014/main" id="{01606BAE-F5A3-4C29-907D-476CB92EBA68}"/>
              </a:ext>
            </a:extLst>
          </p:cNvPr>
          <p:cNvSpPr/>
          <p:nvPr/>
        </p:nvSpPr>
        <p:spPr>
          <a:xfrm>
            <a:off x="9247967" y="2126080"/>
            <a:ext cx="1253307" cy="27202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" name="Google Shape;1280;p40">
            <a:extLst>
              <a:ext uri="{FF2B5EF4-FFF2-40B4-BE49-F238E27FC236}">
                <a16:creationId xmlns:a16="http://schemas.microsoft.com/office/drawing/2014/main" id="{4A940D36-F399-4378-8EA3-76CFA4D063D0}"/>
              </a:ext>
            </a:extLst>
          </p:cNvPr>
          <p:cNvGrpSpPr/>
          <p:nvPr/>
        </p:nvGrpSpPr>
        <p:grpSpPr>
          <a:xfrm>
            <a:off x="9029586" y="1956614"/>
            <a:ext cx="582870" cy="586869"/>
            <a:chOff x="664850" y="2700150"/>
            <a:chExt cx="419400" cy="419400"/>
          </a:xfrm>
        </p:grpSpPr>
        <p:sp>
          <p:nvSpPr>
            <p:cNvPr id="59" name="Google Shape;1281;p40">
              <a:extLst>
                <a:ext uri="{FF2B5EF4-FFF2-40B4-BE49-F238E27FC236}">
                  <a16:creationId xmlns:a16="http://schemas.microsoft.com/office/drawing/2014/main" id="{42F8C804-58C8-44E0-9487-757B70F6B11D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2;p40">
              <a:extLst>
                <a:ext uri="{FF2B5EF4-FFF2-40B4-BE49-F238E27FC236}">
                  <a16:creationId xmlns:a16="http://schemas.microsoft.com/office/drawing/2014/main" id="{2ED14814-AD6F-40BD-9668-DA6EAB64C7F9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283;p40">
            <a:extLst>
              <a:ext uri="{FF2B5EF4-FFF2-40B4-BE49-F238E27FC236}">
                <a16:creationId xmlns:a16="http://schemas.microsoft.com/office/drawing/2014/main" id="{6A134A02-2E80-4AD8-B0D2-44FBEF269901}"/>
              </a:ext>
            </a:extLst>
          </p:cNvPr>
          <p:cNvGrpSpPr/>
          <p:nvPr/>
        </p:nvGrpSpPr>
        <p:grpSpPr>
          <a:xfrm>
            <a:off x="10077995" y="1956614"/>
            <a:ext cx="582870" cy="586869"/>
            <a:chOff x="664850" y="2700150"/>
            <a:chExt cx="419400" cy="419400"/>
          </a:xfrm>
        </p:grpSpPr>
        <p:sp>
          <p:nvSpPr>
            <p:cNvPr id="62" name="Google Shape;1284;p40">
              <a:extLst>
                <a:ext uri="{FF2B5EF4-FFF2-40B4-BE49-F238E27FC236}">
                  <a16:creationId xmlns:a16="http://schemas.microsoft.com/office/drawing/2014/main" id="{87918919-61C1-4A27-9AE5-FC61945BCD53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85;p40">
              <a:extLst>
                <a:ext uri="{FF2B5EF4-FFF2-40B4-BE49-F238E27FC236}">
                  <a16:creationId xmlns:a16="http://schemas.microsoft.com/office/drawing/2014/main" id="{848793F5-51ED-4EEF-B7E9-43CA04EECCA8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286;p40">
            <a:extLst>
              <a:ext uri="{FF2B5EF4-FFF2-40B4-BE49-F238E27FC236}">
                <a16:creationId xmlns:a16="http://schemas.microsoft.com/office/drawing/2014/main" id="{124E6B0A-A394-4FD1-9DDF-6388316B9B02}"/>
              </a:ext>
            </a:extLst>
          </p:cNvPr>
          <p:cNvGrpSpPr/>
          <p:nvPr/>
        </p:nvGrpSpPr>
        <p:grpSpPr>
          <a:xfrm>
            <a:off x="11126404" y="1956614"/>
            <a:ext cx="582870" cy="586869"/>
            <a:chOff x="664850" y="2700150"/>
            <a:chExt cx="419400" cy="419400"/>
          </a:xfrm>
        </p:grpSpPr>
        <p:sp>
          <p:nvSpPr>
            <p:cNvPr id="65" name="Google Shape;1287;p40">
              <a:extLst>
                <a:ext uri="{FF2B5EF4-FFF2-40B4-BE49-F238E27FC236}">
                  <a16:creationId xmlns:a16="http://schemas.microsoft.com/office/drawing/2014/main" id="{0A48AE32-D1D0-4B46-B6CA-A7B32EE7305E}"/>
                </a:ext>
              </a:extLst>
            </p:cNvPr>
            <p:cNvSpPr/>
            <p:nvPr/>
          </p:nvSpPr>
          <p:spPr>
            <a:xfrm>
              <a:off x="664850" y="2700150"/>
              <a:ext cx="419400" cy="41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8;p40">
              <a:extLst>
                <a:ext uri="{FF2B5EF4-FFF2-40B4-BE49-F238E27FC236}">
                  <a16:creationId xmlns:a16="http://schemas.microsoft.com/office/drawing/2014/main" id="{0103AA5B-D2CF-4CF5-9DCE-BC2E7248694A}"/>
                </a:ext>
              </a:extLst>
            </p:cNvPr>
            <p:cNvSpPr/>
            <p:nvPr/>
          </p:nvSpPr>
          <p:spPr>
            <a:xfrm>
              <a:off x="777375" y="2812675"/>
              <a:ext cx="194400" cy="19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1240;p40">
            <a:extLst>
              <a:ext uri="{FF2B5EF4-FFF2-40B4-BE49-F238E27FC236}">
                <a16:creationId xmlns:a16="http://schemas.microsoft.com/office/drawing/2014/main" id="{7F054E95-F118-4F47-ABE8-B3DA78895C54}"/>
              </a:ext>
            </a:extLst>
          </p:cNvPr>
          <p:cNvSpPr/>
          <p:nvPr/>
        </p:nvSpPr>
        <p:spPr>
          <a:xfrm>
            <a:off x="679141" y="4356997"/>
            <a:ext cx="3057086" cy="147658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El Tavistock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Institute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Human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Relations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publica un estudio (“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Changing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Culture </a:t>
            </a:r>
            <a:r>
              <a:rPr lang="es-ES" sz="12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 a Factory”, Jaques (1951)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)sobre una fábrica inglesa para explorar las motivaciones y fuerzas que pueden explicar el comportamiento de trabajadores.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8145BA2-5D2B-4928-AB8A-7BD40DF183E8}"/>
              </a:ext>
            </a:extLst>
          </p:cNvPr>
          <p:cNvCxnSpPr/>
          <p:nvPr/>
        </p:nvCxnSpPr>
        <p:spPr>
          <a:xfrm rot="10800000" flipV="1">
            <a:off x="3736227" y="2386095"/>
            <a:ext cx="2916156" cy="2094509"/>
          </a:xfrm>
          <a:prstGeom prst="bentConnector3">
            <a:avLst>
              <a:gd name="adj1" fmla="val 614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oogle Shape;1240;p40">
            <a:extLst>
              <a:ext uri="{FF2B5EF4-FFF2-40B4-BE49-F238E27FC236}">
                <a16:creationId xmlns:a16="http://schemas.microsoft.com/office/drawing/2014/main" id="{39F83C59-F610-4576-93A2-9BC65891F585}"/>
              </a:ext>
            </a:extLst>
          </p:cNvPr>
          <p:cNvSpPr/>
          <p:nvPr/>
        </p:nvSpPr>
        <p:spPr>
          <a:xfrm>
            <a:off x="8278102" y="3141120"/>
            <a:ext cx="3616359" cy="2588479"/>
          </a:xfrm>
          <a:prstGeom prst="rect">
            <a:avLst/>
          </a:prstGeom>
          <a:solidFill>
            <a:srgbClr val="6ED2F6">
              <a:alpha val="3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En la década de 1980 se profundizó sobre la gestión japonesa y los efectos de la interculturalidad entre ejecutivos expuestos a la cultura japonesa:</a:t>
            </a:r>
          </a:p>
          <a:p>
            <a:r>
              <a:rPr lang="es-PE" sz="1200" dirty="0"/>
              <a:t>Pascale, R. T. y Athos, A. G. (1981). </a:t>
            </a:r>
            <a:r>
              <a:rPr lang="es-PE" sz="1200" dirty="0" err="1"/>
              <a:t>The</a:t>
            </a:r>
            <a:r>
              <a:rPr lang="es-PE" sz="1200" dirty="0"/>
              <a:t> Art </a:t>
            </a:r>
            <a:r>
              <a:rPr lang="es-PE" sz="1200" dirty="0" err="1"/>
              <a:t>of</a:t>
            </a:r>
            <a:r>
              <a:rPr lang="es-PE" sz="1200" dirty="0"/>
              <a:t> </a:t>
            </a:r>
            <a:r>
              <a:rPr lang="es-PE" sz="1200" dirty="0" err="1"/>
              <a:t>Japanese</a:t>
            </a:r>
            <a:r>
              <a:rPr lang="es-PE" sz="1200" dirty="0"/>
              <a:t> Management, New York, NY: Warner </a:t>
            </a:r>
            <a:r>
              <a:rPr lang="es-PE" sz="1200" dirty="0" err="1"/>
              <a:t>Books</a:t>
            </a:r>
            <a:r>
              <a:rPr lang="es-PE" sz="1200" dirty="0"/>
              <a:t>.</a:t>
            </a:r>
          </a:p>
          <a:p>
            <a:r>
              <a:rPr lang="es-PE" sz="1200" dirty="0"/>
              <a:t>Ouchi, W. G. (1981). </a:t>
            </a:r>
            <a:r>
              <a:rPr lang="es-PE" sz="1200" dirty="0" err="1"/>
              <a:t>Theory</a:t>
            </a:r>
            <a:r>
              <a:rPr lang="es-PE" sz="1200" dirty="0"/>
              <a:t> Z: </a:t>
            </a:r>
            <a:r>
              <a:rPr lang="es-PE" sz="1200" dirty="0" err="1"/>
              <a:t>How</a:t>
            </a:r>
            <a:r>
              <a:rPr lang="es-PE" sz="1200" dirty="0"/>
              <a:t> American Business Can </a:t>
            </a:r>
            <a:r>
              <a:rPr lang="es-PE" sz="1200" dirty="0" err="1"/>
              <a:t>Meet</a:t>
            </a:r>
            <a:r>
              <a:rPr lang="es-PE" sz="1200" dirty="0"/>
              <a:t> </a:t>
            </a:r>
            <a:r>
              <a:rPr lang="es-PE" sz="1200" dirty="0" err="1"/>
              <a:t>the</a:t>
            </a:r>
            <a:r>
              <a:rPr lang="es-PE" sz="1200" dirty="0"/>
              <a:t> </a:t>
            </a:r>
            <a:r>
              <a:rPr lang="es-PE" sz="1200" dirty="0" err="1"/>
              <a:t>Japanese</a:t>
            </a:r>
            <a:r>
              <a:rPr lang="es-PE" sz="1200" dirty="0"/>
              <a:t> </a:t>
            </a:r>
            <a:r>
              <a:rPr lang="es-PE" sz="1200" dirty="0" err="1"/>
              <a:t>Challenge</a:t>
            </a:r>
            <a:r>
              <a:rPr lang="es-PE" sz="1200" dirty="0"/>
              <a:t>. Reading, MA: Addison-Wesley.</a:t>
            </a:r>
          </a:p>
          <a:p>
            <a:r>
              <a:rPr lang="es-PE" sz="1200" dirty="0" err="1"/>
              <a:t>McMillan</a:t>
            </a:r>
            <a:r>
              <a:rPr lang="es-PE" sz="1200" dirty="0"/>
              <a:t>, C. J. (1985). </a:t>
            </a:r>
            <a:r>
              <a:rPr lang="es-PE" sz="1200" dirty="0" err="1"/>
              <a:t>The</a:t>
            </a:r>
            <a:r>
              <a:rPr lang="es-PE" sz="1200" dirty="0"/>
              <a:t> </a:t>
            </a:r>
            <a:r>
              <a:rPr lang="es-PE" sz="1200" dirty="0" err="1"/>
              <a:t>Japanese</a:t>
            </a:r>
            <a:r>
              <a:rPr lang="es-PE" sz="1200" dirty="0"/>
              <a:t> Industrial </a:t>
            </a:r>
            <a:r>
              <a:rPr lang="es-PE" sz="1200" dirty="0" err="1"/>
              <a:t>System</a:t>
            </a:r>
            <a:r>
              <a:rPr lang="es-PE" sz="1200" dirty="0"/>
              <a:t>. New York, NY: Walter de </a:t>
            </a:r>
            <a:r>
              <a:rPr lang="es-PE" sz="1200" dirty="0" err="1"/>
              <a:t>Gruyter</a:t>
            </a:r>
            <a:r>
              <a:rPr lang="es-PE" sz="12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7112D9F6-5BD4-4CDE-AA19-8F61BDCA76B3}"/>
              </a:ext>
            </a:extLst>
          </p:cNvPr>
          <p:cNvCxnSpPr>
            <a:stCxn id="57" idx="2"/>
            <a:endCxn id="69" idx="1"/>
          </p:cNvCxnSpPr>
          <p:nvPr/>
        </p:nvCxnSpPr>
        <p:spPr>
          <a:xfrm rot="5400000">
            <a:off x="8057735" y="2618473"/>
            <a:ext cx="2037255" cy="1596519"/>
          </a:xfrm>
          <a:prstGeom prst="bentConnector4">
            <a:avLst>
              <a:gd name="adj1" fmla="val 18236"/>
              <a:gd name="adj2" fmla="val 1143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B43CA4-9F8D-47CE-ACBB-BDDD00B89A5B}"/>
              </a:ext>
            </a:extLst>
          </p:cNvPr>
          <p:cNvSpPr txBox="1"/>
          <p:nvPr/>
        </p:nvSpPr>
        <p:spPr>
          <a:xfrm>
            <a:off x="181233" y="438727"/>
            <a:ext cx="117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y “Comparative Management”: La cultura como variable independiente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347B8C4-7D96-44AB-89A2-7A7B25E5A93C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5809C2-E746-4665-BBFF-47FD131CF01B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27FBEBB-48CC-4BD9-A294-4B88DBADFCEF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73D0EA-0162-404C-BBC9-2016387DA7CF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E94AF4-866B-4B36-B315-6CEB6FCBB7F4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95482C0-3D7D-42DE-9766-E94252F05E8C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59A995A-CCFF-467E-8EB2-EE36B91A7513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1531267-F3FE-4ABF-91F8-6C27D8F4E04B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2FB296E-D1EF-491E-A185-3C92B3DA4B6A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727641F-9833-4181-BDEC-B6C02BB5D3BD}"/>
              </a:ext>
            </a:extLst>
          </p:cNvPr>
          <p:cNvSpPr/>
          <p:nvPr/>
        </p:nvSpPr>
        <p:spPr>
          <a:xfrm>
            <a:off x="1882585" y="2052144"/>
            <a:ext cx="3420000" cy="3420000"/>
          </a:xfrm>
          <a:prstGeom prst="ellipse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C55DF34-954B-4D35-9E89-0D1B330B7EDD}"/>
              </a:ext>
            </a:extLst>
          </p:cNvPr>
          <p:cNvSpPr/>
          <p:nvPr/>
        </p:nvSpPr>
        <p:spPr>
          <a:xfrm>
            <a:off x="2710925" y="2699930"/>
            <a:ext cx="504000" cy="505609"/>
          </a:xfrm>
          <a:prstGeom prst="ellipse">
            <a:avLst/>
          </a:prstGeom>
          <a:solidFill>
            <a:srgbClr val="00669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395E027-98D9-44FF-8023-53578D60F1FF}"/>
              </a:ext>
            </a:extLst>
          </p:cNvPr>
          <p:cNvSpPr/>
          <p:nvPr/>
        </p:nvSpPr>
        <p:spPr>
          <a:xfrm>
            <a:off x="3502755" y="2608396"/>
            <a:ext cx="504000" cy="505609"/>
          </a:xfrm>
          <a:prstGeom prst="ellipse">
            <a:avLst/>
          </a:prstGeom>
          <a:solidFill>
            <a:srgbClr val="FC5A5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2A43E49-E759-412B-95F9-4FE13AECC9C4}"/>
              </a:ext>
            </a:extLst>
          </p:cNvPr>
          <p:cNvSpPr/>
          <p:nvPr/>
        </p:nvSpPr>
        <p:spPr>
          <a:xfrm>
            <a:off x="3754755" y="3327061"/>
            <a:ext cx="504000" cy="505609"/>
          </a:xfrm>
          <a:prstGeom prst="ellipse">
            <a:avLst/>
          </a:prstGeom>
          <a:solidFill>
            <a:srgbClr val="00CC9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58F82FE-3B6A-4CF8-A5F0-1D3E542490EC}"/>
              </a:ext>
            </a:extLst>
          </p:cNvPr>
          <p:cNvSpPr/>
          <p:nvPr/>
        </p:nvSpPr>
        <p:spPr>
          <a:xfrm>
            <a:off x="2754498" y="3868523"/>
            <a:ext cx="504000" cy="505609"/>
          </a:xfrm>
          <a:prstGeom prst="ellipse">
            <a:avLst/>
          </a:prstGeom>
          <a:solidFill>
            <a:srgbClr val="6ED2F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8179134-0895-4F22-9219-17F7E82B231B}"/>
              </a:ext>
            </a:extLst>
          </p:cNvPr>
          <p:cNvSpPr/>
          <p:nvPr/>
        </p:nvSpPr>
        <p:spPr>
          <a:xfrm>
            <a:off x="3665042" y="4291126"/>
            <a:ext cx="504000" cy="505609"/>
          </a:xfrm>
          <a:prstGeom prst="ellipse">
            <a:avLst/>
          </a:prstGeom>
          <a:solidFill>
            <a:srgbClr val="6600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924541-3FF2-48F8-8441-5DE55893D30F}"/>
              </a:ext>
            </a:extLst>
          </p:cNvPr>
          <p:cNvSpPr txBox="1"/>
          <p:nvPr/>
        </p:nvSpPr>
        <p:spPr>
          <a:xfrm>
            <a:off x="2701093" y="4769033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DC1AC0-594E-4ABB-BA25-160969893314}"/>
              </a:ext>
            </a:extLst>
          </p:cNvPr>
          <p:cNvSpPr txBox="1"/>
          <p:nvPr/>
        </p:nvSpPr>
        <p:spPr>
          <a:xfrm>
            <a:off x="271182" y="16514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cultural</a:t>
            </a:r>
          </a:p>
        </p:txBody>
      </p:sp>
      <p:sp>
        <p:nvSpPr>
          <p:cNvPr id="22" name="Google Shape;432;p24">
            <a:extLst>
              <a:ext uri="{FF2B5EF4-FFF2-40B4-BE49-F238E27FC236}">
                <a16:creationId xmlns:a16="http://schemas.microsoft.com/office/drawing/2014/main" id="{CF7FB234-35AB-4056-AB54-A625CEC22207}"/>
              </a:ext>
            </a:extLst>
          </p:cNvPr>
          <p:cNvSpPr/>
          <p:nvPr/>
        </p:nvSpPr>
        <p:spPr>
          <a:xfrm flipH="1" flipV="1">
            <a:off x="807610" y="1978833"/>
            <a:ext cx="1074975" cy="1172331"/>
          </a:xfrm>
          <a:custGeom>
            <a:avLst/>
            <a:gdLst/>
            <a:ahLst/>
            <a:cxnLst/>
            <a:rect l="l" t="t" r="r" b="b"/>
            <a:pathLst>
              <a:path w="29847" h="31923" extrusionOk="0">
                <a:moveTo>
                  <a:pt x="3756" y="1"/>
                </a:moveTo>
                <a:cubicBezTo>
                  <a:pt x="2505" y="1349"/>
                  <a:pt x="1253" y="2699"/>
                  <a:pt x="0" y="4048"/>
                </a:cubicBezTo>
                <a:cubicBezTo>
                  <a:pt x="1031" y="5246"/>
                  <a:pt x="1974" y="6513"/>
                  <a:pt x="2844" y="7831"/>
                </a:cubicBezTo>
                <a:cubicBezTo>
                  <a:pt x="3480" y="7862"/>
                  <a:pt x="4093" y="7924"/>
                  <a:pt x="4656" y="8032"/>
                </a:cubicBezTo>
                <a:cubicBezTo>
                  <a:pt x="13339" y="9688"/>
                  <a:pt x="19503" y="14612"/>
                  <a:pt x="21444" y="23236"/>
                </a:cubicBezTo>
                <a:cubicBezTo>
                  <a:pt x="22087" y="26092"/>
                  <a:pt x="22047" y="29066"/>
                  <a:pt x="21430" y="31922"/>
                </a:cubicBezTo>
                <a:cubicBezTo>
                  <a:pt x="22994" y="30829"/>
                  <a:pt x="24477" y="29621"/>
                  <a:pt x="25856" y="28301"/>
                </a:cubicBezTo>
                <a:cubicBezTo>
                  <a:pt x="27036" y="29284"/>
                  <a:pt x="28215" y="30268"/>
                  <a:pt x="29394" y="31251"/>
                </a:cubicBezTo>
                <a:cubicBezTo>
                  <a:pt x="29847" y="27974"/>
                  <a:pt x="29750" y="24628"/>
                  <a:pt x="29022" y="21390"/>
                </a:cubicBezTo>
                <a:cubicBezTo>
                  <a:pt x="26322" y="9395"/>
                  <a:pt x="17747" y="2546"/>
                  <a:pt x="5670" y="242"/>
                </a:cubicBezTo>
                <a:cubicBezTo>
                  <a:pt x="5068" y="128"/>
                  <a:pt x="4423" y="50"/>
                  <a:pt x="3756" y="1"/>
                </a:cubicBezTo>
                <a:close/>
              </a:path>
            </a:pathLst>
          </a:cu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DF7637-C5CC-466B-A101-56065FA0F9BF}"/>
              </a:ext>
            </a:extLst>
          </p:cNvPr>
          <p:cNvSpPr txBox="1"/>
          <p:nvPr/>
        </p:nvSpPr>
        <p:spPr>
          <a:xfrm>
            <a:off x="3307527" y="1234587"/>
            <a:ext cx="259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Estructuras organizacionales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09048044-C32C-4F85-8C6C-EF00B3085110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5400000">
            <a:off x="3343254" y="1439034"/>
            <a:ext cx="880568" cy="1641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61DCC0A4-E63F-4C60-A02E-E0F2A38E5B51}"/>
              </a:ext>
            </a:extLst>
          </p:cNvPr>
          <p:cNvCxnSpPr>
            <a:cxnSpLocks/>
            <a:stCxn id="23" idx="2"/>
            <a:endCxn id="16" idx="6"/>
          </p:cNvCxnSpPr>
          <p:nvPr/>
        </p:nvCxnSpPr>
        <p:spPr>
          <a:xfrm rot="5400000">
            <a:off x="3784534" y="2041584"/>
            <a:ext cx="1041839" cy="59739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33D66D9-A7C9-49BB-ADD5-B7D422AB0E30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rot="5400000">
            <a:off x="3551201" y="2526917"/>
            <a:ext cx="1760504" cy="34539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CA2FC1B2-EE57-4C53-8717-E5624BBB32F7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rot="5400000">
            <a:off x="2780341" y="2297519"/>
            <a:ext cx="2301966" cy="134565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AA770DA-36A7-450E-ADD2-B1D36FB01A8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rot="5400000">
            <a:off x="3024312" y="2964092"/>
            <a:ext cx="2724569" cy="43510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032BF50-A5A6-40EB-B941-BF5045007065}"/>
              </a:ext>
            </a:extLst>
          </p:cNvPr>
          <p:cNvSpPr txBox="1"/>
          <p:nvPr/>
        </p:nvSpPr>
        <p:spPr>
          <a:xfrm>
            <a:off x="6920029" y="1524698"/>
            <a:ext cx="462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6600CC"/>
                </a:solidFill>
                <a:latin typeface="Bahnschrift SemiLight" panose="020B0502040204020203" pitchFamily="34" charset="0"/>
                <a:ea typeface="Roboto" panose="02000000000000000000" pitchFamily="2" charset="0"/>
              </a:rPr>
              <a:t>La cultura organizacional es el producto de la interacción de la cultura a nivel social, a nivel sectorial o industrial y a nivel organizacional. Las organizaciones pueden formar o deformar su cultura debido a factores exógenos como los sociales e incluso industriales.</a:t>
            </a:r>
          </a:p>
        </p:txBody>
      </p:sp>
      <p:sp>
        <p:nvSpPr>
          <p:cNvPr id="40" name="Google Shape;175;p30">
            <a:extLst>
              <a:ext uri="{FF2B5EF4-FFF2-40B4-BE49-F238E27FC236}">
                <a16:creationId xmlns:a16="http://schemas.microsoft.com/office/drawing/2014/main" id="{534F9C8A-993F-41B3-88A5-14DB90AD596B}"/>
              </a:ext>
            </a:extLst>
          </p:cNvPr>
          <p:cNvSpPr/>
          <p:nvPr/>
        </p:nvSpPr>
        <p:spPr>
          <a:xfrm flipH="1">
            <a:off x="6245374" y="1644942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41" name="Google Shape;175;p30">
            <a:extLst>
              <a:ext uri="{FF2B5EF4-FFF2-40B4-BE49-F238E27FC236}">
                <a16:creationId xmlns:a16="http://schemas.microsoft.com/office/drawing/2014/main" id="{C3BEB79D-C261-4CA3-BB13-D56F4691790C}"/>
              </a:ext>
            </a:extLst>
          </p:cNvPr>
          <p:cNvSpPr/>
          <p:nvPr/>
        </p:nvSpPr>
        <p:spPr>
          <a:xfrm flipH="1">
            <a:off x="6576731" y="1644942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4C94622-4640-497E-B846-3BABE6A2A7BD}"/>
              </a:ext>
            </a:extLst>
          </p:cNvPr>
          <p:cNvSpPr txBox="1"/>
          <p:nvPr/>
        </p:nvSpPr>
        <p:spPr>
          <a:xfrm>
            <a:off x="9700183" y="3929772"/>
            <a:ext cx="15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Ver: </a:t>
            </a:r>
            <a:r>
              <a:rPr lang="es-PE" sz="1200" dirty="0" err="1"/>
              <a:t>Fombrun</a:t>
            </a:r>
            <a:r>
              <a:rPr lang="es-PE" sz="1200" dirty="0"/>
              <a:t> (1983)</a:t>
            </a:r>
          </a:p>
        </p:txBody>
      </p:sp>
    </p:spTree>
    <p:extLst>
      <p:ext uri="{BB962C8B-B14F-4D97-AF65-F5344CB8AC3E}">
        <p14:creationId xmlns:p14="http://schemas.microsoft.com/office/powerpoint/2010/main" val="26634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19A0FD-0A8B-480F-9B40-583BB34205DA}"/>
              </a:ext>
            </a:extLst>
          </p:cNvPr>
          <p:cNvSpPr txBox="1"/>
          <p:nvPr/>
        </p:nvSpPr>
        <p:spPr>
          <a:xfrm>
            <a:off x="1369083" y="556506"/>
            <a:ext cx="1012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6600CC"/>
                </a:solidFill>
                <a:latin typeface="Bahnschrift SemiLight" panose="020B0502040204020203" pitchFamily="34" charset="0"/>
                <a:ea typeface="Roboto" panose="02000000000000000000" pitchFamily="2" charset="0"/>
              </a:rPr>
              <a:t>La cultura organizacional es el producto de la interacción de la cultura a nivel social, a nivel sectorial o industrial y a nivel organizacional. Las organizaciones pueden formar o deformar su cultura debido a factores exógenos como los sociales e incluso industriales.</a:t>
            </a:r>
          </a:p>
        </p:txBody>
      </p:sp>
      <p:sp>
        <p:nvSpPr>
          <p:cNvPr id="5" name="Google Shape;175;p30">
            <a:extLst>
              <a:ext uri="{FF2B5EF4-FFF2-40B4-BE49-F238E27FC236}">
                <a16:creationId xmlns:a16="http://schemas.microsoft.com/office/drawing/2014/main" id="{2A1A8B51-DF80-4615-862B-8665C74561CF}"/>
              </a:ext>
            </a:extLst>
          </p:cNvPr>
          <p:cNvSpPr/>
          <p:nvPr/>
        </p:nvSpPr>
        <p:spPr>
          <a:xfrm flipH="1">
            <a:off x="694428" y="676750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6" name="Google Shape;175;p30">
            <a:extLst>
              <a:ext uri="{FF2B5EF4-FFF2-40B4-BE49-F238E27FC236}">
                <a16:creationId xmlns:a16="http://schemas.microsoft.com/office/drawing/2014/main" id="{3E1AA638-A407-4886-B740-E0EE5689A0F2}"/>
              </a:ext>
            </a:extLst>
          </p:cNvPr>
          <p:cNvSpPr/>
          <p:nvPr/>
        </p:nvSpPr>
        <p:spPr>
          <a:xfrm flipH="1">
            <a:off x="1025785" y="676750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8E8833-8FC3-4702-ACF6-F7AB95F9C4B9}"/>
              </a:ext>
            </a:extLst>
          </p:cNvPr>
          <p:cNvSpPr/>
          <p:nvPr/>
        </p:nvSpPr>
        <p:spPr>
          <a:xfrm>
            <a:off x="1796201" y="2469715"/>
            <a:ext cx="1828800" cy="82925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Sociedad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5D9C5A-D163-40FD-AA39-8E1FDB051FFE}"/>
              </a:ext>
            </a:extLst>
          </p:cNvPr>
          <p:cNvSpPr/>
          <p:nvPr/>
        </p:nvSpPr>
        <p:spPr>
          <a:xfrm>
            <a:off x="5181600" y="2469715"/>
            <a:ext cx="1828800" cy="827644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Industria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849F44-C082-4710-8430-F8631441B043}"/>
              </a:ext>
            </a:extLst>
          </p:cNvPr>
          <p:cNvSpPr/>
          <p:nvPr/>
        </p:nvSpPr>
        <p:spPr>
          <a:xfrm>
            <a:off x="8654201" y="2469715"/>
            <a:ext cx="1828800" cy="829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ADF1B1-B1A1-4C40-8604-4B6A2404EAD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25001" y="2883537"/>
            <a:ext cx="1556599" cy="806"/>
          </a:xfrm>
          <a:prstGeom prst="straightConnector1">
            <a:avLst/>
          </a:prstGeom>
          <a:ln w="38100">
            <a:solidFill>
              <a:srgbClr val="464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E8454DE-B9FC-46A9-B9E7-398B8C131A4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010400" y="2883537"/>
            <a:ext cx="1643801" cy="806"/>
          </a:xfrm>
          <a:prstGeom prst="straightConnector1">
            <a:avLst/>
          </a:prstGeom>
          <a:ln w="38100">
            <a:solidFill>
              <a:srgbClr val="4646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135EA1-C346-42EE-856A-C780B2F680E2}"/>
              </a:ext>
            </a:extLst>
          </p:cNvPr>
          <p:cNvSpPr txBox="1"/>
          <p:nvPr/>
        </p:nvSpPr>
        <p:spPr>
          <a:xfrm>
            <a:off x="1913861" y="3370971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Ideales</a:t>
            </a:r>
          </a:p>
          <a:p>
            <a:pPr algn="ctr"/>
            <a:r>
              <a:rPr lang="es-PE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Valores Sociales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AC60F9-77F2-4C23-ACA5-C30A5E01B621}"/>
              </a:ext>
            </a:extLst>
          </p:cNvPr>
          <p:cNvSpPr txBox="1"/>
          <p:nvPr/>
        </p:nvSpPr>
        <p:spPr>
          <a:xfrm>
            <a:off x="5238790" y="3369359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Concentración</a:t>
            </a:r>
          </a:p>
          <a:p>
            <a:r>
              <a:rPr lang="es-PE" dirty="0"/>
              <a:t>Estructura Industrial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DBAA7BF-3834-4BD7-AD35-32D91018718B}"/>
              </a:ext>
            </a:extLst>
          </p:cNvPr>
          <p:cNvSpPr txBox="1"/>
          <p:nvPr/>
        </p:nvSpPr>
        <p:spPr>
          <a:xfrm>
            <a:off x="8029504" y="3370971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Etapa en el ciclo de vida empresarial</a:t>
            </a:r>
          </a:p>
          <a:p>
            <a:r>
              <a:rPr lang="es-PE" dirty="0"/>
              <a:t>Estrategia Competitiva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820652-65FA-47A3-8DC0-C506944C1132}"/>
              </a:ext>
            </a:extLst>
          </p:cNvPr>
          <p:cNvSpPr txBox="1"/>
          <p:nvPr/>
        </p:nvSpPr>
        <p:spPr>
          <a:xfrm>
            <a:off x="1933097" y="4228872"/>
            <a:ext cx="151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>
                <a:solidFill>
                  <a:srgbClr val="006699"/>
                </a:solidFill>
              </a:rPr>
              <a:t>Cultura Nacional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6A6918-70F3-456B-8FE2-07E91FF331F8}"/>
              </a:ext>
            </a:extLst>
          </p:cNvPr>
          <p:cNvSpPr txBox="1"/>
          <p:nvPr/>
        </p:nvSpPr>
        <p:spPr>
          <a:xfrm>
            <a:off x="5181600" y="4195259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Cultura de la Industria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A6D905-61B9-414A-9B9B-C5F2642B59B9}"/>
              </a:ext>
            </a:extLst>
          </p:cNvPr>
          <p:cNvSpPr txBox="1"/>
          <p:nvPr/>
        </p:nvSpPr>
        <p:spPr>
          <a:xfrm>
            <a:off x="8319055" y="4151886"/>
            <a:ext cx="24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40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PE" dirty="0"/>
              <a:t>Elementos organizacionales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FFC596F-968C-4377-9C0D-CA54D53D3672}"/>
              </a:ext>
            </a:extLst>
          </p:cNvPr>
          <p:cNvSpPr/>
          <p:nvPr/>
        </p:nvSpPr>
        <p:spPr>
          <a:xfrm>
            <a:off x="2350601" y="1886209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BF2172-106B-4A4A-BC14-56E13B116192}"/>
              </a:ext>
            </a:extLst>
          </p:cNvPr>
          <p:cNvSpPr/>
          <p:nvPr/>
        </p:nvSpPr>
        <p:spPr>
          <a:xfrm>
            <a:off x="2413304" y="1958209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155414-D0B3-4EF7-95A0-28B58D5FA2AF}"/>
              </a:ext>
            </a:extLst>
          </p:cNvPr>
          <p:cNvSpPr/>
          <p:nvPr/>
        </p:nvSpPr>
        <p:spPr>
          <a:xfrm>
            <a:off x="5795248" y="1992953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3A700CA-DDDC-40B9-940C-DC36A41D7E69}"/>
              </a:ext>
            </a:extLst>
          </p:cNvPr>
          <p:cNvSpPr/>
          <p:nvPr/>
        </p:nvSpPr>
        <p:spPr>
          <a:xfrm>
            <a:off x="5857951" y="2064953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BD4E353-EA55-4AE3-8874-44DC3F2B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00" y="1996209"/>
            <a:ext cx="468000" cy="468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E9C4D57-EFBD-4344-9457-BAB7FA380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00" y="2145136"/>
            <a:ext cx="424617" cy="42461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5BDE8C3C-19AB-4245-B604-522993C0A0AC}"/>
              </a:ext>
            </a:extLst>
          </p:cNvPr>
          <p:cNvSpPr/>
          <p:nvPr/>
        </p:nvSpPr>
        <p:spPr>
          <a:xfrm>
            <a:off x="9214960" y="1993597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573F724-07A1-4509-B466-FB23D03CACE7}"/>
              </a:ext>
            </a:extLst>
          </p:cNvPr>
          <p:cNvSpPr/>
          <p:nvPr/>
        </p:nvSpPr>
        <p:spPr>
          <a:xfrm>
            <a:off x="9277663" y="2065597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8B8CDA1-E7D3-49CF-AEF9-A13651F58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04" y="2124375"/>
            <a:ext cx="422502" cy="422502"/>
          </a:xfrm>
          <a:prstGeom prst="rect">
            <a:avLst/>
          </a:prstGeom>
        </p:spPr>
      </p:pic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95231FF-4C53-4D6A-B2C3-B3A08CF345EF}"/>
              </a:ext>
            </a:extLst>
          </p:cNvPr>
          <p:cNvSpPr/>
          <p:nvPr/>
        </p:nvSpPr>
        <p:spPr>
          <a:xfrm>
            <a:off x="2513993" y="3931575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BC6AEE37-3953-4A0D-8CA6-2E689A9665AD}"/>
              </a:ext>
            </a:extLst>
          </p:cNvPr>
          <p:cNvSpPr/>
          <p:nvPr/>
        </p:nvSpPr>
        <p:spPr>
          <a:xfrm>
            <a:off x="5943231" y="3912094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A37C9E74-6E6E-46EE-8D33-9225CAEFDEA6}"/>
              </a:ext>
            </a:extLst>
          </p:cNvPr>
          <p:cNvSpPr/>
          <p:nvPr/>
        </p:nvSpPr>
        <p:spPr>
          <a:xfrm>
            <a:off x="9373612" y="3901316"/>
            <a:ext cx="393213" cy="2602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C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F658CB-5BF8-4698-87A6-8809C292F5B8}"/>
              </a:ext>
            </a:extLst>
          </p:cNvPr>
          <p:cNvSpPr/>
          <p:nvPr/>
        </p:nvSpPr>
        <p:spPr>
          <a:xfrm>
            <a:off x="5246034" y="5784942"/>
            <a:ext cx="1828800" cy="960008"/>
          </a:xfrm>
          <a:prstGeom prst="rect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Organizacional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80CA22B-0924-44F4-8AA3-11885E0492F2}"/>
              </a:ext>
            </a:extLst>
          </p:cNvPr>
          <p:cNvSpPr/>
          <p:nvPr/>
        </p:nvSpPr>
        <p:spPr>
          <a:xfrm>
            <a:off x="5795248" y="5262535"/>
            <a:ext cx="720000" cy="72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7743AB-105A-4FE4-957F-EB9927E93854}"/>
              </a:ext>
            </a:extLst>
          </p:cNvPr>
          <p:cNvSpPr/>
          <p:nvPr/>
        </p:nvSpPr>
        <p:spPr>
          <a:xfrm>
            <a:off x="5857951" y="5334535"/>
            <a:ext cx="576000" cy="576000"/>
          </a:xfrm>
          <a:prstGeom prst="ellipse">
            <a:avLst/>
          </a:prstGeom>
          <a:solidFill>
            <a:srgbClr val="BFBFBF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B94FB4E-1E87-4A2A-9D2D-29AB3A072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34" y="5388535"/>
            <a:ext cx="468000" cy="468000"/>
          </a:xfrm>
          <a:prstGeom prst="rect">
            <a:avLst/>
          </a:prstGeom>
        </p:spPr>
      </p:pic>
      <p:cxnSp>
        <p:nvCxnSpPr>
          <p:cNvPr id="34" name="Google Shape;1040;p42">
            <a:extLst>
              <a:ext uri="{FF2B5EF4-FFF2-40B4-BE49-F238E27FC236}">
                <a16:creationId xmlns:a16="http://schemas.microsoft.com/office/drawing/2014/main" id="{6394E0E0-B65E-4D76-AD35-A1561FED4D30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4059619" y="3166905"/>
            <a:ext cx="725886" cy="34653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5" name="Google Shape;1040;p42">
            <a:extLst>
              <a:ext uri="{FF2B5EF4-FFF2-40B4-BE49-F238E27FC236}">
                <a16:creationId xmlns:a16="http://schemas.microsoft.com/office/drawing/2014/main" id="{DB842029-3617-46B9-924A-60F7706A9FB0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5400000">
            <a:off x="7460489" y="3154423"/>
            <a:ext cx="802872" cy="341335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6" name="Google Shape;1040;p42">
            <a:extLst>
              <a:ext uri="{FF2B5EF4-FFF2-40B4-BE49-F238E27FC236}">
                <a16:creationId xmlns:a16="http://schemas.microsoft.com/office/drawing/2014/main" id="{C159756F-9865-4ED8-8F34-9673AE8DE61B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5772461" y="4879747"/>
            <a:ext cx="759499" cy="60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7" name="Google Shape;1040;p42">
            <a:extLst>
              <a:ext uri="{FF2B5EF4-FFF2-40B4-BE49-F238E27FC236}">
                <a16:creationId xmlns:a16="http://schemas.microsoft.com/office/drawing/2014/main" id="{AF71CA99-52F0-4116-AED7-9FCE03E72FEA}"/>
              </a:ext>
            </a:extLst>
          </p:cNvPr>
          <p:cNvCxnSpPr>
            <a:cxnSpLocks/>
            <a:stCxn id="20" idx="0"/>
            <a:endCxn id="18" idx="0"/>
          </p:cNvCxnSpPr>
          <p:nvPr/>
        </p:nvCxnSpPr>
        <p:spPr>
          <a:xfrm rot="16200000" flipV="1">
            <a:off x="4379553" y="217257"/>
            <a:ext cx="106744" cy="3444647"/>
          </a:xfrm>
          <a:prstGeom prst="bentConnector3">
            <a:avLst>
              <a:gd name="adj1" fmla="val 314157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8" name="Google Shape;1040;p42">
            <a:extLst>
              <a:ext uri="{FF2B5EF4-FFF2-40B4-BE49-F238E27FC236}">
                <a16:creationId xmlns:a16="http://schemas.microsoft.com/office/drawing/2014/main" id="{6960C748-E18D-4BC0-9BE6-CBA1D7002D7F}"/>
              </a:ext>
            </a:extLst>
          </p:cNvPr>
          <p:cNvCxnSpPr>
            <a:cxnSpLocks/>
            <a:stCxn id="24" idx="0"/>
            <a:endCxn id="20" idx="0"/>
          </p:cNvCxnSpPr>
          <p:nvPr/>
        </p:nvCxnSpPr>
        <p:spPr>
          <a:xfrm rot="16200000" flipV="1">
            <a:off x="7864782" y="283419"/>
            <a:ext cx="644" cy="3419712"/>
          </a:xfrm>
          <a:prstGeom prst="bentConnector3">
            <a:avLst>
              <a:gd name="adj1" fmla="val 53345342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9175B56-1AF3-466C-B641-3E7E1A1FDC22}"/>
              </a:ext>
            </a:extLst>
          </p:cNvPr>
          <p:cNvSpPr txBox="1"/>
          <p:nvPr/>
        </p:nvSpPr>
        <p:spPr>
          <a:xfrm>
            <a:off x="448607" y="6400412"/>
            <a:ext cx="175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Ver: </a:t>
            </a:r>
            <a:r>
              <a:rPr lang="es-PE" sz="1200" dirty="0" err="1"/>
              <a:t>Fombrun</a:t>
            </a:r>
            <a:r>
              <a:rPr lang="es-PE" sz="1200" dirty="0"/>
              <a:t> (1983:143)</a:t>
            </a:r>
          </a:p>
        </p:txBody>
      </p:sp>
    </p:spTree>
    <p:extLst>
      <p:ext uri="{BB962C8B-B14F-4D97-AF65-F5344CB8AC3E}">
        <p14:creationId xmlns:p14="http://schemas.microsoft.com/office/powerpoint/2010/main" val="1065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CAB72E-54DF-458B-826F-49A630F931E3}"/>
              </a:ext>
            </a:extLst>
          </p:cNvPr>
          <p:cNvSpPr/>
          <p:nvPr/>
        </p:nvSpPr>
        <p:spPr>
          <a:xfrm>
            <a:off x="978943" y="1362599"/>
            <a:ext cx="4500000" cy="4500000"/>
          </a:xfrm>
          <a:prstGeom prst="ellipse">
            <a:avLst/>
          </a:prstGeom>
          <a:solidFill>
            <a:srgbClr val="00CC99">
              <a:alpha val="50196"/>
            </a:srgb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A68E8D7-7B8F-4923-9207-522B9304AF11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E2F9F6E-BA23-4068-BE01-8B187F4C0E41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33F377-F7D4-47EF-A3AA-423CCA0C63F7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BFADD26-408D-422A-986E-A1D96DF6776E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9746955-9B35-47B5-A0A3-F12D2395A717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87C048E-5391-4485-B3D0-11DABE53C7F0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F99EDCD-D443-483E-B7C9-C64974363D52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4402CC1-B253-4377-89A3-62F7C3C50605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E248D3-C14A-40DA-8817-24DAE2D87E0F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6B12881-E1CD-4E98-B671-DD41E939C439}"/>
              </a:ext>
            </a:extLst>
          </p:cNvPr>
          <p:cNvSpPr/>
          <p:nvPr/>
        </p:nvSpPr>
        <p:spPr>
          <a:xfrm>
            <a:off x="3374173" y="1823483"/>
            <a:ext cx="1440000" cy="1440000"/>
          </a:xfrm>
          <a:prstGeom prst="ellipse">
            <a:avLst/>
          </a:prstGeom>
          <a:solidFill>
            <a:srgbClr val="FC5A56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BB9780E-6ADF-4D22-99B3-0BB2E7D3C717}"/>
              </a:ext>
            </a:extLst>
          </p:cNvPr>
          <p:cNvSpPr/>
          <p:nvPr/>
        </p:nvSpPr>
        <p:spPr>
          <a:xfrm>
            <a:off x="1622470" y="1823347"/>
            <a:ext cx="1440000" cy="1440000"/>
          </a:xfrm>
          <a:prstGeom prst="ellipse">
            <a:avLst/>
          </a:prstGeom>
          <a:solidFill>
            <a:srgbClr val="006699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079E348-5589-4F6B-809D-9C448BD63A84}"/>
              </a:ext>
            </a:extLst>
          </p:cNvPr>
          <p:cNvSpPr/>
          <p:nvPr/>
        </p:nvSpPr>
        <p:spPr>
          <a:xfrm>
            <a:off x="2508943" y="4266144"/>
            <a:ext cx="1440000" cy="1440000"/>
          </a:xfrm>
          <a:prstGeom prst="ellipse">
            <a:avLst/>
          </a:prstGeom>
          <a:solidFill>
            <a:srgbClr val="6ED2F6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2CE92E4-BD7B-4977-A7CB-E8364C7FD59A}"/>
              </a:ext>
            </a:extLst>
          </p:cNvPr>
          <p:cNvSpPr/>
          <p:nvPr/>
        </p:nvSpPr>
        <p:spPr>
          <a:xfrm>
            <a:off x="3795514" y="3335963"/>
            <a:ext cx="1440000" cy="1440000"/>
          </a:xfrm>
          <a:prstGeom prst="ellipse">
            <a:avLst/>
          </a:prstGeom>
          <a:solidFill>
            <a:srgbClr val="FFC000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9D8F49F-127F-4159-9643-F581222EA82C}"/>
              </a:ext>
            </a:extLst>
          </p:cNvPr>
          <p:cNvSpPr/>
          <p:nvPr/>
        </p:nvSpPr>
        <p:spPr>
          <a:xfrm>
            <a:off x="1222927" y="3335963"/>
            <a:ext cx="1440000" cy="1440000"/>
          </a:xfrm>
          <a:prstGeom prst="ellipse">
            <a:avLst/>
          </a:prstGeom>
          <a:solidFill>
            <a:srgbClr val="6E6E6E">
              <a:alpha val="69804"/>
            </a:srgbClr>
          </a:solidFill>
          <a:ln w="38100">
            <a:solidFill>
              <a:srgbClr val="6E6E6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7A94DDA-D303-4F08-9A40-D5E5F8279D34}"/>
              </a:ext>
            </a:extLst>
          </p:cNvPr>
          <p:cNvSpPr txBox="1"/>
          <p:nvPr/>
        </p:nvSpPr>
        <p:spPr>
          <a:xfrm>
            <a:off x="1822936" y="228871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Objetivos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709FBCB-3B5D-4601-9DED-B27950F33537}"/>
              </a:ext>
            </a:extLst>
          </p:cNvPr>
          <p:cNvSpPr txBox="1"/>
          <p:nvPr/>
        </p:nvSpPr>
        <p:spPr>
          <a:xfrm>
            <a:off x="3129540" y="2185677"/>
            <a:ext cx="192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Administrativos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8774AF-6A91-41B1-9D71-044BB482477E}"/>
              </a:ext>
            </a:extLst>
          </p:cNvPr>
          <p:cNvSpPr txBox="1"/>
          <p:nvPr/>
        </p:nvSpPr>
        <p:spPr>
          <a:xfrm>
            <a:off x="3813716" y="3640464"/>
            <a:ext cx="14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socio-culturales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97E2069-68E2-472E-83E1-104A79067119}"/>
              </a:ext>
            </a:extLst>
          </p:cNvPr>
          <p:cNvSpPr txBox="1"/>
          <p:nvPr/>
        </p:nvSpPr>
        <p:spPr>
          <a:xfrm>
            <a:off x="2518423" y="4693756"/>
            <a:ext cx="142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Sistemas de Producción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316826B-1E4E-4603-9E71-FED4AC7C9103}"/>
              </a:ext>
            </a:extLst>
          </p:cNvPr>
          <p:cNvSpPr txBox="1"/>
          <p:nvPr/>
        </p:nvSpPr>
        <p:spPr>
          <a:xfrm>
            <a:off x="1222372" y="3796141"/>
            <a:ext cx="142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Tecnología y 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845AAE-8C1E-45FF-8DC7-385FF1106A0F}"/>
              </a:ext>
            </a:extLst>
          </p:cNvPr>
          <p:cNvSpPr txBox="1"/>
          <p:nvPr/>
        </p:nvSpPr>
        <p:spPr>
          <a:xfrm>
            <a:off x="196936" y="117195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cultural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AC73B0E-5258-4078-9C1F-E937CC30A907}"/>
              </a:ext>
            </a:extLst>
          </p:cNvPr>
          <p:cNvSpPr txBox="1"/>
          <p:nvPr/>
        </p:nvSpPr>
        <p:spPr>
          <a:xfrm>
            <a:off x="181233" y="438727"/>
            <a:ext cx="529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Corporativa: La Cultura como una variable interna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53BB610-7515-454E-883D-D0BD33E0D02F}"/>
              </a:ext>
            </a:extLst>
          </p:cNvPr>
          <p:cNvSpPr txBox="1"/>
          <p:nvPr/>
        </p:nvSpPr>
        <p:spPr>
          <a:xfrm>
            <a:off x="6096000" y="406783"/>
            <a:ext cx="52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como una variable: Una comparación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E44A035-0053-4582-BB5E-8E3C7BA06692}"/>
              </a:ext>
            </a:extLst>
          </p:cNvPr>
          <p:cNvCxnSpPr>
            <a:cxnSpLocks/>
          </p:cNvCxnSpPr>
          <p:nvPr/>
        </p:nvCxnSpPr>
        <p:spPr>
          <a:xfrm flipV="1">
            <a:off x="5787614" y="457965"/>
            <a:ext cx="0" cy="6140153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9E0132A4-0748-4E85-8971-CA038AE26CEF}"/>
              </a:ext>
            </a:extLst>
          </p:cNvPr>
          <p:cNvSpPr/>
          <p:nvPr/>
        </p:nvSpPr>
        <p:spPr>
          <a:xfrm>
            <a:off x="6212302" y="1071534"/>
            <a:ext cx="3420000" cy="3420000"/>
          </a:xfrm>
          <a:prstGeom prst="ellipse">
            <a:avLst/>
          </a:prstGeom>
          <a:solidFill>
            <a:srgbClr val="FC5A56">
              <a:alpha val="50196"/>
            </a:srgb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D87F7EC-2AB9-47E1-ADB1-EDA81BADA98C}"/>
              </a:ext>
            </a:extLst>
          </p:cNvPr>
          <p:cNvSpPr/>
          <p:nvPr/>
        </p:nvSpPr>
        <p:spPr>
          <a:xfrm>
            <a:off x="8150016" y="1071534"/>
            <a:ext cx="3420000" cy="3420000"/>
          </a:xfrm>
          <a:prstGeom prst="ellipse">
            <a:avLst/>
          </a:prstGeom>
          <a:solidFill>
            <a:srgbClr val="6ED2F6">
              <a:alpha val="50196"/>
            </a:srgb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AE9CD8-FD66-4474-BEB0-2FEDFC0E9033}"/>
              </a:ext>
            </a:extLst>
          </p:cNvPr>
          <p:cNvSpPr txBox="1"/>
          <p:nvPr/>
        </p:nvSpPr>
        <p:spPr>
          <a:xfrm>
            <a:off x="6260950" y="2267042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como parte</a:t>
            </a:r>
          </a:p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 entorno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6373F5F-2782-4EB2-A3F7-3D9503FDC871}"/>
              </a:ext>
            </a:extLst>
          </p:cNvPr>
          <p:cNvSpPr txBox="1"/>
          <p:nvPr/>
        </p:nvSpPr>
        <p:spPr>
          <a:xfrm>
            <a:off x="9656066" y="2136166"/>
            <a:ext cx="1890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como una característica intrínseca de la organización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32993E56-B3BE-4CDD-A245-735F0474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22" y="5135772"/>
            <a:ext cx="1004860" cy="1004860"/>
          </a:xfrm>
          <a:prstGeom prst="rect">
            <a:avLst/>
          </a:prstGeom>
        </p:spPr>
      </p:pic>
      <p:sp>
        <p:nvSpPr>
          <p:cNvPr id="34" name="Abrir llave 33">
            <a:extLst>
              <a:ext uri="{FF2B5EF4-FFF2-40B4-BE49-F238E27FC236}">
                <a16:creationId xmlns:a16="http://schemas.microsoft.com/office/drawing/2014/main" id="{4018570F-7236-472D-A378-6F397C321024}"/>
              </a:ext>
            </a:extLst>
          </p:cNvPr>
          <p:cNvSpPr/>
          <p:nvPr/>
        </p:nvSpPr>
        <p:spPr>
          <a:xfrm rot="16200000">
            <a:off x="8815680" y="2682694"/>
            <a:ext cx="209343" cy="4053011"/>
          </a:xfrm>
          <a:prstGeom prst="leftBrac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E00458-6DF7-4293-85C9-72FE2AEACFC2}"/>
              </a:ext>
            </a:extLst>
          </p:cNvPr>
          <p:cNvSpPr txBox="1"/>
          <p:nvPr/>
        </p:nvSpPr>
        <p:spPr>
          <a:xfrm>
            <a:off x="9587457" y="4853372"/>
            <a:ext cx="256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son el reflejo de las tensiones que emergen de la interacción de las dimensiones de la cultura: contextual e intrínseca</a:t>
            </a:r>
          </a:p>
        </p:txBody>
      </p:sp>
    </p:spTree>
    <p:extLst>
      <p:ext uri="{BB962C8B-B14F-4D97-AF65-F5344CB8AC3E}">
        <p14:creationId xmlns:p14="http://schemas.microsoft.com/office/powerpoint/2010/main" val="409453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2E790A-B6B2-4B6D-87B0-26F4D2BBF825}"/>
              </a:ext>
            </a:extLst>
          </p:cNvPr>
          <p:cNvSpPr txBox="1"/>
          <p:nvPr/>
        </p:nvSpPr>
        <p:spPr>
          <a:xfrm>
            <a:off x="181233" y="438727"/>
            <a:ext cx="1150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como una metáfora primigenia para conceptualizar a las organizaciones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DD1519-2575-44E7-AED3-52F7AF848771}"/>
              </a:ext>
            </a:extLst>
          </p:cNvPr>
          <p:cNvSpPr txBox="1"/>
          <p:nvPr/>
        </p:nvSpPr>
        <p:spPr>
          <a:xfrm>
            <a:off x="1496022" y="1647593"/>
            <a:ext cx="2565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proceso cognitivo conformado por un sistema de símbolos, creencias y supuestos que definen la realidad organizacional de cada miembro de la organización</a:t>
            </a:r>
          </a:p>
        </p:txBody>
      </p:sp>
      <p:cxnSp>
        <p:nvCxnSpPr>
          <p:cNvPr id="6" name="Google Shape;1040;p42">
            <a:extLst>
              <a:ext uri="{FF2B5EF4-FFF2-40B4-BE49-F238E27FC236}">
                <a16:creationId xmlns:a16="http://schemas.microsoft.com/office/drawing/2014/main" id="{DDB67ADB-237A-4E88-9E45-9CF7AB4F1F0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702686" y="3785712"/>
            <a:ext cx="1434713" cy="12826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2A9CE20-EA72-408F-9CE3-FDD6E23E303A}"/>
              </a:ext>
            </a:extLst>
          </p:cNvPr>
          <p:cNvSpPr txBox="1"/>
          <p:nvPr/>
        </p:nvSpPr>
        <p:spPr>
          <a:xfrm>
            <a:off x="2778702" y="5144409"/>
            <a:ext cx="2565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y sus culturas pueden ser vistas como patrones en un discurso simbólico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B51D5B-4550-4AAD-B269-E8188B9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43" y="1546249"/>
            <a:ext cx="2565361" cy="256536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AE9A85D-3B25-4DAE-8BA8-6C33DE6C2695}"/>
              </a:ext>
            </a:extLst>
          </p:cNvPr>
          <p:cNvSpPr txBox="1"/>
          <p:nvPr/>
        </p:nvSpPr>
        <p:spPr>
          <a:xfrm>
            <a:off x="8004042" y="3519111"/>
            <a:ext cx="256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artefacto epistemológico que permite entender a las organizaciones como la expresión de percepciones y significados compartidos </a:t>
            </a:r>
          </a:p>
        </p:txBody>
      </p:sp>
      <p:cxnSp>
        <p:nvCxnSpPr>
          <p:cNvPr id="22" name="Google Shape;1040;p42">
            <a:extLst>
              <a:ext uri="{FF2B5EF4-FFF2-40B4-BE49-F238E27FC236}">
                <a16:creationId xmlns:a16="http://schemas.microsoft.com/office/drawing/2014/main" id="{0AFF2E65-C4EB-462E-9854-9285B5E62240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6711704" y="2828930"/>
            <a:ext cx="2575018" cy="690181"/>
          </a:xfrm>
          <a:prstGeom prst="bentConnector2">
            <a:avLst/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2292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EEB614-CE11-4E0D-B757-E56BE0953D53}"/>
              </a:ext>
            </a:extLst>
          </p:cNvPr>
          <p:cNvSpPr txBox="1"/>
          <p:nvPr/>
        </p:nvSpPr>
        <p:spPr>
          <a:xfrm>
            <a:off x="181233" y="438727"/>
            <a:ext cx="1150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como una metáfora primigenia: Una comparación</a:t>
            </a:r>
          </a:p>
        </p:txBody>
      </p:sp>
      <p:pic>
        <p:nvPicPr>
          <p:cNvPr id="5" name="Picture 6" descr="Casual team meeting in open office discussing business by Aila ...">
            <a:extLst>
              <a:ext uri="{FF2B5EF4-FFF2-40B4-BE49-F238E27FC236}">
                <a16:creationId xmlns:a16="http://schemas.microsoft.com/office/drawing/2014/main" id="{D1722AD4-A352-4D39-8873-9212FDFFA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45" r="29924" b="-45"/>
          <a:stretch/>
        </p:blipFill>
        <p:spPr bwMode="auto">
          <a:xfrm>
            <a:off x="7643533" y="1554132"/>
            <a:ext cx="1607744" cy="16125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orgeous Home Office Design Layout Layouts For Small Mansion ...">
            <a:extLst>
              <a:ext uri="{FF2B5EF4-FFF2-40B4-BE49-F238E27FC236}">
                <a16:creationId xmlns:a16="http://schemas.microsoft.com/office/drawing/2014/main" id="{229CD416-0761-491F-9057-BED1BD6E4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4" r="18545"/>
          <a:stretch/>
        </p:blipFill>
        <p:spPr bwMode="auto">
          <a:xfrm>
            <a:off x="5290377" y="1554430"/>
            <a:ext cx="1626735" cy="16312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apple employees">
            <a:extLst>
              <a:ext uri="{FF2B5EF4-FFF2-40B4-BE49-F238E27FC236}">
                <a16:creationId xmlns:a16="http://schemas.microsoft.com/office/drawing/2014/main" id="{946DA545-0003-417A-891D-84BB79204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45" r="34332" b="-45"/>
          <a:stretch/>
        </p:blipFill>
        <p:spPr bwMode="auto">
          <a:xfrm>
            <a:off x="2913677" y="1531562"/>
            <a:ext cx="1646283" cy="16521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nco de la Nación: canales digitales y alternos son más seguros ...">
            <a:extLst>
              <a:ext uri="{FF2B5EF4-FFF2-40B4-BE49-F238E27FC236}">
                <a16:creationId xmlns:a16="http://schemas.microsoft.com/office/drawing/2014/main" id="{CC48281E-EA47-45CC-945B-1948BCCF1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r="16920"/>
          <a:stretch/>
        </p:blipFill>
        <p:spPr bwMode="auto">
          <a:xfrm>
            <a:off x="622362" y="1525249"/>
            <a:ext cx="1572017" cy="158028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1592;p42">
            <a:extLst>
              <a:ext uri="{FF2B5EF4-FFF2-40B4-BE49-F238E27FC236}">
                <a16:creationId xmlns:a16="http://schemas.microsoft.com/office/drawing/2014/main" id="{DEC98D20-20F5-4C65-ACAD-2247BF0795B0}"/>
              </a:ext>
            </a:extLst>
          </p:cNvPr>
          <p:cNvGrpSpPr/>
          <p:nvPr/>
        </p:nvGrpSpPr>
        <p:grpSpPr>
          <a:xfrm>
            <a:off x="3594980" y="3239195"/>
            <a:ext cx="290697" cy="803699"/>
            <a:chOff x="2784484" y="2442288"/>
            <a:chExt cx="207900" cy="590362"/>
          </a:xfrm>
        </p:grpSpPr>
        <p:sp>
          <p:nvSpPr>
            <p:cNvPr id="10" name="Google Shape;1593;p42">
              <a:extLst>
                <a:ext uri="{FF2B5EF4-FFF2-40B4-BE49-F238E27FC236}">
                  <a16:creationId xmlns:a16="http://schemas.microsoft.com/office/drawing/2014/main" id="{EEE9F133-3CA7-4626-8AAD-304FE62A9F3E}"/>
                </a:ext>
              </a:extLst>
            </p:cNvPr>
            <p:cNvSpPr/>
            <p:nvPr/>
          </p:nvSpPr>
          <p:spPr>
            <a:xfrm>
              <a:off x="2784484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" name="Google Shape;1597;p42">
              <a:extLst>
                <a:ext uri="{FF2B5EF4-FFF2-40B4-BE49-F238E27FC236}">
                  <a16:creationId xmlns:a16="http://schemas.microsoft.com/office/drawing/2014/main" id="{7E994CEF-C023-408E-8C2F-4DA9D3A38101}"/>
                </a:ext>
              </a:extLst>
            </p:cNvPr>
            <p:cNvCxnSpPr>
              <a:cxnSpLocks/>
              <a:stCxn id="50" idx="4"/>
              <a:endCxn id="10" idx="0"/>
            </p:cNvCxnSpPr>
            <p:nvPr/>
          </p:nvCxnSpPr>
          <p:spPr>
            <a:xfrm flipH="1">
              <a:off x="2888434" y="2442288"/>
              <a:ext cx="1799" cy="382463"/>
            </a:xfrm>
            <a:prstGeom prst="straightConnector1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598;p42">
              <a:extLst>
                <a:ext uri="{FF2B5EF4-FFF2-40B4-BE49-F238E27FC236}">
                  <a16:creationId xmlns:a16="http://schemas.microsoft.com/office/drawing/2014/main" id="{6CD03226-B431-4C17-9547-A40133B255A7}"/>
                </a:ext>
              </a:extLst>
            </p:cNvPr>
            <p:cNvSpPr/>
            <p:nvPr/>
          </p:nvSpPr>
          <p:spPr>
            <a:xfrm>
              <a:off x="2832759" y="2868525"/>
              <a:ext cx="113100" cy="1131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600;p42">
            <a:extLst>
              <a:ext uri="{FF2B5EF4-FFF2-40B4-BE49-F238E27FC236}">
                <a16:creationId xmlns:a16="http://schemas.microsoft.com/office/drawing/2014/main" id="{BBB3BB94-CC75-48F2-BE3C-FEADB4BAFF33}"/>
              </a:ext>
            </a:extLst>
          </p:cNvPr>
          <p:cNvSpPr/>
          <p:nvPr/>
        </p:nvSpPr>
        <p:spPr>
          <a:xfrm>
            <a:off x="1252722" y="3759865"/>
            <a:ext cx="290697" cy="283028"/>
          </a:xfrm>
          <a:prstGeom prst="ellipse">
            <a:avLst/>
          </a:prstGeom>
          <a:noFill/>
          <a:ln w="19050" cap="flat" cmpd="sng">
            <a:solidFill>
              <a:srgbClr val="00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084A7F9-05F6-485A-97A1-1124B6ECB32C}"/>
              </a:ext>
            </a:extLst>
          </p:cNvPr>
          <p:cNvGrpSpPr/>
          <p:nvPr/>
        </p:nvGrpSpPr>
        <p:grpSpPr>
          <a:xfrm>
            <a:off x="518671" y="1377434"/>
            <a:ext cx="1800000" cy="1800000"/>
            <a:chOff x="775668" y="2184424"/>
            <a:chExt cx="1239972" cy="1261923"/>
          </a:xfrm>
        </p:grpSpPr>
        <p:sp>
          <p:nvSpPr>
            <p:cNvPr id="15" name="Google Shape;1601;p42">
              <a:extLst>
                <a:ext uri="{FF2B5EF4-FFF2-40B4-BE49-F238E27FC236}">
                  <a16:creationId xmlns:a16="http://schemas.microsoft.com/office/drawing/2014/main" id="{36FA5DF3-07B7-4BB5-A00C-2BFFABF13DFD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006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02;p42">
              <a:extLst>
                <a:ext uri="{FF2B5EF4-FFF2-40B4-BE49-F238E27FC236}">
                  <a16:creationId xmlns:a16="http://schemas.microsoft.com/office/drawing/2014/main" id="{5462BAD7-2E8E-4B63-9551-5906FC2FEB06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006699"/>
            </a:solidFill>
            <a:ln>
              <a:solidFill>
                <a:srgbClr val="0066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604;p42">
            <a:extLst>
              <a:ext uri="{FF2B5EF4-FFF2-40B4-BE49-F238E27FC236}">
                <a16:creationId xmlns:a16="http://schemas.microsoft.com/office/drawing/2014/main" id="{CDDE9805-FD26-42CC-BECF-92C7668277A4}"/>
              </a:ext>
            </a:extLst>
          </p:cNvPr>
          <p:cNvSpPr/>
          <p:nvPr/>
        </p:nvSpPr>
        <p:spPr>
          <a:xfrm>
            <a:off x="1320624" y="3819459"/>
            <a:ext cx="158143" cy="153971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605;p42">
            <a:extLst>
              <a:ext uri="{FF2B5EF4-FFF2-40B4-BE49-F238E27FC236}">
                <a16:creationId xmlns:a16="http://schemas.microsoft.com/office/drawing/2014/main" id="{FBCBC52C-0747-4BAE-BA5B-3D071002B3BE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 flipH="1">
            <a:off x="1398071" y="3177434"/>
            <a:ext cx="20600" cy="582431"/>
          </a:xfrm>
          <a:prstGeom prst="straightConnector1">
            <a:avLst/>
          </a:prstGeom>
          <a:noFill/>
          <a:ln w="19050" cap="flat" cmpd="sng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1607;p42">
            <a:extLst>
              <a:ext uri="{FF2B5EF4-FFF2-40B4-BE49-F238E27FC236}">
                <a16:creationId xmlns:a16="http://schemas.microsoft.com/office/drawing/2014/main" id="{BB333901-5F1B-4DFD-94C7-A11311F1DD33}"/>
              </a:ext>
            </a:extLst>
          </p:cNvPr>
          <p:cNvGrpSpPr/>
          <p:nvPr/>
        </p:nvGrpSpPr>
        <p:grpSpPr>
          <a:xfrm>
            <a:off x="5211114" y="4304204"/>
            <a:ext cx="1769771" cy="1847707"/>
            <a:chOff x="3940305" y="3224598"/>
            <a:chExt cx="1265700" cy="1357246"/>
          </a:xfrm>
        </p:grpSpPr>
        <p:sp>
          <p:nvSpPr>
            <p:cNvPr id="20" name="Google Shape;1608;p42">
              <a:extLst>
                <a:ext uri="{FF2B5EF4-FFF2-40B4-BE49-F238E27FC236}">
                  <a16:creationId xmlns:a16="http://schemas.microsoft.com/office/drawing/2014/main" id="{E856B269-867B-41A5-8D9F-1B1853D721A9}"/>
                </a:ext>
              </a:extLst>
            </p:cNvPr>
            <p:cNvSpPr txBox="1"/>
            <p:nvPr/>
          </p:nvSpPr>
          <p:spPr>
            <a:xfrm>
              <a:off x="3940305" y="3224598"/>
              <a:ext cx="1265700" cy="429600"/>
            </a:xfrm>
            <a:prstGeom prst="rect">
              <a:avLst/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Layout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609;p42">
              <a:extLst>
                <a:ext uri="{FF2B5EF4-FFF2-40B4-BE49-F238E27FC236}">
                  <a16:creationId xmlns:a16="http://schemas.microsoft.com/office/drawing/2014/main" id="{0EFB3D26-495F-4B10-B36B-6A5EBB695789}"/>
                </a:ext>
              </a:extLst>
            </p:cNvPr>
            <p:cNvSpPr txBox="1"/>
            <p:nvPr/>
          </p:nvSpPr>
          <p:spPr>
            <a:xfrm>
              <a:off x="3940305" y="404694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La disposición de los muebles de oficina indica que se valora la comunicación abierta entre los colegas y la disposicón a cooperar entre ellos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1610;p42">
            <a:extLst>
              <a:ext uri="{FF2B5EF4-FFF2-40B4-BE49-F238E27FC236}">
                <a16:creationId xmlns:a16="http://schemas.microsoft.com/office/drawing/2014/main" id="{97BEA81C-558C-474E-895B-25E1F8683E1B}"/>
              </a:ext>
            </a:extLst>
          </p:cNvPr>
          <p:cNvGrpSpPr/>
          <p:nvPr/>
        </p:nvGrpSpPr>
        <p:grpSpPr>
          <a:xfrm>
            <a:off x="501209" y="4304207"/>
            <a:ext cx="1772271" cy="1687687"/>
            <a:chOff x="571888" y="3224600"/>
            <a:chExt cx="1267488" cy="1239702"/>
          </a:xfrm>
        </p:grpSpPr>
        <p:sp>
          <p:nvSpPr>
            <p:cNvPr id="23" name="Google Shape;1611;p42">
              <a:extLst>
                <a:ext uri="{FF2B5EF4-FFF2-40B4-BE49-F238E27FC236}">
                  <a16:creationId xmlns:a16="http://schemas.microsoft.com/office/drawing/2014/main" id="{D163E5BC-C4D0-4272-88C5-E8E4F4F07377}"/>
                </a:ext>
              </a:extLst>
            </p:cNvPr>
            <p:cNvSpPr txBox="1"/>
            <p:nvPr/>
          </p:nvSpPr>
          <p:spPr>
            <a:xfrm>
              <a:off x="571888" y="3224600"/>
              <a:ext cx="1265700" cy="4296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Arquitectónicos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612;p42">
              <a:extLst>
                <a:ext uri="{FF2B5EF4-FFF2-40B4-BE49-F238E27FC236}">
                  <a16:creationId xmlns:a16="http://schemas.microsoft.com/office/drawing/2014/main" id="{84926D5D-845E-4CBF-A979-BD307DACB391}"/>
                </a:ext>
              </a:extLst>
            </p:cNvPr>
            <p:cNvSpPr txBox="1"/>
            <p:nvPr/>
          </p:nvSpPr>
          <p:spPr>
            <a:xfrm>
              <a:off x="573676" y="3929402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Una cultura sólida, da la imagen de confianza. La solidez representada en una edificación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" name="Google Shape;1613;p42">
            <a:extLst>
              <a:ext uri="{FF2B5EF4-FFF2-40B4-BE49-F238E27FC236}">
                <a16:creationId xmlns:a16="http://schemas.microsoft.com/office/drawing/2014/main" id="{0D560DC3-77A9-4747-A1BB-9502EB73D4AE}"/>
              </a:ext>
            </a:extLst>
          </p:cNvPr>
          <p:cNvGrpSpPr/>
          <p:nvPr/>
        </p:nvGrpSpPr>
        <p:grpSpPr>
          <a:xfrm>
            <a:off x="2856163" y="4304196"/>
            <a:ext cx="1771020" cy="1870567"/>
            <a:chOff x="2256097" y="3224592"/>
            <a:chExt cx="1266593" cy="1374038"/>
          </a:xfrm>
        </p:grpSpPr>
        <p:sp>
          <p:nvSpPr>
            <p:cNvPr id="26" name="Google Shape;1614;p42">
              <a:extLst>
                <a:ext uri="{FF2B5EF4-FFF2-40B4-BE49-F238E27FC236}">
                  <a16:creationId xmlns:a16="http://schemas.microsoft.com/office/drawing/2014/main" id="{C32A7A12-9B21-4AB7-8382-A6A6E3EFA7D6}"/>
                </a:ext>
              </a:extLst>
            </p:cNvPr>
            <p:cNvSpPr txBox="1"/>
            <p:nvPr/>
          </p:nvSpPr>
          <p:spPr>
            <a:xfrm>
              <a:off x="2256097" y="3224592"/>
              <a:ext cx="1265700" cy="42960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Indumentaria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615;p42">
              <a:extLst>
                <a:ext uri="{FF2B5EF4-FFF2-40B4-BE49-F238E27FC236}">
                  <a16:creationId xmlns:a16="http://schemas.microsoft.com/office/drawing/2014/main" id="{9AB4F4BF-B5BC-4479-A54D-AA27B64ADA89}"/>
                </a:ext>
              </a:extLst>
            </p:cNvPr>
            <p:cNvSpPr txBox="1"/>
            <p:nvPr/>
          </p:nvSpPr>
          <p:spPr>
            <a:xfrm>
              <a:off x="2256990" y="4063730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El personal de oficina de Apple viste de manera casual. Indica una cultura relajada, para que fluyan en un mejor ambiente las ideas innovadoras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oogle Shape;1616;p42">
            <a:extLst>
              <a:ext uri="{FF2B5EF4-FFF2-40B4-BE49-F238E27FC236}">
                <a16:creationId xmlns:a16="http://schemas.microsoft.com/office/drawing/2014/main" id="{39ABCDBB-B065-4000-A680-77A5096B6707}"/>
              </a:ext>
            </a:extLst>
          </p:cNvPr>
          <p:cNvGrpSpPr/>
          <p:nvPr/>
        </p:nvGrpSpPr>
        <p:grpSpPr>
          <a:xfrm>
            <a:off x="9897240" y="4304207"/>
            <a:ext cx="1793551" cy="1974967"/>
            <a:chOff x="7291715" y="3224600"/>
            <a:chExt cx="1282707" cy="1450725"/>
          </a:xfrm>
        </p:grpSpPr>
        <p:sp>
          <p:nvSpPr>
            <p:cNvPr id="29" name="Google Shape;1617;p42">
              <a:extLst>
                <a:ext uri="{FF2B5EF4-FFF2-40B4-BE49-F238E27FC236}">
                  <a16:creationId xmlns:a16="http://schemas.microsoft.com/office/drawing/2014/main" id="{2DE484DA-D41D-4A7D-B9EF-04804B9DDD67}"/>
                </a:ext>
              </a:extLst>
            </p:cNvPr>
            <p:cNvSpPr txBox="1"/>
            <p:nvPr/>
          </p:nvSpPr>
          <p:spPr>
            <a:xfrm>
              <a:off x="7291715" y="414042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El empleo de una jerga o lenguaje específico (lenguaje técnico), indica el establecimiento de grupos que comparten subculturas a partir del dominio técnico de sus miembros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1618;p42">
              <a:extLst>
                <a:ext uri="{FF2B5EF4-FFF2-40B4-BE49-F238E27FC236}">
                  <a16:creationId xmlns:a16="http://schemas.microsoft.com/office/drawing/2014/main" id="{F9CDB743-FC8A-4A93-993E-4088A90316B0}"/>
                </a:ext>
              </a:extLst>
            </p:cNvPr>
            <p:cNvSpPr txBox="1"/>
            <p:nvPr/>
          </p:nvSpPr>
          <p:spPr>
            <a:xfrm>
              <a:off x="7308722" y="3224600"/>
              <a:ext cx="1265700" cy="429600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Lenguaje/Jerga</a:t>
              </a:r>
              <a:endParaRPr sz="1700" dirty="0">
                <a:solidFill>
                  <a:schemeClr val="bg2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1619;p42">
            <a:extLst>
              <a:ext uri="{FF2B5EF4-FFF2-40B4-BE49-F238E27FC236}">
                <a16:creationId xmlns:a16="http://schemas.microsoft.com/office/drawing/2014/main" id="{5D406A52-54B3-4121-BA03-FEC7F4933964}"/>
              </a:ext>
            </a:extLst>
          </p:cNvPr>
          <p:cNvGrpSpPr/>
          <p:nvPr/>
        </p:nvGrpSpPr>
        <p:grpSpPr>
          <a:xfrm>
            <a:off x="7554177" y="4304198"/>
            <a:ext cx="1781660" cy="1583956"/>
            <a:chOff x="5616011" y="3224593"/>
            <a:chExt cx="1274203" cy="1163505"/>
          </a:xfrm>
        </p:grpSpPr>
        <p:sp>
          <p:nvSpPr>
            <p:cNvPr id="32" name="Google Shape;1620;p42">
              <a:extLst>
                <a:ext uri="{FF2B5EF4-FFF2-40B4-BE49-F238E27FC236}">
                  <a16:creationId xmlns:a16="http://schemas.microsoft.com/office/drawing/2014/main" id="{876418EB-B1DC-4A9D-9084-F60C05C39D30}"/>
                </a:ext>
              </a:extLst>
            </p:cNvPr>
            <p:cNvSpPr txBox="1"/>
            <p:nvPr/>
          </p:nvSpPr>
          <p:spPr>
            <a:xfrm>
              <a:off x="5624514" y="3224593"/>
              <a:ext cx="1265700" cy="429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2">
                      <a:lumMod val="50000"/>
                    </a:schemeClr>
                  </a:solidFill>
                  <a:latin typeface="Fira Sans Extra Condensed Medium"/>
                  <a:sym typeface="Fira Sans Extra Condensed Medium"/>
                </a:rPr>
                <a:t>Estilos</a:t>
              </a:r>
              <a:endParaRPr sz="1700" dirty="0">
                <a:solidFill>
                  <a:schemeClr val="bg2">
                    <a:lumMod val="50000"/>
                  </a:schemeClr>
                </a:solidFill>
                <a:latin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621;p42">
              <a:extLst>
                <a:ext uri="{FF2B5EF4-FFF2-40B4-BE49-F238E27FC236}">
                  <a16:creationId xmlns:a16="http://schemas.microsoft.com/office/drawing/2014/main" id="{39BE8D08-78AA-4E1C-B57A-83A4E7C63E5E}"/>
                </a:ext>
              </a:extLst>
            </p:cNvPr>
            <p:cNvSpPr txBox="1"/>
            <p:nvPr/>
          </p:nvSpPr>
          <p:spPr>
            <a:xfrm>
              <a:off x="5616011" y="3853198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Un estilo de comunicación amical indica que se valora la camaradería y la confianza en el trabajo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1631;p42">
            <a:extLst>
              <a:ext uri="{FF2B5EF4-FFF2-40B4-BE49-F238E27FC236}">
                <a16:creationId xmlns:a16="http://schemas.microsoft.com/office/drawing/2014/main" id="{65DE073A-B50F-4EDC-B7B6-3E24511E8432}"/>
              </a:ext>
            </a:extLst>
          </p:cNvPr>
          <p:cNvGrpSpPr/>
          <p:nvPr/>
        </p:nvGrpSpPr>
        <p:grpSpPr>
          <a:xfrm>
            <a:off x="8302056" y="3239195"/>
            <a:ext cx="301587" cy="803699"/>
            <a:chOff x="6150871" y="2442288"/>
            <a:chExt cx="215688" cy="590362"/>
          </a:xfrm>
        </p:grpSpPr>
        <p:sp>
          <p:nvSpPr>
            <p:cNvPr id="35" name="Google Shape;1632;p42">
              <a:extLst>
                <a:ext uri="{FF2B5EF4-FFF2-40B4-BE49-F238E27FC236}">
                  <a16:creationId xmlns:a16="http://schemas.microsoft.com/office/drawing/2014/main" id="{0CBDBD2C-2C5B-4A46-AA15-B4DD35E3BED1}"/>
                </a:ext>
              </a:extLst>
            </p:cNvPr>
            <p:cNvSpPr/>
            <p:nvPr/>
          </p:nvSpPr>
          <p:spPr>
            <a:xfrm>
              <a:off x="6158659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3;p42">
              <a:extLst>
                <a:ext uri="{FF2B5EF4-FFF2-40B4-BE49-F238E27FC236}">
                  <a16:creationId xmlns:a16="http://schemas.microsoft.com/office/drawing/2014/main" id="{F2572E27-B19B-4433-9E50-DEA128FBD12C}"/>
                </a:ext>
              </a:extLst>
            </p:cNvPr>
            <p:cNvSpPr/>
            <p:nvPr/>
          </p:nvSpPr>
          <p:spPr>
            <a:xfrm>
              <a:off x="6206359" y="2868525"/>
              <a:ext cx="113100" cy="113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1634;p42">
              <a:extLst>
                <a:ext uri="{FF2B5EF4-FFF2-40B4-BE49-F238E27FC236}">
                  <a16:creationId xmlns:a16="http://schemas.microsoft.com/office/drawing/2014/main" id="{59B72B56-F54B-4B8A-AA77-4A017B8E0ACD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59278" y="2594453"/>
              <a:ext cx="3300" cy="23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1636;p42">
              <a:extLst>
                <a:ext uri="{FF2B5EF4-FFF2-40B4-BE49-F238E27FC236}">
                  <a16:creationId xmlns:a16="http://schemas.microsoft.com/office/drawing/2014/main" id="{A6FDB2A2-0590-41EB-B639-E6D2759848EA}"/>
                </a:ext>
              </a:extLst>
            </p:cNvPr>
            <p:cNvSpPr/>
            <p:nvPr/>
          </p:nvSpPr>
          <p:spPr>
            <a:xfrm>
              <a:off x="6150871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0;p42">
              <a:extLst>
                <a:ext uri="{FF2B5EF4-FFF2-40B4-BE49-F238E27FC236}">
                  <a16:creationId xmlns:a16="http://schemas.microsoft.com/office/drawing/2014/main" id="{59663054-C312-4F0B-A92C-2F369FC038ED}"/>
                </a:ext>
              </a:extLst>
            </p:cNvPr>
            <p:cNvSpPr/>
            <p:nvPr/>
          </p:nvSpPr>
          <p:spPr>
            <a:xfrm>
              <a:off x="6198271" y="2872150"/>
              <a:ext cx="113100" cy="113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1641;p42">
              <a:extLst>
                <a:ext uri="{FF2B5EF4-FFF2-40B4-BE49-F238E27FC236}">
                  <a16:creationId xmlns:a16="http://schemas.microsoft.com/office/drawing/2014/main" id="{7C6B0371-F17C-4A86-9E77-3AD3F2C5C51F}"/>
                </a:ext>
              </a:extLst>
            </p:cNvPr>
            <p:cNvCxnSpPr>
              <a:cxnSpLocks/>
              <a:stCxn id="56" idx="4"/>
              <a:endCxn id="38" idx="0"/>
            </p:cNvCxnSpPr>
            <p:nvPr/>
          </p:nvCxnSpPr>
          <p:spPr>
            <a:xfrm flipH="1">
              <a:off x="6254821" y="2442288"/>
              <a:ext cx="4845" cy="382463"/>
            </a:xfrm>
            <a:prstGeom prst="straightConnector1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1644;p42">
            <a:extLst>
              <a:ext uri="{FF2B5EF4-FFF2-40B4-BE49-F238E27FC236}">
                <a16:creationId xmlns:a16="http://schemas.microsoft.com/office/drawing/2014/main" id="{5044FE20-FA2A-46EE-B64C-AC8248270EFA}"/>
              </a:ext>
            </a:extLst>
          </p:cNvPr>
          <p:cNvGrpSpPr/>
          <p:nvPr/>
        </p:nvGrpSpPr>
        <p:grpSpPr>
          <a:xfrm>
            <a:off x="10666938" y="3278179"/>
            <a:ext cx="290697" cy="764715"/>
            <a:chOff x="7842188" y="2470924"/>
            <a:chExt cx="207900" cy="561726"/>
          </a:xfrm>
        </p:grpSpPr>
        <p:sp>
          <p:nvSpPr>
            <p:cNvPr id="42" name="Google Shape;1645;p42">
              <a:extLst>
                <a:ext uri="{FF2B5EF4-FFF2-40B4-BE49-F238E27FC236}">
                  <a16:creationId xmlns:a16="http://schemas.microsoft.com/office/drawing/2014/main" id="{9487EDE7-A6CD-4855-AD38-1FEC2F0B3071}"/>
                </a:ext>
              </a:extLst>
            </p:cNvPr>
            <p:cNvSpPr/>
            <p:nvPr/>
          </p:nvSpPr>
          <p:spPr>
            <a:xfrm>
              <a:off x="7842188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649;p42">
              <a:extLst>
                <a:ext uri="{FF2B5EF4-FFF2-40B4-BE49-F238E27FC236}">
                  <a16:creationId xmlns:a16="http://schemas.microsoft.com/office/drawing/2014/main" id="{BAAEE121-0BC8-458E-B46F-0EEB7AB3453E}"/>
                </a:ext>
              </a:extLst>
            </p:cNvPr>
            <p:cNvSpPr/>
            <p:nvPr/>
          </p:nvSpPr>
          <p:spPr>
            <a:xfrm>
              <a:off x="7889600" y="2868525"/>
              <a:ext cx="113100" cy="113100"/>
            </a:xfrm>
            <a:prstGeom prst="ellipse">
              <a:avLst/>
            </a:prstGeom>
            <a:solidFill>
              <a:srgbClr val="6ED2F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1650;p42">
              <a:extLst>
                <a:ext uri="{FF2B5EF4-FFF2-40B4-BE49-F238E27FC236}">
                  <a16:creationId xmlns:a16="http://schemas.microsoft.com/office/drawing/2014/main" id="{045CB169-64B1-47D7-B0F4-F714E6A227BB}"/>
                </a:ext>
              </a:extLst>
            </p:cNvPr>
            <p:cNvCxnSpPr>
              <a:cxnSpLocks/>
              <a:stCxn id="59" idx="4"/>
              <a:endCxn id="42" idx="0"/>
            </p:cNvCxnSpPr>
            <p:nvPr/>
          </p:nvCxnSpPr>
          <p:spPr>
            <a:xfrm flipH="1">
              <a:off x="7946138" y="2470924"/>
              <a:ext cx="683" cy="353826"/>
            </a:xfrm>
            <a:prstGeom prst="straightConnector1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1653;p42">
            <a:extLst>
              <a:ext uri="{FF2B5EF4-FFF2-40B4-BE49-F238E27FC236}">
                <a16:creationId xmlns:a16="http://schemas.microsoft.com/office/drawing/2014/main" id="{A4CA677F-9417-462D-A853-5ABD44DA9D97}"/>
              </a:ext>
            </a:extLst>
          </p:cNvPr>
          <p:cNvGrpSpPr/>
          <p:nvPr/>
        </p:nvGrpSpPr>
        <p:grpSpPr>
          <a:xfrm>
            <a:off x="5952402" y="3239198"/>
            <a:ext cx="290697" cy="803698"/>
            <a:chOff x="4470459" y="2442289"/>
            <a:chExt cx="207900" cy="590361"/>
          </a:xfrm>
        </p:grpSpPr>
        <p:sp>
          <p:nvSpPr>
            <p:cNvPr id="46" name="Google Shape;1654;p42">
              <a:extLst>
                <a:ext uri="{FF2B5EF4-FFF2-40B4-BE49-F238E27FC236}">
                  <a16:creationId xmlns:a16="http://schemas.microsoft.com/office/drawing/2014/main" id="{0E8797D1-0838-4ED4-881D-A186ACD37477}"/>
                </a:ext>
              </a:extLst>
            </p:cNvPr>
            <p:cNvSpPr/>
            <p:nvPr/>
          </p:nvSpPr>
          <p:spPr>
            <a:xfrm>
              <a:off x="4470459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58;p42">
              <a:extLst>
                <a:ext uri="{FF2B5EF4-FFF2-40B4-BE49-F238E27FC236}">
                  <a16:creationId xmlns:a16="http://schemas.microsoft.com/office/drawing/2014/main" id="{FD8A2ABF-DB21-4AE9-A081-4A2349280F33}"/>
                </a:ext>
              </a:extLst>
            </p:cNvPr>
            <p:cNvSpPr/>
            <p:nvPr/>
          </p:nvSpPr>
          <p:spPr>
            <a:xfrm>
              <a:off x="4518447" y="2868525"/>
              <a:ext cx="113100" cy="113100"/>
            </a:xfrm>
            <a:prstGeom prst="ellipse">
              <a:avLst/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" name="Google Shape;1659;p42">
              <a:extLst>
                <a:ext uri="{FF2B5EF4-FFF2-40B4-BE49-F238E27FC236}">
                  <a16:creationId xmlns:a16="http://schemas.microsoft.com/office/drawing/2014/main" id="{44A3048F-D497-41BE-B58B-70BCB8B441A4}"/>
                </a:ext>
              </a:extLst>
            </p:cNvPr>
            <p:cNvCxnSpPr>
              <a:cxnSpLocks/>
              <a:stCxn id="53" idx="4"/>
              <a:endCxn id="46" idx="0"/>
            </p:cNvCxnSpPr>
            <p:nvPr/>
          </p:nvCxnSpPr>
          <p:spPr>
            <a:xfrm flipH="1">
              <a:off x="4574409" y="2442289"/>
              <a:ext cx="4287" cy="382461"/>
            </a:xfrm>
            <a:prstGeom prst="straightConnector1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3C28DC9-8FF0-406D-8B19-468D2937F3AF}"/>
              </a:ext>
            </a:extLst>
          </p:cNvPr>
          <p:cNvGrpSpPr/>
          <p:nvPr/>
        </p:nvGrpSpPr>
        <p:grpSpPr>
          <a:xfrm>
            <a:off x="2842845" y="1439196"/>
            <a:ext cx="1800000" cy="1800000"/>
            <a:chOff x="775668" y="2184424"/>
            <a:chExt cx="1239972" cy="1261923"/>
          </a:xfrm>
        </p:grpSpPr>
        <p:sp>
          <p:nvSpPr>
            <p:cNvPr id="50" name="Google Shape;1601;p42">
              <a:extLst>
                <a:ext uri="{FF2B5EF4-FFF2-40B4-BE49-F238E27FC236}">
                  <a16:creationId xmlns:a16="http://schemas.microsoft.com/office/drawing/2014/main" id="{5F47EF69-5E0B-4F01-9602-53AC630D949F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02;p42">
              <a:extLst>
                <a:ext uri="{FF2B5EF4-FFF2-40B4-BE49-F238E27FC236}">
                  <a16:creationId xmlns:a16="http://schemas.microsoft.com/office/drawing/2014/main" id="{98E94053-2376-4DD6-834A-BB8C527A06BA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00CC99"/>
            </a:solidFill>
            <a:ln>
              <a:solidFill>
                <a:srgbClr val="00CC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AB648974-83F7-451E-81DD-E8AFD7D50D6A}"/>
              </a:ext>
            </a:extLst>
          </p:cNvPr>
          <p:cNvGrpSpPr/>
          <p:nvPr/>
        </p:nvGrpSpPr>
        <p:grpSpPr>
          <a:xfrm>
            <a:off x="5203745" y="1439196"/>
            <a:ext cx="1800000" cy="1800000"/>
            <a:chOff x="775668" y="2184424"/>
            <a:chExt cx="1239972" cy="1261923"/>
          </a:xfrm>
        </p:grpSpPr>
        <p:sp>
          <p:nvSpPr>
            <p:cNvPr id="53" name="Google Shape;1601;p42">
              <a:extLst>
                <a:ext uri="{FF2B5EF4-FFF2-40B4-BE49-F238E27FC236}">
                  <a16:creationId xmlns:a16="http://schemas.microsoft.com/office/drawing/2014/main" id="{C35C8017-0E31-4356-9CEA-0392B18713F8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02;p42">
              <a:extLst>
                <a:ext uri="{FF2B5EF4-FFF2-40B4-BE49-F238E27FC236}">
                  <a16:creationId xmlns:a16="http://schemas.microsoft.com/office/drawing/2014/main" id="{B6B2CF58-59C8-40E6-9D12-7D86FD643592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FC5A56"/>
            </a:solidFill>
            <a:ln>
              <a:solidFill>
                <a:srgbClr val="FC5A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249A848-58A8-4351-8341-1439B57E8F3D}"/>
              </a:ext>
            </a:extLst>
          </p:cNvPr>
          <p:cNvGrpSpPr/>
          <p:nvPr/>
        </p:nvGrpSpPr>
        <p:grpSpPr>
          <a:xfrm>
            <a:off x="7554179" y="1439196"/>
            <a:ext cx="1800000" cy="1800000"/>
            <a:chOff x="775668" y="2184424"/>
            <a:chExt cx="1239972" cy="1261923"/>
          </a:xfrm>
        </p:grpSpPr>
        <p:sp>
          <p:nvSpPr>
            <p:cNvPr id="56" name="Google Shape;1601;p42">
              <a:extLst>
                <a:ext uri="{FF2B5EF4-FFF2-40B4-BE49-F238E27FC236}">
                  <a16:creationId xmlns:a16="http://schemas.microsoft.com/office/drawing/2014/main" id="{598A5F75-D8E9-47FE-943F-987C3628CE06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02;p42">
              <a:extLst>
                <a:ext uri="{FF2B5EF4-FFF2-40B4-BE49-F238E27FC236}">
                  <a16:creationId xmlns:a16="http://schemas.microsoft.com/office/drawing/2014/main" id="{445AB563-F3B3-4245-8BEF-90B877D082AE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550FCC7-FEA4-431A-9A33-2CC6631F75A0}"/>
              </a:ext>
            </a:extLst>
          </p:cNvPr>
          <p:cNvGrpSpPr/>
          <p:nvPr/>
        </p:nvGrpSpPr>
        <p:grpSpPr>
          <a:xfrm>
            <a:off x="9913242" y="1478181"/>
            <a:ext cx="1800000" cy="1800000"/>
            <a:chOff x="775668" y="2184424"/>
            <a:chExt cx="1239972" cy="1261923"/>
          </a:xfrm>
        </p:grpSpPr>
        <p:sp>
          <p:nvSpPr>
            <p:cNvPr id="59" name="Google Shape;1601;p42">
              <a:extLst>
                <a:ext uri="{FF2B5EF4-FFF2-40B4-BE49-F238E27FC236}">
                  <a16:creationId xmlns:a16="http://schemas.microsoft.com/office/drawing/2014/main" id="{1341B2A6-9133-4E91-B0F5-E7F6AD90FC9A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2;p42">
              <a:extLst>
                <a:ext uri="{FF2B5EF4-FFF2-40B4-BE49-F238E27FC236}">
                  <a16:creationId xmlns:a16="http://schemas.microsoft.com/office/drawing/2014/main" id="{6CBADEAE-DA5F-42ED-A1EE-B2CEA96AF5B4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6ED2F6"/>
            </a:solidFill>
            <a:ln>
              <a:solidFill>
                <a:srgbClr val="6ED2F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Picture 10" descr="Gente hablando PNG Clipart | PNGOcean">
            <a:extLst>
              <a:ext uri="{FF2B5EF4-FFF2-40B4-BE49-F238E27FC236}">
                <a16:creationId xmlns:a16="http://schemas.microsoft.com/office/drawing/2014/main" id="{63BA4F19-7277-4E95-B619-16D738A0A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9" b="97664" l="687" r="99176">
                        <a14:foregroundMark x1="4396" y1="23676" x2="12088" y2="10125"/>
                        <a14:foregroundMark x1="12088" y1="10125" x2="12500" y2="8723"/>
                        <a14:foregroundMark x1="3571" y1="30062" x2="6044" y2="13707"/>
                        <a14:foregroundMark x1="6044" y1="13707" x2="5082" y2="12617"/>
                        <a14:foregroundMark x1="5082" y1="12617" x2="5082" y2="12617"/>
                        <a14:foregroundMark x1="5082" y1="12617" x2="5082" y2="12617"/>
                        <a14:foregroundMark x1="824" y1="21028" x2="1648" y2="23053"/>
                        <a14:foregroundMark x1="26511" y1="9969" x2="33379" y2="779"/>
                        <a14:foregroundMark x1="88462" y1="30997" x2="93956" y2="24766"/>
                        <a14:foregroundMark x1="93956" y1="24766" x2="94780" y2="16511"/>
                        <a14:foregroundMark x1="94780" y1="16511" x2="94643" y2="15888"/>
                        <a14:foregroundMark x1="98077" y1="28816" x2="99176" y2="24766"/>
                        <a14:foregroundMark x1="68819" y1="46729" x2="68681" y2="53115"/>
                        <a14:foregroundMark x1="68681" y1="53738" x2="68544" y2="54673"/>
                        <a14:foregroundMark x1="68407" y1="54984" x2="68407" y2="55607"/>
                        <a14:foregroundMark x1="68407" y1="56075" x2="67857" y2="87227"/>
                        <a14:foregroundMark x1="73764" y1="52492" x2="71978" y2="50467"/>
                        <a14:foregroundMark x1="67582" y1="97664" x2="68407" y2="86916"/>
                        <a14:foregroundMark x1="86401" y1="97352" x2="87637" y2="47819"/>
                        <a14:foregroundMark x1="92170" y1="52960" x2="90385" y2="51090"/>
                        <a14:foregroundMark x1="48214" y1="94860" x2="50962" y2="78816"/>
                        <a14:foregroundMark x1="50962" y1="78816" x2="47940" y2="47508"/>
                        <a14:foregroundMark x1="53571" y1="53115" x2="54670" y2="49065"/>
                        <a14:foregroundMark x1="29258" y1="95950" x2="33379" y2="47508"/>
                        <a14:foregroundMark x1="25549" y1="52804" x2="29808" y2="50935"/>
                        <a14:foregroundMark x1="11126" y1="94860" x2="13324" y2="52648"/>
                        <a14:foregroundMark x1="13324" y1="52648" x2="12088" y2="50467"/>
                        <a14:foregroundMark x1="9341" y1="52336" x2="7143" y2="52336"/>
                        <a14:foregroundMark x1="17308" y1="50156" x2="16346" y2="50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7" r="4446"/>
          <a:stretch/>
        </p:blipFill>
        <p:spPr bwMode="auto">
          <a:xfrm>
            <a:off x="10046455" y="1637689"/>
            <a:ext cx="1513899" cy="1517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1251</Words>
  <Application>Microsoft Office PowerPoint</Application>
  <PresentationFormat>Panorámica</PresentationFormat>
  <Paragraphs>120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Bahnschrift SemiLight</vt:lpstr>
      <vt:lpstr>Calibri</vt:lpstr>
      <vt:lpstr>Calibri Light</vt:lpstr>
      <vt:lpstr>Fira Sans Extra Condensed</vt:lpstr>
      <vt:lpstr>Fira Sans Extra Condensed Medium</vt:lpstr>
      <vt:lpstr>Fira Sans Extra Condensed SemiBold</vt:lpstr>
      <vt:lpstr>Oswald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29</cp:revision>
  <cp:lastPrinted>2022-11-05T15:41:11Z</cp:lastPrinted>
  <dcterms:created xsi:type="dcterms:W3CDTF">2022-11-05T03:17:23Z</dcterms:created>
  <dcterms:modified xsi:type="dcterms:W3CDTF">2022-11-05T18:32:49Z</dcterms:modified>
</cp:coreProperties>
</file>