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152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uno Chaihuaque" userId="3a6bed79-4b48-4f30-a478-a71d8d03671f" providerId="ADAL" clId="{D31F3643-C471-45FB-8737-FB0DC85327D7}"/>
    <pc:docChg chg="modSld">
      <pc:chgData name="Bruno Chaihuaque" userId="3a6bed79-4b48-4f30-a478-a71d8d03671f" providerId="ADAL" clId="{D31F3643-C471-45FB-8737-FB0DC85327D7}" dt="2025-07-03T22:59:31.939" v="30" actId="1035"/>
      <pc:docMkLst>
        <pc:docMk/>
      </pc:docMkLst>
      <pc:sldChg chg="modSp mod">
        <pc:chgData name="Bruno Chaihuaque" userId="3a6bed79-4b48-4f30-a478-a71d8d03671f" providerId="ADAL" clId="{D31F3643-C471-45FB-8737-FB0DC85327D7}" dt="2025-07-03T22:59:31.939" v="30" actId="1035"/>
        <pc:sldMkLst>
          <pc:docMk/>
          <pc:sldMk cId="2063718010" sldId="256"/>
        </pc:sldMkLst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5" creationId="{77A45D21-8425-492F-B0D8-24E6639845C7}"/>
          </ac:spMkLst>
        </pc:spChg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8" creationId="{1F40FDF0-5968-4679-B86F-3AC2EEE38B57}"/>
          </ac:spMkLst>
        </pc:spChg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10" creationId="{5FB159C6-AC30-4DD3-8C49-E94AA1EE32AD}"/>
          </ac:spMkLst>
        </pc:spChg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15" creationId="{CD52FD05-9B46-4DAD-8B81-067898585250}"/>
          </ac:spMkLst>
        </pc:spChg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16" creationId="{450F9EAF-1C30-4262-9C28-61C707EE9484}"/>
          </ac:spMkLst>
        </pc:spChg>
        <pc:spChg chg="mod">
          <ac:chgData name="Bruno Chaihuaque" userId="3a6bed79-4b48-4f30-a478-a71d8d03671f" providerId="ADAL" clId="{D31F3643-C471-45FB-8737-FB0DC85327D7}" dt="2025-07-03T22:59:31.939" v="30" actId="1035"/>
          <ac:spMkLst>
            <pc:docMk/>
            <pc:sldMk cId="2063718010" sldId="256"/>
            <ac:spMk id="18" creationId="{08058DF9-027E-45DE-A353-2045FA9BCC41}"/>
          </ac:spMkLst>
        </pc:spChg>
        <pc:picChg chg="mod">
          <ac:chgData name="Bruno Chaihuaque" userId="3a6bed79-4b48-4f30-a478-a71d8d03671f" providerId="ADAL" clId="{D31F3643-C471-45FB-8737-FB0DC85327D7}" dt="2025-07-03T22:59:31.939" v="30" actId="1035"/>
          <ac:picMkLst>
            <pc:docMk/>
            <pc:sldMk cId="2063718010" sldId="256"/>
            <ac:picMk id="7" creationId="{B917E78D-62DE-4F26-A0C9-C0AC8ACD254F}"/>
          </ac:picMkLst>
        </pc:picChg>
        <pc:picChg chg="mod">
          <ac:chgData name="Bruno Chaihuaque" userId="3a6bed79-4b48-4f30-a478-a71d8d03671f" providerId="ADAL" clId="{D31F3643-C471-45FB-8737-FB0DC85327D7}" dt="2025-07-03T22:59:31.939" v="30" actId="1035"/>
          <ac:picMkLst>
            <pc:docMk/>
            <pc:sldMk cId="2063718010" sldId="256"/>
            <ac:picMk id="20" creationId="{15F5A58D-01B4-43F9-B42A-BEF42CAC1E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8781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6740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750377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30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1359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94046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59439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4325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82052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266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0204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E76C-76D1-4F20-8DAA-2E9B84051692}" type="datetimeFigureOut">
              <a:rPr lang="es-PE" smtClean="0"/>
              <a:t>3/07/2025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CE639-A7EB-416D-9EFA-E439F77638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18814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5FB159C6-AC30-4DD3-8C49-E94AA1EE32AD}"/>
              </a:ext>
            </a:extLst>
          </p:cNvPr>
          <p:cNvSpPr/>
          <p:nvPr/>
        </p:nvSpPr>
        <p:spPr>
          <a:xfrm>
            <a:off x="252919" y="9723"/>
            <a:ext cx="8538842" cy="2285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7A45D21-8425-492F-B0D8-24E6639845C7}"/>
              </a:ext>
            </a:extLst>
          </p:cNvPr>
          <p:cNvSpPr txBox="1"/>
          <p:nvPr/>
        </p:nvSpPr>
        <p:spPr>
          <a:xfrm>
            <a:off x="1074656" y="267997"/>
            <a:ext cx="758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Volumen global de inversión en I+D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917E78D-62DE-4F26-A0C9-C0AC8ACD25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239" y="99577"/>
            <a:ext cx="722417" cy="722417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1F40FDF0-5968-4679-B86F-3AC2EEE38B57}"/>
              </a:ext>
            </a:extLst>
          </p:cNvPr>
          <p:cNvSpPr txBox="1"/>
          <p:nvPr/>
        </p:nvSpPr>
        <p:spPr>
          <a:xfrm>
            <a:off x="352239" y="821993"/>
            <a:ext cx="82178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En 2023, las 2 000 principales empresas del mundo invirtieron 1.258 billones de euros en I+D (joint-research-centre.ec.europa.eu)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Según la OMPI (WIPO), el gasto mundial en I+D alcanzó USD 2.75 billones en 2023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R&amp;D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World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estimó que para 2024 la inversión global ascenderá a USD 2.53 billones, con un crecimiento anual de +8.3 % 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CD52FD05-9B46-4DAD-8B81-067898585250}"/>
              </a:ext>
            </a:extLst>
          </p:cNvPr>
          <p:cNvSpPr/>
          <p:nvPr/>
        </p:nvSpPr>
        <p:spPr>
          <a:xfrm>
            <a:off x="252919" y="2434962"/>
            <a:ext cx="8538842" cy="33052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50F9EAF-1C30-4262-9C28-61C707EE9484}"/>
              </a:ext>
            </a:extLst>
          </p:cNvPr>
          <p:cNvSpPr txBox="1"/>
          <p:nvPr/>
        </p:nvSpPr>
        <p:spPr>
          <a:xfrm>
            <a:off x="1074656" y="2693236"/>
            <a:ext cx="758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Intensidad y principales países inversores</a:t>
            </a:r>
            <a:endParaRPr lang="es-PE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08058DF9-027E-45DE-A353-2045FA9BCC41}"/>
              </a:ext>
            </a:extLst>
          </p:cNvPr>
          <p:cNvSpPr txBox="1"/>
          <p:nvPr/>
        </p:nvSpPr>
        <p:spPr>
          <a:xfrm>
            <a:off x="352239" y="3247232"/>
            <a:ext cx="821782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Globalmente, el gasto en I+D como porcentaje del PIB ha crecido de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&lt;1.5 % en 2000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 casi 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2 % en 2023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Entre los países con mayor intensidad de I+D (2023):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Israel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6.3 % del PIB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Corea del Sur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5.0 %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Estados Unidos y Japón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~3.4 % cada uno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Los principales países en gasto absoluto en I+D para 2023: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EE.UU.: USD 784 000 millones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China: USD 723 000 millones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Japón: USD 184 000 millones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Alemania: USD 132 000 millones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Unión Europea (conjuntamente): ≈ USD 410 000 millones  </a:t>
            </a:r>
            <a:endParaRPr lang="es-P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5F5A58D-01B4-43F9-B42A-BEF42CAC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79" y="2479889"/>
            <a:ext cx="722417" cy="72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7180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175</Words>
  <Application>Microsoft Office PowerPoint</Application>
  <PresentationFormat>Presentación en pantalla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Chaihuaque Dueñas, Bruno</dc:creator>
  <cp:lastModifiedBy>Bruno Chaihuaque</cp:lastModifiedBy>
  <cp:revision>2</cp:revision>
  <dcterms:created xsi:type="dcterms:W3CDTF">2025-07-03T22:22:51Z</dcterms:created>
  <dcterms:modified xsi:type="dcterms:W3CDTF">2025-07-03T22:59:38Z</dcterms:modified>
</cp:coreProperties>
</file>