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7" r:id="rId5"/>
    <p:sldId id="259" r:id="rId6"/>
    <p:sldId id="260" r:id="rId7"/>
    <p:sldId id="261" r:id="rId8"/>
    <p:sldId id="263" r:id="rId9"/>
    <p:sldId id="262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56F3-FEBF-4A29-E677-C27E0948F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19AAB-56DF-F82F-89CC-8573CAE71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1C392-F1BB-48B1-9905-F3912F84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3BF-0599-4D0A-95CB-8332425F7DB7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F90C-6A91-2F82-90E5-95FCB201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78F25-A2C0-E311-7C88-A4662413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1A8-3D8A-4B1D-B332-C68721B43D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05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E196-5F40-29ED-4133-B1631973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D0D6F-FEF0-4DD4-7BE3-F5D65B4DB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B6929-96CE-710F-6728-52831539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3BF-0599-4D0A-95CB-8332425F7DB7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4CC80-2A4F-0E48-F57B-06AB1F85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3AE6B-0D60-6FFC-EBDB-415B5502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1A8-3D8A-4B1D-B332-C68721B43D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18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DA8F0-216D-EC33-41EB-EE174040A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9BC27-7E91-C4E8-FA77-8CFDF87DE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B5579-DCB0-8DD5-71D0-0912E8BB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3BF-0599-4D0A-95CB-8332425F7DB7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66D3-02BC-68EA-FAFA-60CFF7AE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72FF-6E5B-80BC-6E99-71C10331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1A8-3D8A-4B1D-B332-C68721B43D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00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318F-C3E0-405A-2A98-97FFFD19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5E8B-FE87-C669-2DC0-A245728F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B73B2-D0B7-DEBF-DCDA-F5FF6B00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3BF-0599-4D0A-95CB-8332425F7DB7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CA98-510A-BF28-77DE-18825FB5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FBC4-E77C-EC5F-EED3-D0CF3913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1A8-3D8A-4B1D-B332-C68721B43D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17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D9D9-8FC0-FADD-9B96-12D28805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D7C95-099E-9361-40B0-252EDA52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135E-5EAA-BA81-CA3E-C5D155DE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3BF-0599-4D0A-95CB-8332425F7DB7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E618-A968-AB6A-14C1-045242BE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340FA-2855-A2EE-3350-67DBF40A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1A8-3D8A-4B1D-B332-C68721B43D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3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041C-117A-FEEC-864D-9DFE0811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CC1E-5927-DD8A-E157-02AAD1E17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15955-652A-B59D-26E1-7195D8C1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D6A66-822F-FACE-BE5E-1BFC2E95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3BF-0599-4D0A-95CB-8332425F7DB7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CFBC3-A382-A953-EC21-3B5E172B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29B51-DA5A-CEAA-B207-C62C36F1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1A8-3D8A-4B1D-B332-C68721B43D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20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22C4-C37B-136D-F241-9A57E02A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2A5E6-4466-5D72-3C6F-DB357098A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73236-F741-ED72-EBA5-884BC1FAE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929C5-2BDD-99FD-C402-58752D24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4EDDE-45E2-3B32-8535-5F5C003C9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10713-9C29-1741-D12B-0626FDF0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3BF-0599-4D0A-95CB-8332425F7DB7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C80D0-00C3-C62F-AC59-46AC56FF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B3A1F-1988-4E8D-3E89-606C5E4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1A8-3D8A-4B1D-B332-C68721B43D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0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9D9E-06CC-2896-6E01-41B6829B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59A99-ED7E-E607-028B-44DBB8D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3BF-0599-4D0A-95CB-8332425F7DB7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F98F6-8C93-0A50-E8CF-07AF8E11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FD162-75F5-8C88-D381-24E54866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1A8-3D8A-4B1D-B332-C68721B43D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63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14198-3033-7F78-320C-B0609F25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3BF-0599-4D0A-95CB-8332425F7DB7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C5F5A-3276-3789-4080-BA107E4E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1B436-B4BC-821F-F1D6-76647131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1A8-3D8A-4B1D-B332-C68721B43D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60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B728-81CA-FB1D-E263-0161C1C0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1666-06A1-FBA2-A917-3FE9E58B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85C86-D1C5-CD28-6D1B-F9FC51E3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3D56C-0D1B-A569-F49C-04C29941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3BF-0599-4D0A-95CB-8332425F7DB7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02422-C8E7-DD85-A868-5988A61A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55545-FA3E-D6D4-052C-752E2E24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1A8-3D8A-4B1D-B332-C68721B43D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37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9467-A6B8-3FDB-CEA3-B9DFCD71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F3548-9C46-0BE5-F857-78FD08EBF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A9D16-4615-7A40-D6C6-8F8EF0F5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658E9-B5B7-65A3-EADA-CB4D3A0D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3BF-0599-4D0A-95CB-8332425F7DB7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C686-1B76-7A1B-3F0E-EF4892B8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21333-7573-4010-003B-4EE79C69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1A8-3D8A-4B1D-B332-C68721B43D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3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4DDDA-B27C-E792-1F3E-CDBE2646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8AF5E-7C3C-EDB7-0063-C826B1105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607C5-9520-B61D-9C51-AF005DAB4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53BF-0599-4D0A-95CB-8332425F7DB7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EF01B-3159-794E-B0EA-5291727B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100F4-1B53-FCA4-03C8-F67C3DBEF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741A8-3D8A-4B1D-B332-C68721B43D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31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5EDC4E0E-5748-6463-C6D9-FB3529FD0D6D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Determinantes de la Capacidad de Absorción en MIPYMES de Manufactura del Perú</a:t>
            </a:r>
            <a:endParaRPr lang="es-PE" b="1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48021CA-A3F7-2EDB-C9C6-9845D10476BF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Bruno Chaihuaque</a:t>
            </a:r>
            <a:endParaRPr lang="es-PE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image1.jpeg" descr="Description: Description: \\C059041\d$\roxana\Roxana_PUCP\BACKUP_PUCP\2013\LOGOS\LOGOS_PUCP\logo-pucp-color\logo-pucp-color\logo-pucp-color.jpg">
            <a:extLst>
              <a:ext uri="{FF2B5EF4-FFF2-40B4-BE49-F238E27FC236}">
                <a16:creationId xmlns:a16="http://schemas.microsoft.com/office/drawing/2014/main" id="{89C85F15-7F0D-C2C3-6E15-DFB4ADC15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78" y="5257800"/>
            <a:ext cx="20574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5" descr="Description: Description: Resultado de imagen de universidad del pacifico logo">
            <a:extLst>
              <a:ext uri="{FF2B5EF4-FFF2-40B4-BE49-F238E27FC236}">
                <a16:creationId xmlns:a16="http://schemas.microsoft.com/office/drawing/2014/main" id="{D0CE5010-47BD-AA4B-9AA7-2064C273D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1" t="35001" r="6367" b="35001"/>
          <a:stretch>
            <a:fillRect/>
          </a:stretch>
        </p:blipFill>
        <p:spPr bwMode="auto">
          <a:xfrm>
            <a:off x="3566532" y="5259388"/>
            <a:ext cx="20955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n 6" descr="Description: Description: Inicio">
            <a:extLst>
              <a:ext uri="{FF2B5EF4-FFF2-40B4-BE49-F238E27FC236}">
                <a16:creationId xmlns:a16="http://schemas.microsoft.com/office/drawing/2014/main" id="{A0D560B6-D1E3-09B3-42DE-0E478C7B9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90" y="5257800"/>
            <a:ext cx="21050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n 3" descr="Description: Description: Inicio">
            <a:extLst>
              <a:ext uri="{FF2B5EF4-FFF2-40B4-BE49-F238E27FC236}">
                <a16:creationId xmlns:a16="http://schemas.microsoft.com/office/drawing/2014/main" id="{2BF6E9E2-E90E-A032-F056-2A596AC7D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387" y="5268119"/>
            <a:ext cx="20955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31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3BD503-A663-2EA2-BB04-879F9D2A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93" y="954732"/>
            <a:ext cx="9595413" cy="5901781"/>
          </a:xfrm>
          <a:prstGeom prst="rect">
            <a:avLst/>
          </a:prstGeom>
        </p:spPr>
      </p:pic>
      <p:sp>
        <p:nvSpPr>
          <p:cNvPr id="6" name="Rectángulo 3">
            <a:extLst>
              <a:ext uri="{FF2B5EF4-FFF2-40B4-BE49-F238E27FC236}">
                <a16:creationId xmlns:a16="http://schemas.microsoft.com/office/drawing/2014/main" id="{4DE7BD03-BBC8-DEAD-D8AD-89FB5256B3B4}"/>
              </a:ext>
            </a:extLst>
          </p:cNvPr>
          <p:cNvSpPr/>
          <p:nvPr/>
        </p:nvSpPr>
        <p:spPr>
          <a:xfrm>
            <a:off x="0" y="0"/>
            <a:ext cx="12192000" cy="9428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id="{85D4982B-6F3E-AE6B-E704-1BE269E0BAB5}"/>
              </a:ext>
            </a:extLst>
          </p:cNvPr>
          <p:cNvSpPr txBox="1"/>
          <p:nvPr/>
        </p:nvSpPr>
        <p:spPr>
          <a:xfrm>
            <a:off x="96794" y="0"/>
            <a:ext cx="1199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País de origen de las publicaciones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9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1EAC68-38AF-D99D-C740-3F8719904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06"/>
          <a:stretch/>
        </p:blipFill>
        <p:spPr>
          <a:xfrm>
            <a:off x="1862137" y="1259890"/>
            <a:ext cx="8467725" cy="5569172"/>
          </a:xfrm>
          <a:prstGeom prst="rect">
            <a:avLst/>
          </a:prstGeom>
        </p:spPr>
      </p:pic>
      <p:sp>
        <p:nvSpPr>
          <p:cNvPr id="7" name="Rectángulo 3">
            <a:extLst>
              <a:ext uri="{FF2B5EF4-FFF2-40B4-BE49-F238E27FC236}">
                <a16:creationId xmlns:a16="http://schemas.microsoft.com/office/drawing/2014/main" id="{522D75C1-C085-F833-12B1-06A4BCADE165}"/>
              </a:ext>
            </a:extLst>
          </p:cNvPr>
          <p:cNvSpPr/>
          <p:nvPr/>
        </p:nvSpPr>
        <p:spPr>
          <a:xfrm>
            <a:off x="0" y="0"/>
            <a:ext cx="12192000" cy="9428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66A397D6-C89F-3CF8-0391-B9227CF4903A}"/>
              </a:ext>
            </a:extLst>
          </p:cNvPr>
          <p:cNvSpPr txBox="1"/>
          <p:nvPr/>
        </p:nvSpPr>
        <p:spPr>
          <a:xfrm>
            <a:off x="96794" y="0"/>
            <a:ext cx="1199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Collaboration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map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9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03F2BE-0910-F7CC-AAA1-7365EA926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38052"/>
              </p:ext>
            </p:extLst>
          </p:nvPr>
        </p:nvGraphicFramePr>
        <p:xfrm>
          <a:off x="335667" y="879676"/>
          <a:ext cx="11632556" cy="5974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7917">
                  <a:extLst>
                    <a:ext uri="{9D8B030D-6E8A-4147-A177-3AD203B41FA5}">
                      <a16:colId xmlns:a16="http://schemas.microsoft.com/office/drawing/2014/main" val="2841566454"/>
                    </a:ext>
                  </a:extLst>
                </a:gridCol>
                <a:gridCol w="2985601">
                  <a:extLst>
                    <a:ext uri="{9D8B030D-6E8A-4147-A177-3AD203B41FA5}">
                      <a16:colId xmlns:a16="http://schemas.microsoft.com/office/drawing/2014/main" val="2306157551"/>
                    </a:ext>
                  </a:extLst>
                </a:gridCol>
                <a:gridCol w="1304678">
                  <a:extLst>
                    <a:ext uri="{9D8B030D-6E8A-4147-A177-3AD203B41FA5}">
                      <a16:colId xmlns:a16="http://schemas.microsoft.com/office/drawing/2014/main" val="3057843337"/>
                    </a:ext>
                  </a:extLst>
                </a:gridCol>
                <a:gridCol w="1528210">
                  <a:extLst>
                    <a:ext uri="{9D8B030D-6E8A-4147-A177-3AD203B41FA5}">
                      <a16:colId xmlns:a16="http://schemas.microsoft.com/office/drawing/2014/main" val="3616328243"/>
                    </a:ext>
                  </a:extLst>
                </a:gridCol>
                <a:gridCol w="978233">
                  <a:extLst>
                    <a:ext uri="{9D8B030D-6E8A-4147-A177-3AD203B41FA5}">
                      <a16:colId xmlns:a16="http://schemas.microsoft.com/office/drawing/2014/main" val="1853882137"/>
                    </a:ext>
                  </a:extLst>
                </a:gridCol>
                <a:gridCol w="2417917">
                  <a:extLst>
                    <a:ext uri="{9D8B030D-6E8A-4147-A177-3AD203B41FA5}">
                      <a16:colId xmlns:a16="http://schemas.microsoft.com/office/drawing/2014/main" val="712199478"/>
                    </a:ext>
                  </a:extLst>
                </a:gridCol>
              </a:tblGrid>
              <a:tr h="280426">
                <a:tc>
                  <a:txBody>
                    <a:bodyPr/>
                    <a:lstStyle/>
                    <a:p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Autor(es) / Año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Muestra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Factores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594251"/>
                  </a:ext>
                </a:extLst>
              </a:tr>
              <a:tr h="280426">
                <a:tc rowSpan="2">
                  <a:txBody>
                    <a:bodyPr/>
                    <a:lstStyle/>
                    <a:p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 et al. (2014)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>
                    <a:solidFill>
                      <a:srgbClr val="006699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Determinants of absorptive capacity: contrasting manufacturing vs services enterprises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 empresas de manufactura y servicios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Taiwan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Compromiso sobre los Recursos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476900356"/>
                  </a:ext>
                </a:extLst>
              </a:tr>
              <a:tr h="28042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Flexibilidad sobre los Recursos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1251145456"/>
                  </a:ext>
                </a:extLst>
              </a:tr>
              <a:tr h="264401">
                <a:tc rowSpan="4">
                  <a:txBody>
                    <a:bodyPr/>
                    <a:lstStyle/>
                    <a:p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Lichtenthaler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(2016)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>
                    <a:solidFill>
                      <a:srgbClr val="006699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Determinants of absorptive capacity: the value of technology and market orientation for external knowledge acquisition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Conceptual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/>
                </a:tc>
                <a:tc rowSpan="4">
                  <a:txBody>
                    <a:bodyPr/>
                    <a:lstStyle/>
                    <a:p>
                      <a:endParaRPr lang="es-E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408" marR="26408" marT="0" marB="0"/>
                </a:tc>
                <a:tc rowSpan="4">
                  <a:txBody>
                    <a:bodyPr/>
                    <a:lstStyle/>
                    <a:p>
                      <a:endParaRPr lang="es-E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Orientación Tecnológica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1633387096"/>
                  </a:ext>
                </a:extLst>
              </a:tr>
              <a:tr h="28042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Orientación de mercado receptiva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1030302708"/>
                  </a:ext>
                </a:extLst>
              </a:tr>
              <a:tr h="28042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Orientación de mercado proactiva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4126058069"/>
                  </a:ext>
                </a:extLst>
              </a:tr>
              <a:tr h="28042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Dinamismo del entorno (moderador)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358246836"/>
                  </a:ext>
                </a:extLst>
              </a:tr>
              <a:tr h="264401">
                <a:tc rowSpan="6">
                  <a:txBody>
                    <a:bodyPr/>
                    <a:lstStyle/>
                    <a:p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et al. (2002)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>
                    <a:solidFill>
                      <a:srgbClr val="006699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critical factors for technology absorptive capacity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analysis, T-test. Survey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548 empresas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Taiwan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Cultura Organizacional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1642555633"/>
                  </a:ext>
                </a:extLst>
              </a:tr>
              <a:tr h="28042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Canales de difusión tecnológica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3329437349"/>
                  </a:ext>
                </a:extLst>
              </a:tr>
              <a:tr h="28042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Mecanismos de interacción</a:t>
                      </a:r>
                      <a:endParaRPr lang="es-E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2070555727"/>
                  </a:ext>
                </a:extLst>
              </a:tr>
              <a:tr h="42063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Recursos en Investigación y Desarrollo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914464778"/>
                  </a:ext>
                </a:extLst>
              </a:tr>
              <a:tr h="3966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Habilidades de absorción tecnológica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4130095718"/>
                  </a:ext>
                </a:extLst>
              </a:tr>
              <a:tr h="3966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Desempeño de transferencia tecnológica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2217554433"/>
                  </a:ext>
                </a:extLst>
              </a:tr>
              <a:tr h="396601">
                <a:tc rowSpan="2">
                  <a:txBody>
                    <a:bodyPr/>
                    <a:lstStyle/>
                    <a:p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Murovec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Prodan (2009)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>
                    <a:solidFill>
                      <a:srgbClr val="006699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Absorptive capacity, its determinants, and influence on innovation output: Cross-cultural validation of the structural model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CFA y SEM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8024 empresas de manufactura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Chequia y España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Capacidad de Absorción vinculada a la demanda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4119359118"/>
                  </a:ext>
                </a:extLst>
              </a:tr>
              <a:tr h="39660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Capacidad de Absorción generada por la ciencia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3307819083"/>
                  </a:ext>
                </a:extLst>
              </a:tr>
              <a:tr h="145221">
                <a:tc rowSpan="5">
                  <a:txBody>
                    <a:bodyPr/>
                    <a:lstStyle/>
                    <a:p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Vega-Jurado et al. (2008)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>
                    <a:solidFill>
                      <a:srgbClr val="006699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Analyzing the determinants of firm's absorptive capacity: beyond R&amp;D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Correlación no paramétrica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 empresas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España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PACAP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1315333782"/>
                  </a:ext>
                </a:extLst>
              </a:tr>
              <a:tr h="1452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RACAP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2602793335"/>
                  </a:ext>
                </a:extLst>
              </a:tr>
              <a:tr h="28042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Conocimiento Organizacional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2060675630"/>
                  </a:ext>
                </a:extLst>
              </a:tr>
              <a:tr h="1452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Formalización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918398"/>
                  </a:ext>
                </a:extLst>
              </a:tr>
              <a:tr h="28042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Mecanismos de Integración Social</a:t>
                      </a:r>
                      <a:endParaRPr lang="es-E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26408" marR="26408" marT="0" marB="0" anchor="ctr"/>
                </a:tc>
                <a:extLst>
                  <a:ext uri="{0D108BD9-81ED-4DB2-BD59-A6C34878D82A}">
                    <a16:rowId xmlns:a16="http://schemas.microsoft.com/office/drawing/2014/main" val="1697345835"/>
                  </a:ext>
                </a:extLst>
              </a:tr>
            </a:tbl>
          </a:graphicData>
        </a:graphic>
      </p:graphicFrame>
      <p:sp>
        <p:nvSpPr>
          <p:cNvPr id="5" name="Elipse 5">
            <a:extLst>
              <a:ext uri="{FF2B5EF4-FFF2-40B4-BE49-F238E27FC236}">
                <a16:creationId xmlns:a16="http://schemas.microsoft.com/office/drawing/2014/main" id="{F92D2297-511C-E329-7B48-0175C1F4778F}"/>
              </a:ext>
            </a:extLst>
          </p:cNvPr>
          <p:cNvSpPr/>
          <p:nvPr/>
        </p:nvSpPr>
        <p:spPr>
          <a:xfrm>
            <a:off x="-600939" y="337530"/>
            <a:ext cx="468000" cy="468000"/>
          </a:xfrm>
          <a:prstGeom prst="ellipse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Elipse 6">
            <a:extLst>
              <a:ext uri="{FF2B5EF4-FFF2-40B4-BE49-F238E27FC236}">
                <a16:creationId xmlns:a16="http://schemas.microsoft.com/office/drawing/2014/main" id="{70374B7A-27D2-4E48-E46F-84A68A8609B9}"/>
              </a:ext>
            </a:extLst>
          </p:cNvPr>
          <p:cNvSpPr/>
          <p:nvPr/>
        </p:nvSpPr>
        <p:spPr>
          <a:xfrm>
            <a:off x="-600939" y="4012605"/>
            <a:ext cx="468000" cy="468000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7">
            <a:extLst>
              <a:ext uri="{FF2B5EF4-FFF2-40B4-BE49-F238E27FC236}">
                <a16:creationId xmlns:a16="http://schemas.microsoft.com/office/drawing/2014/main" id="{14FC87A8-BA56-2763-BE8B-477B4C464A9E}"/>
              </a:ext>
            </a:extLst>
          </p:cNvPr>
          <p:cNvSpPr/>
          <p:nvPr/>
        </p:nvSpPr>
        <p:spPr>
          <a:xfrm>
            <a:off x="-600939" y="888363"/>
            <a:ext cx="468000" cy="468000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Elipse 8">
            <a:extLst>
              <a:ext uri="{FF2B5EF4-FFF2-40B4-BE49-F238E27FC236}">
                <a16:creationId xmlns:a16="http://schemas.microsoft.com/office/drawing/2014/main" id="{C115549A-0E55-52D1-7BCA-1BE1CCABE2C2}"/>
              </a:ext>
            </a:extLst>
          </p:cNvPr>
          <p:cNvSpPr/>
          <p:nvPr/>
        </p:nvSpPr>
        <p:spPr>
          <a:xfrm>
            <a:off x="-600939" y="2543483"/>
            <a:ext cx="468000" cy="46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Elipse 9">
            <a:extLst>
              <a:ext uri="{FF2B5EF4-FFF2-40B4-BE49-F238E27FC236}">
                <a16:creationId xmlns:a16="http://schemas.microsoft.com/office/drawing/2014/main" id="{33AF1A8F-CC0D-453C-6B0E-FA63B200701F}"/>
              </a:ext>
            </a:extLst>
          </p:cNvPr>
          <p:cNvSpPr/>
          <p:nvPr/>
        </p:nvSpPr>
        <p:spPr>
          <a:xfrm>
            <a:off x="-600939" y="1439196"/>
            <a:ext cx="468000" cy="468000"/>
          </a:xfrm>
          <a:prstGeom prst="ellipse">
            <a:avLst/>
          </a:prstGeom>
          <a:solidFill>
            <a:srgbClr val="FC5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Elipse 10">
            <a:extLst>
              <a:ext uri="{FF2B5EF4-FFF2-40B4-BE49-F238E27FC236}">
                <a16:creationId xmlns:a16="http://schemas.microsoft.com/office/drawing/2014/main" id="{1A63FF8F-5FF8-4052-A0C2-FECE2D1D7647}"/>
              </a:ext>
            </a:extLst>
          </p:cNvPr>
          <p:cNvSpPr/>
          <p:nvPr/>
        </p:nvSpPr>
        <p:spPr>
          <a:xfrm>
            <a:off x="-600939" y="1990029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1">
            <a:extLst>
              <a:ext uri="{FF2B5EF4-FFF2-40B4-BE49-F238E27FC236}">
                <a16:creationId xmlns:a16="http://schemas.microsoft.com/office/drawing/2014/main" id="{16215314-9CD4-D555-34D2-019C0607A318}"/>
              </a:ext>
            </a:extLst>
          </p:cNvPr>
          <p:cNvSpPr/>
          <p:nvPr/>
        </p:nvSpPr>
        <p:spPr>
          <a:xfrm>
            <a:off x="-600939" y="5472144"/>
            <a:ext cx="468000" cy="468000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2">
            <a:extLst>
              <a:ext uri="{FF2B5EF4-FFF2-40B4-BE49-F238E27FC236}">
                <a16:creationId xmlns:a16="http://schemas.microsoft.com/office/drawing/2014/main" id="{34E5A1DF-DEFE-C1DB-3F86-833CFAB60488}"/>
              </a:ext>
            </a:extLst>
          </p:cNvPr>
          <p:cNvSpPr/>
          <p:nvPr/>
        </p:nvSpPr>
        <p:spPr>
          <a:xfrm>
            <a:off x="-600939" y="3461772"/>
            <a:ext cx="468000" cy="468000"/>
          </a:xfrm>
          <a:prstGeom prst="ellipse">
            <a:avLst/>
          </a:prstGeom>
          <a:solidFill>
            <a:srgbClr val="6E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3">
            <a:extLst>
              <a:ext uri="{FF2B5EF4-FFF2-40B4-BE49-F238E27FC236}">
                <a16:creationId xmlns:a16="http://schemas.microsoft.com/office/drawing/2014/main" id="{B8223401-27A7-6084-854B-89EB111536C0}"/>
              </a:ext>
            </a:extLst>
          </p:cNvPr>
          <p:cNvSpPr/>
          <p:nvPr/>
        </p:nvSpPr>
        <p:spPr>
          <a:xfrm>
            <a:off x="-600939" y="4925958"/>
            <a:ext cx="468000" cy="468000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3">
            <a:extLst>
              <a:ext uri="{FF2B5EF4-FFF2-40B4-BE49-F238E27FC236}">
                <a16:creationId xmlns:a16="http://schemas.microsoft.com/office/drawing/2014/main" id="{697BAA46-1552-FAC1-AEA8-B0F8EDCCF1FF}"/>
              </a:ext>
            </a:extLst>
          </p:cNvPr>
          <p:cNvSpPr/>
          <p:nvPr/>
        </p:nvSpPr>
        <p:spPr>
          <a:xfrm>
            <a:off x="0" y="0"/>
            <a:ext cx="12192000" cy="9428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4">
            <a:extLst>
              <a:ext uri="{FF2B5EF4-FFF2-40B4-BE49-F238E27FC236}">
                <a16:creationId xmlns:a16="http://schemas.microsoft.com/office/drawing/2014/main" id="{B04D7748-887E-E0FF-4C6E-DA953545704E}"/>
              </a:ext>
            </a:extLst>
          </p:cNvPr>
          <p:cNvSpPr txBox="1"/>
          <p:nvPr/>
        </p:nvSpPr>
        <p:spPr>
          <a:xfrm>
            <a:off x="96794" y="0"/>
            <a:ext cx="1199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Estudios sobre determinantes de la AC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2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2A9F5F-D159-00E7-8B81-8B3A5A6B9F8B}"/>
              </a:ext>
            </a:extLst>
          </p:cNvPr>
          <p:cNvSpPr/>
          <p:nvPr/>
        </p:nvSpPr>
        <p:spPr>
          <a:xfrm>
            <a:off x="694481" y="277792"/>
            <a:ext cx="10810754" cy="63197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65580-6E53-54DF-26B8-968366B59741}"/>
              </a:ext>
            </a:extLst>
          </p:cNvPr>
          <p:cNvSpPr/>
          <p:nvPr/>
        </p:nvSpPr>
        <p:spPr>
          <a:xfrm>
            <a:off x="694481" y="428263"/>
            <a:ext cx="10803038" cy="5324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Diagrama de Flujo PRISMA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E4C64E-5F85-DEC6-B96A-8AEA3105B52C}"/>
              </a:ext>
            </a:extLst>
          </p:cNvPr>
          <p:cNvSpPr/>
          <p:nvPr/>
        </p:nvSpPr>
        <p:spPr>
          <a:xfrm>
            <a:off x="775504" y="1111169"/>
            <a:ext cx="324091" cy="15162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Identificación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67638F-D9C9-A6CD-94C2-7E5ADEAA5E45}"/>
              </a:ext>
            </a:extLst>
          </p:cNvPr>
          <p:cNvSpPr/>
          <p:nvPr/>
        </p:nvSpPr>
        <p:spPr>
          <a:xfrm>
            <a:off x="775504" y="2673749"/>
            <a:ext cx="324091" cy="11574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Cribado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697010-0CC1-EACC-52EA-6DA1840D45A2}"/>
              </a:ext>
            </a:extLst>
          </p:cNvPr>
          <p:cNvSpPr/>
          <p:nvPr/>
        </p:nvSpPr>
        <p:spPr>
          <a:xfrm>
            <a:off x="775503" y="3877518"/>
            <a:ext cx="324091" cy="11574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Idoneidad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CD30BB-6542-A3B1-94F2-193999EBFEBD}"/>
              </a:ext>
            </a:extLst>
          </p:cNvPr>
          <p:cNvSpPr/>
          <p:nvPr/>
        </p:nvSpPr>
        <p:spPr>
          <a:xfrm>
            <a:off x="775503" y="5081286"/>
            <a:ext cx="324091" cy="11574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Incluidos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E41A0C-25F7-9AAB-5567-3B023640F5E4}"/>
              </a:ext>
            </a:extLst>
          </p:cNvPr>
          <p:cNvSpPr/>
          <p:nvPr/>
        </p:nvSpPr>
        <p:spPr>
          <a:xfrm>
            <a:off x="1423686" y="1111169"/>
            <a:ext cx="4490977" cy="8681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Registros identificados (n= 9017)</a:t>
            </a:r>
          </a:p>
          <a:p>
            <a:pPr marL="285750" indent="-285750" algn="ctr">
              <a:buFontTx/>
              <a:buChar char="-"/>
            </a:pPr>
            <a:r>
              <a:rPr lang="es-ES" sz="1400" dirty="0">
                <a:solidFill>
                  <a:schemeClr val="tx1"/>
                </a:solidFill>
              </a:rPr>
              <a:t>Web </a:t>
            </a:r>
            <a:r>
              <a:rPr lang="es-ES" sz="1400" dirty="0" err="1">
                <a:solidFill>
                  <a:schemeClr val="tx1"/>
                </a:solidFill>
              </a:rPr>
              <a:t>of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Science</a:t>
            </a:r>
            <a:r>
              <a:rPr lang="es-ES" sz="1400" dirty="0">
                <a:solidFill>
                  <a:schemeClr val="tx1"/>
                </a:solidFill>
              </a:rPr>
              <a:t> (n=5512)</a:t>
            </a:r>
          </a:p>
          <a:p>
            <a:pPr marL="285750" indent="-285750" algn="ctr">
              <a:buFontTx/>
              <a:buChar char="-"/>
            </a:pPr>
            <a:r>
              <a:rPr lang="es-ES" sz="1400" dirty="0">
                <a:solidFill>
                  <a:schemeClr val="tx1"/>
                </a:solidFill>
              </a:rPr>
              <a:t>SCOPUS (n=3505)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C06CF9-B208-7A7C-1FF4-6A2FF2E3872E}"/>
              </a:ext>
            </a:extLst>
          </p:cNvPr>
          <p:cNvSpPr/>
          <p:nvPr/>
        </p:nvSpPr>
        <p:spPr>
          <a:xfrm>
            <a:off x="1423686" y="2673749"/>
            <a:ext cx="4490977" cy="3935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Registros o citas cribados (n=7460)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C52120-2AF7-1308-B03E-C70B70F498C7}"/>
              </a:ext>
            </a:extLst>
          </p:cNvPr>
          <p:cNvSpPr/>
          <p:nvPr/>
        </p:nvSpPr>
        <p:spPr>
          <a:xfrm>
            <a:off x="1423686" y="3923814"/>
            <a:ext cx="4490977" cy="3935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Publicaciones evaluadas para decidir su elegibilidad (n=6564)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72B554-B199-C95E-0019-7069BE57D177}"/>
              </a:ext>
            </a:extLst>
          </p:cNvPr>
          <p:cNvSpPr/>
          <p:nvPr/>
        </p:nvSpPr>
        <p:spPr>
          <a:xfrm>
            <a:off x="6464460" y="2673749"/>
            <a:ext cx="4490977" cy="3935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Registros o citas duplicados (n=1557)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BD86A1-6D54-3F14-FCBE-7B07C54B2486}"/>
              </a:ext>
            </a:extLst>
          </p:cNvPr>
          <p:cNvSpPr/>
          <p:nvPr/>
        </p:nvSpPr>
        <p:spPr>
          <a:xfrm>
            <a:off x="6464459" y="3188821"/>
            <a:ext cx="4490977" cy="3935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Publicaciones no recuperadas (n=0)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158A40-9F95-9259-F86B-4754178EAEE7}"/>
              </a:ext>
            </a:extLst>
          </p:cNvPr>
          <p:cNvSpPr/>
          <p:nvPr/>
        </p:nvSpPr>
        <p:spPr>
          <a:xfrm>
            <a:off x="6464459" y="3923808"/>
            <a:ext cx="4490977" cy="3935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Publicaciones excluidas: Eliminadas si fueron publicadas antes de 1990 o no </a:t>
            </a:r>
            <a:r>
              <a:rPr lang="es-ES" sz="1400" dirty="0" err="1">
                <a:solidFill>
                  <a:schemeClr val="tx1"/>
                </a:solidFill>
              </a:rPr>
              <a:t>Article</a:t>
            </a:r>
            <a:r>
              <a:rPr lang="es-ES" sz="1400" dirty="0">
                <a:solidFill>
                  <a:schemeClr val="tx1"/>
                </a:solidFill>
              </a:rPr>
              <a:t>/</a:t>
            </a:r>
            <a:r>
              <a:rPr lang="es-ES" sz="1400" dirty="0" err="1">
                <a:solidFill>
                  <a:schemeClr val="tx1"/>
                </a:solidFill>
              </a:rPr>
              <a:t>Review</a:t>
            </a:r>
            <a:r>
              <a:rPr lang="es-ES" sz="1400" dirty="0">
                <a:solidFill>
                  <a:schemeClr val="tx1"/>
                </a:solidFill>
              </a:rPr>
              <a:t> (n=896)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84DDB0-035C-C3A5-3436-4E95DC22DA94}"/>
              </a:ext>
            </a:extLst>
          </p:cNvPr>
          <p:cNvSpPr/>
          <p:nvPr/>
        </p:nvSpPr>
        <p:spPr>
          <a:xfrm>
            <a:off x="1423686" y="4641448"/>
            <a:ext cx="4490977" cy="3935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Publicaciones seleccionadas para decidir su elegibilidad (n=508)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218237-97A9-4CDA-C46E-677A1E186A39}"/>
              </a:ext>
            </a:extLst>
          </p:cNvPr>
          <p:cNvSpPr/>
          <p:nvPr/>
        </p:nvSpPr>
        <p:spPr>
          <a:xfrm>
            <a:off x="6464458" y="4647234"/>
            <a:ext cx="4490977" cy="3935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Publicaciones excluidas: Eliminadas si no fueron publicadas en revistas Q1 y Q2 y no recuperadas (n=6056)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8611C9-A82D-457A-9BFD-580AFAE52FA7}"/>
              </a:ext>
            </a:extLst>
          </p:cNvPr>
          <p:cNvSpPr/>
          <p:nvPr/>
        </p:nvSpPr>
        <p:spPr>
          <a:xfrm>
            <a:off x="1423685" y="5845216"/>
            <a:ext cx="4490977" cy="3935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Total de estudios incluidos en la revisión (n=508)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2F60F2-38B1-A1E8-4D8E-65765620CA9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669175" y="1979271"/>
            <a:ext cx="0" cy="69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49BC06-A51D-6529-BD4C-4ABF2D84CD1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669175" y="3067291"/>
            <a:ext cx="0" cy="85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227083-1DC7-AE84-59A7-E7E1C9BA66CE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3669175" y="4317356"/>
            <a:ext cx="0" cy="32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BF993C-8078-ABEE-C38B-C30E793C64A4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3669174" y="5034990"/>
            <a:ext cx="1" cy="81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04A261-0DDF-9647-2F28-2CA5C9D26884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914663" y="2870520"/>
            <a:ext cx="549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BC22061-815D-2A86-2D4E-F94D43F9CACB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914663" y="2870520"/>
            <a:ext cx="549796" cy="515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ADA116-6548-74B6-4042-9C8743F60E91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5914663" y="4120579"/>
            <a:ext cx="549796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F7280-AE46-91DA-4CBD-0570F8961BB3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914663" y="4838219"/>
            <a:ext cx="549795" cy="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8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546476-A436-8C2D-C967-37844F176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43" y="1329992"/>
            <a:ext cx="7412620" cy="4936131"/>
          </a:xfrm>
          <a:prstGeom prst="rect">
            <a:avLst/>
          </a:prstGeom>
        </p:spPr>
      </p:pic>
      <p:sp>
        <p:nvSpPr>
          <p:cNvPr id="5" name="Rectángulo 3">
            <a:extLst>
              <a:ext uri="{FF2B5EF4-FFF2-40B4-BE49-F238E27FC236}">
                <a16:creationId xmlns:a16="http://schemas.microsoft.com/office/drawing/2014/main" id="{885DDBF6-13BD-03A8-E199-397DFD200FBC}"/>
              </a:ext>
            </a:extLst>
          </p:cNvPr>
          <p:cNvSpPr/>
          <p:nvPr/>
        </p:nvSpPr>
        <p:spPr>
          <a:xfrm>
            <a:off x="0" y="0"/>
            <a:ext cx="12192000" cy="9428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4A22C1B6-AB71-9DCB-6ED4-FD890851A16C}"/>
              </a:ext>
            </a:extLst>
          </p:cNvPr>
          <p:cNvSpPr txBox="1"/>
          <p:nvPr/>
        </p:nvSpPr>
        <p:spPr>
          <a:xfrm>
            <a:off x="96794" y="0"/>
            <a:ext cx="1199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Evolución de las publicaciones en Capacidad de Absorción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" name="Elipse 5">
            <a:extLst>
              <a:ext uri="{FF2B5EF4-FFF2-40B4-BE49-F238E27FC236}">
                <a16:creationId xmlns:a16="http://schemas.microsoft.com/office/drawing/2014/main" id="{62CCDCC3-1900-9FB2-BFCC-3D1D0E58E513}"/>
              </a:ext>
            </a:extLst>
          </p:cNvPr>
          <p:cNvSpPr/>
          <p:nvPr/>
        </p:nvSpPr>
        <p:spPr>
          <a:xfrm>
            <a:off x="-600939" y="337530"/>
            <a:ext cx="468000" cy="468000"/>
          </a:xfrm>
          <a:prstGeom prst="ellipse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Elipse 6">
            <a:extLst>
              <a:ext uri="{FF2B5EF4-FFF2-40B4-BE49-F238E27FC236}">
                <a16:creationId xmlns:a16="http://schemas.microsoft.com/office/drawing/2014/main" id="{16F9E72D-6123-879C-4CE0-DB5A25C765AE}"/>
              </a:ext>
            </a:extLst>
          </p:cNvPr>
          <p:cNvSpPr/>
          <p:nvPr/>
        </p:nvSpPr>
        <p:spPr>
          <a:xfrm>
            <a:off x="-600939" y="4012605"/>
            <a:ext cx="468000" cy="468000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Elipse 7">
            <a:extLst>
              <a:ext uri="{FF2B5EF4-FFF2-40B4-BE49-F238E27FC236}">
                <a16:creationId xmlns:a16="http://schemas.microsoft.com/office/drawing/2014/main" id="{C740DFBA-BD26-3340-4C9A-3EF0BABB88A5}"/>
              </a:ext>
            </a:extLst>
          </p:cNvPr>
          <p:cNvSpPr/>
          <p:nvPr/>
        </p:nvSpPr>
        <p:spPr>
          <a:xfrm>
            <a:off x="-600939" y="888363"/>
            <a:ext cx="468000" cy="468000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Elipse 8">
            <a:extLst>
              <a:ext uri="{FF2B5EF4-FFF2-40B4-BE49-F238E27FC236}">
                <a16:creationId xmlns:a16="http://schemas.microsoft.com/office/drawing/2014/main" id="{0C23F2DE-987D-F1F5-A75D-40E6A3A50657}"/>
              </a:ext>
            </a:extLst>
          </p:cNvPr>
          <p:cNvSpPr/>
          <p:nvPr/>
        </p:nvSpPr>
        <p:spPr>
          <a:xfrm>
            <a:off x="-600939" y="2543483"/>
            <a:ext cx="468000" cy="46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9">
            <a:extLst>
              <a:ext uri="{FF2B5EF4-FFF2-40B4-BE49-F238E27FC236}">
                <a16:creationId xmlns:a16="http://schemas.microsoft.com/office/drawing/2014/main" id="{59F932AF-C96D-8CF1-D0EF-CD60F8484225}"/>
              </a:ext>
            </a:extLst>
          </p:cNvPr>
          <p:cNvSpPr/>
          <p:nvPr/>
        </p:nvSpPr>
        <p:spPr>
          <a:xfrm>
            <a:off x="-600939" y="1439196"/>
            <a:ext cx="468000" cy="468000"/>
          </a:xfrm>
          <a:prstGeom prst="ellipse">
            <a:avLst/>
          </a:prstGeom>
          <a:solidFill>
            <a:srgbClr val="FC5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0">
            <a:extLst>
              <a:ext uri="{FF2B5EF4-FFF2-40B4-BE49-F238E27FC236}">
                <a16:creationId xmlns:a16="http://schemas.microsoft.com/office/drawing/2014/main" id="{63F33246-F5E1-AD57-320A-3D948B41C4B4}"/>
              </a:ext>
            </a:extLst>
          </p:cNvPr>
          <p:cNvSpPr/>
          <p:nvPr/>
        </p:nvSpPr>
        <p:spPr>
          <a:xfrm>
            <a:off x="-600939" y="1990029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1">
            <a:extLst>
              <a:ext uri="{FF2B5EF4-FFF2-40B4-BE49-F238E27FC236}">
                <a16:creationId xmlns:a16="http://schemas.microsoft.com/office/drawing/2014/main" id="{61E1D280-5A08-51CE-F797-FF55650DE761}"/>
              </a:ext>
            </a:extLst>
          </p:cNvPr>
          <p:cNvSpPr/>
          <p:nvPr/>
        </p:nvSpPr>
        <p:spPr>
          <a:xfrm>
            <a:off x="-600939" y="5472144"/>
            <a:ext cx="468000" cy="468000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Elipse 12">
            <a:extLst>
              <a:ext uri="{FF2B5EF4-FFF2-40B4-BE49-F238E27FC236}">
                <a16:creationId xmlns:a16="http://schemas.microsoft.com/office/drawing/2014/main" id="{3659C4AB-C31E-7E09-7EF0-7237763ED925}"/>
              </a:ext>
            </a:extLst>
          </p:cNvPr>
          <p:cNvSpPr/>
          <p:nvPr/>
        </p:nvSpPr>
        <p:spPr>
          <a:xfrm>
            <a:off x="-600939" y="3461772"/>
            <a:ext cx="468000" cy="468000"/>
          </a:xfrm>
          <a:prstGeom prst="ellipse">
            <a:avLst/>
          </a:prstGeom>
          <a:solidFill>
            <a:srgbClr val="6E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Elipse 13">
            <a:extLst>
              <a:ext uri="{FF2B5EF4-FFF2-40B4-BE49-F238E27FC236}">
                <a16:creationId xmlns:a16="http://schemas.microsoft.com/office/drawing/2014/main" id="{679C9A47-19E1-6B1A-9A6D-40E023B1C09C}"/>
              </a:ext>
            </a:extLst>
          </p:cNvPr>
          <p:cNvSpPr/>
          <p:nvPr/>
        </p:nvSpPr>
        <p:spPr>
          <a:xfrm>
            <a:off x="-600939" y="4925958"/>
            <a:ext cx="468000" cy="468000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6F553-FB28-D74D-CC52-7693B870259C}"/>
              </a:ext>
            </a:extLst>
          </p:cNvPr>
          <p:cNvSpPr txBox="1"/>
          <p:nvPr/>
        </p:nvSpPr>
        <p:spPr>
          <a:xfrm>
            <a:off x="96794" y="6550223"/>
            <a:ext cx="2472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(*) con corte a octubre de 2022</a:t>
            </a:r>
          </a:p>
        </p:txBody>
      </p:sp>
    </p:spTree>
    <p:extLst>
      <p:ext uri="{BB962C8B-B14F-4D97-AF65-F5344CB8AC3E}">
        <p14:creationId xmlns:p14="http://schemas.microsoft.com/office/powerpoint/2010/main" val="186628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F32A9C-6E6C-70AB-400C-42704674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638175"/>
            <a:ext cx="8286750" cy="5581650"/>
          </a:xfrm>
          <a:prstGeom prst="rect">
            <a:avLst/>
          </a:prstGeom>
        </p:spPr>
      </p:pic>
      <p:sp>
        <p:nvSpPr>
          <p:cNvPr id="8" name="Rectángulo 3">
            <a:extLst>
              <a:ext uri="{FF2B5EF4-FFF2-40B4-BE49-F238E27FC236}">
                <a16:creationId xmlns:a16="http://schemas.microsoft.com/office/drawing/2014/main" id="{19C10910-F8C5-D787-D4EF-836B0F1A7F40}"/>
              </a:ext>
            </a:extLst>
          </p:cNvPr>
          <p:cNvSpPr/>
          <p:nvPr/>
        </p:nvSpPr>
        <p:spPr>
          <a:xfrm>
            <a:off x="0" y="0"/>
            <a:ext cx="12192000" cy="9428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4">
            <a:extLst>
              <a:ext uri="{FF2B5EF4-FFF2-40B4-BE49-F238E27FC236}">
                <a16:creationId xmlns:a16="http://schemas.microsoft.com/office/drawing/2014/main" id="{17415BAB-0F5D-9EC2-F632-DCC3465DDFB0}"/>
              </a:ext>
            </a:extLst>
          </p:cNvPr>
          <p:cNvSpPr txBox="1"/>
          <p:nvPr/>
        </p:nvSpPr>
        <p:spPr>
          <a:xfrm>
            <a:off x="96794" y="0"/>
            <a:ext cx="1199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Journals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con más publicaciones sobre AC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4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10B6AD-300E-CF46-1DA3-90EE748A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38175"/>
            <a:ext cx="8001000" cy="5581650"/>
          </a:xfrm>
          <a:prstGeom prst="rect">
            <a:avLst/>
          </a:prstGeom>
        </p:spPr>
      </p:pic>
      <p:sp>
        <p:nvSpPr>
          <p:cNvPr id="6" name="Rectángulo 3">
            <a:extLst>
              <a:ext uri="{FF2B5EF4-FFF2-40B4-BE49-F238E27FC236}">
                <a16:creationId xmlns:a16="http://schemas.microsoft.com/office/drawing/2014/main" id="{160F9F8C-9B37-E4E4-7F2A-6B425B6BE047}"/>
              </a:ext>
            </a:extLst>
          </p:cNvPr>
          <p:cNvSpPr/>
          <p:nvPr/>
        </p:nvSpPr>
        <p:spPr>
          <a:xfrm>
            <a:off x="0" y="0"/>
            <a:ext cx="12192000" cy="9428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id="{F820C6AD-CD71-F697-1E49-9E352C8F5344}"/>
              </a:ext>
            </a:extLst>
          </p:cNvPr>
          <p:cNvSpPr txBox="1"/>
          <p:nvPr/>
        </p:nvSpPr>
        <p:spPr>
          <a:xfrm>
            <a:off x="96794" y="0"/>
            <a:ext cx="1199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Autores con más publicaciones sobre AC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1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58A655-BF8F-B008-7A0B-0671089D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13930"/>
            <a:ext cx="8382000" cy="5362575"/>
          </a:xfrm>
          <a:prstGeom prst="rect">
            <a:avLst/>
          </a:prstGeom>
        </p:spPr>
      </p:pic>
      <p:sp>
        <p:nvSpPr>
          <p:cNvPr id="7" name="Rectángulo 3">
            <a:extLst>
              <a:ext uri="{FF2B5EF4-FFF2-40B4-BE49-F238E27FC236}">
                <a16:creationId xmlns:a16="http://schemas.microsoft.com/office/drawing/2014/main" id="{82E84338-7160-43EE-D434-E2B52522164C}"/>
              </a:ext>
            </a:extLst>
          </p:cNvPr>
          <p:cNvSpPr/>
          <p:nvPr/>
        </p:nvSpPr>
        <p:spPr>
          <a:xfrm>
            <a:off x="0" y="0"/>
            <a:ext cx="12192000" cy="9428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5DC31655-9745-FA0C-75F3-AC11B75D8965}"/>
              </a:ext>
            </a:extLst>
          </p:cNvPr>
          <p:cNvSpPr txBox="1"/>
          <p:nvPr/>
        </p:nvSpPr>
        <p:spPr>
          <a:xfrm>
            <a:off x="96794" y="0"/>
            <a:ext cx="1199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Co-occurrence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Network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3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DB7CD0-86A3-2699-A932-094F33C9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7" y="1066439"/>
            <a:ext cx="8239125" cy="5581650"/>
          </a:xfrm>
          <a:prstGeom prst="rect">
            <a:avLst/>
          </a:prstGeom>
        </p:spPr>
      </p:pic>
      <p:sp>
        <p:nvSpPr>
          <p:cNvPr id="7" name="Rectángulo 3">
            <a:extLst>
              <a:ext uri="{FF2B5EF4-FFF2-40B4-BE49-F238E27FC236}">
                <a16:creationId xmlns:a16="http://schemas.microsoft.com/office/drawing/2014/main" id="{B2CC4D67-62C7-9080-9810-C05D05DBC10A}"/>
              </a:ext>
            </a:extLst>
          </p:cNvPr>
          <p:cNvSpPr/>
          <p:nvPr/>
        </p:nvSpPr>
        <p:spPr>
          <a:xfrm>
            <a:off x="0" y="0"/>
            <a:ext cx="12192000" cy="9428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A72A3837-F3A4-0E56-D344-48CBFCBC2083}"/>
              </a:ext>
            </a:extLst>
          </p:cNvPr>
          <p:cNvSpPr txBox="1"/>
          <p:nvPr/>
        </p:nvSpPr>
        <p:spPr>
          <a:xfrm>
            <a:off x="96794" y="0"/>
            <a:ext cx="1199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Mapa Temático sobre AC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7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3FD8E-5BBB-2A12-8E27-B14698FB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78654"/>
            <a:ext cx="8505825" cy="5934075"/>
          </a:xfrm>
          <a:prstGeom prst="rect">
            <a:avLst/>
          </a:prstGeom>
        </p:spPr>
      </p:pic>
      <p:sp>
        <p:nvSpPr>
          <p:cNvPr id="6" name="Rectángulo 3">
            <a:extLst>
              <a:ext uri="{FF2B5EF4-FFF2-40B4-BE49-F238E27FC236}">
                <a16:creationId xmlns:a16="http://schemas.microsoft.com/office/drawing/2014/main" id="{105AA4EC-5FD1-18F8-B5F2-B9686CA77E1C}"/>
              </a:ext>
            </a:extLst>
          </p:cNvPr>
          <p:cNvSpPr/>
          <p:nvPr/>
        </p:nvSpPr>
        <p:spPr>
          <a:xfrm>
            <a:off x="0" y="0"/>
            <a:ext cx="12192000" cy="9428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id="{79FC1CC7-D446-FA63-37BE-8BDB60B8F0F3}"/>
              </a:ext>
            </a:extLst>
          </p:cNvPr>
          <p:cNvSpPr txBox="1"/>
          <p:nvPr/>
        </p:nvSpPr>
        <p:spPr>
          <a:xfrm>
            <a:off x="96794" y="0"/>
            <a:ext cx="1199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Dendrograma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temático sobre AC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C3B0F4-066D-CE07-349E-B8D1CD39D593}"/>
              </a:ext>
            </a:extLst>
          </p:cNvPr>
          <p:cNvSpPr/>
          <p:nvPr/>
        </p:nvSpPr>
        <p:spPr>
          <a:xfrm>
            <a:off x="4930815" y="5660020"/>
            <a:ext cx="937550" cy="11979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5C30A6-E647-BACE-4D65-8B001C150E43}"/>
              </a:ext>
            </a:extLst>
          </p:cNvPr>
          <p:cNvSpPr/>
          <p:nvPr/>
        </p:nvSpPr>
        <p:spPr>
          <a:xfrm>
            <a:off x="7639863" y="5660020"/>
            <a:ext cx="1515712" cy="11979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16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929BE7-63DE-FA4C-91AB-87C2C395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7" y="638175"/>
            <a:ext cx="8239125" cy="5581650"/>
          </a:xfrm>
          <a:prstGeom prst="rect">
            <a:avLst/>
          </a:prstGeom>
        </p:spPr>
      </p:pic>
      <p:sp>
        <p:nvSpPr>
          <p:cNvPr id="7" name="Rectángulo 3">
            <a:extLst>
              <a:ext uri="{FF2B5EF4-FFF2-40B4-BE49-F238E27FC236}">
                <a16:creationId xmlns:a16="http://schemas.microsoft.com/office/drawing/2014/main" id="{07FABA14-1762-C48C-7EDD-57EA3562653A}"/>
              </a:ext>
            </a:extLst>
          </p:cNvPr>
          <p:cNvSpPr/>
          <p:nvPr/>
        </p:nvSpPr>
        <p:spPr>
          <a:xfrm>
            <a:off x="0" y="0"/>
            <a:ext cx="12192000" cy="94281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419F87FD-2C5B-C913-84B8-780A15FEA462}"/>
              </a:ext>
            </a:extLst>
          </p:cNvPr>
          <p:cNvSpPr txBox="1"/>
          <p:nvPr/>
        </p:nvSpPr>
        <p:spPr>
          <a:xfrm>
            <a:off x="96794" y="0"/>
            <a:ext cx="1199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Evolución temática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1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405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Chaihuaque Dueñas</dc:creator>
  <cp:lastModifiedBy>Bruno Chaihuaque Dueñas</cp:lastModifiedBy>
  <cp:revision>2</cp:revision>
  <dcterms:created xsi:type="dcterms:W3CDTF">2023-03-04T06:02:49Z</dcterms:created>
  <dcterms:modified xsi:type="dcterms:W3CDTF">2023-03-04T12:33:21Z</dcterms:modified>
</cp:coreProperties>
</file>