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0"/>
  </p:notesMasterIdLst>
  <p:handoutMasterIdLst>
    <p:handoutMasterId r:id="rId31"/>
  </p:handoutMasterIdLst>
  <p:sldIdLst>
    <p:sldId id="256" r:id="rId7"/>
    <p:sldId id="257" r:id="rId8"/>
    <p:sldId id="316" r:id="rId9"/>
    <p:sldId id="321" r:id="rId10"/>
    <p:sldId id="328" r:id="rId11"/>
    <p:sldId id="318" r:id="rId12"/>
    <p:sldId id="325" r:id="rId13"/>
    <p:sldId id="326" r:id="rId14"/>
    <p:sldId id="322" r:id="rId15"/>
    <p:sldId id="323" r:id="rId16"/>
    <p:sldId id="324" r:id="rId17"/>
    <p:sldId id="320" r:id="rId18"/>
    <p:sldId id="327" r:id="rId19"/>
    <p:sldId id="329" r:id="rId20"/>
    <p:sldId id="330" r:id="rId21"/>
    <p:sldId id="319" r:id="rId22"/>
    <p:sldId id="317" r:id="rId23"/>
    <p:sldId id="315" r:id="rId24"/>
    <p:sldId id="272" r:id="rId25"/>
    <p:sldId id="278" r:id="rId26"/>
    <p:sldId id="301" r:id="rId27"/>
    <p:sldId id="276" r:id="rId28"/>
    <p:sldId id="267" r:id="rId2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3391" autoAdjust="0"/>
  </p:normalViewPr>
  <p:slideViewPr>
    <p:cSldViewPr snapToGrid="0">
      <p:cViewPr varScale="1">
        <p:scale>
          <a:sx n="47" d="100"/>
          <a:sy n="47" d="100"/>
        </p:scale>
        <p:origin x="704" y="52"/>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2015-12-18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hefio.atlassian.net/wiki/pages/viewpage.action?spaceKey=SE&amp;title=Week+2+-+Use+Cases#Week2-UseCases-Exercises-CI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TBD Delete later:</a:t>
            </a:r>
            <a:br>
              <a:rPr lang="en-US" dirty="0" smtClean="0"/>
            </a:br>
            <a:r>
              <a:rPr lang="en-US" dirty="0" smtClean="0"/>
              <a:t/>
            </a:r>
            <a:br>
              <a:rPr lang="en-US" dirty="0" smtClean="0"/>
            </a:br>
            <a:r>
              <a:rPr lang="en-US" dirty="0" smtClean="0">
                <a:hlinkClick r:id="rId3"/>
              </a:rPr>
              <a:t>https://chefio.atlassian.net/wiki/pages/viewpage.action?spaceKey=SE&amp;title=Week+2+-+Use+Cases#Week2-UseCases-Exercises-CIS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 your target node, </a:t>
            </a:r>
            <a:r>
              <a:rPr lang="en-US" dirty="0" smtClean="0"/>
              <a:t>ensure you are in your home directory.</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 `mkdir -p ~/</a:t>
            </a:r>
            <a:r>
              <a:rPr lang="en-US" dirty="0" err="1" smtClean="0"/>
              <a:t>compliance_profiles</a:t>
            </a:r>
            <a:r>
              <a:rPr lang="en-US" dirty="0" smtClean="0"/>
              <a:t>/profile_01`</a:t>
            </a:r>
          </a:p>
          <a:p>
            <a:r>
              <a:rPr lang="en-US" dirty="0" smtClean="0"/>
              <a:t>$ `cd ~/</a:t>
            </a:r>
            <a:r>
              <a:rPr lang="en-US" dirty="0" err="1" smtClean="0"/>
              <a:t>compliance_profiles</a:t>
            </a:r>
            <a:r>
              <a:rPr lang="en-US" dirty="0" smtClean="0"/>
              <a:t>/profile_01'</a:t>
            </a:r>
          </a:p>
          <a:p>
            <a:endParaRPr lang="en-US" dirty="0" smtClean="0"/>
          </a:p>
          <a:p>
            <a:r>
              <a:rPr lang="en-US" dirty="0" smtClean="0"/>
              <a:t>Reminder: In the workplace you would likely perform this task TBD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3069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Need to provide</a:t>
            </a:r>
            <a:r>
              <a:rPr lang="en-US" baseline="0" dirty="0" smtClean="0"/>
              <a:t> explanation on how to write this.</a:t>
            </a:r>
            <a:endParaRPr lang="en-US" dirty="0" smtClean="0"/>
          </a:p>
          <a:p>
            <a:endParaRPr lang="en-US" dirty="0" smtClean="0"/>
          </a:p>
          <a:p>
            <a:endParaRPr lang="en-US" dirty="0" smtClean="0"/>
          </a:p>
          <a:p>
            <a:r>
              <a:rPr lang="en-US" dirty="0" smtClean="0"/>
              <a:t>For anything</a:t>
            </a:r>
            <a:r>
              <a:rPr lang="en-US" baseline="0" dirty="0" smtClean="0"/>
              <a:t> scored by CIS we'll score it 0.7. For anything not scored you should score it 0.0.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7686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This is the kind of failure we should see</a:t>
            </a:r>
            <a:r>
              <a:rPr lang="en-US" baseline="0" dirty="0" smtClean="0"/>
              <a:t> because the </a:t>
            </a:r>
            <a:r>
              <a:rPr lang="en-US" baseline="0" dirty="0" err="1" smtClean="0"/>
              <a:t>umask</a:t>
            </a:r>
            <a:r>
              <a:rPr lang="en-US" baseline="0" dirty="0" smtClean="0"/>
              <a:t> of the </a:t>
            </a:r>
            <a:r>
              <a:rPr lang="en-US" sz="1200" dirty="0" smtClean="0"/>
              <a:t>etc/</a:t>
            </a:r>
            <a:r>
              <a:rPr lang="en-US" sz="1200" dirty="0" err="1" smtClean="0"/>
              <a:t>sysconfig</a:t>
            </a:r>
            <a:r>
              <a:rPr lang="en-US" sz="1200" dirty="0" smtClean="0"/>
              <a:t>/</a:t>
            </a:r>
            <a:r>
              <a:rPr lang="en-US" sz="1200" dirty="0" err="1" smtClean="0"/>
              <a:t>init</a:t>
            </a:r>
            <a:r>
              <a:rPr lang="en-US" sz="1200" dirty="0" smtClean="0"/>
              <a:t> is</a:t>
            </a:r>
            <a:r>
              <a:rPr lang="en-US" sz="1200" baseline="0" dirty="0" smtClean="0"/>
              <a:t> not </a:t>
            </a:r>
            <a:r>
              <a:rPr lang="en-US" sz="1200" dirty="0" smtClean="0"/>
              <a:t>027.</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r>
              <a:rPr lang="en-US" dirty="0" smtClean="0"/>
              <a:t>     Failure/Error: its('content') {should match '</a:t>
            </a:r>
            <a:r>
              <a:rPr lang="en-US" dirty="0" err="1" smtClean="0"/>
              <a:t>umask</a:t>
            </a:r>
            <a:r>
              <a:rPr lang="en-US" dirty="0" smtClean="0"/>
              <a:t> 027'}</a:t>
            </a:r>
          </a:p>
          <a:p>
            <a:endParaRPr lang="en-US" dirty="0" smtClean="0"/>
          </a:p>
          <a:p>
            <a:r>
              <a:rPr lang="en-US" dirty="0" smtClean="0"/>
              <a:t>Note: Sat the end of the output you  will see a reference to </a:t>
            </a:r>
            <a:r>
              <a:rPr lang="en-US" dirty="0" err="1" smtClean="0"/>
              <a:t>rspec</a:t>
            </a:r>
            <a:r>
              <a:rPr lang="en-US" dirty="0" smtClean="0"/>
              <a:t>.</a:t>
            </a:r>
            <a:r>
              <a:rPr lang="en-US" baseline="0" dirty="0" smtClean="0"/>
              <a:t> This is because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based on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rspec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p>
          <a:p>
            <a:endParaRPr lang="en-US" dirty="0" smtClean="0"/>
          </a:p>
          <a:p>
            <a:r>
              <a:rPr lang="en-US" dirty="0" smtClean="0"/>
              <a:t>       expected "# color =&gt; new RH6.0 </a:t>
            </a:r>
            <a:r>
              <a:rPr lang="en-US" dirty="0" err="1" smtClean="0"/>
              <a:t>bootup</a:t>
            </a:r>
            <a:r>
              <a:rPr lang="en-US" dirty="0" smtClean="0"/>
              <a:t>\n# verbose =&gt; old-style </a:t>
            </a:r>
            <a:r>
              <a:rPr lang="en-US" dirty="0" err="1" smtClean="0"/>
              <a:t>bootup</a:t>
            </a:r>
            <a:r>
              <a:rPr lang="en-US" dirty="0" smtClean="0"/>
              <a:t>\n# anything else =&gt; new style </a:t>
            </a:r>
            <a:r>
              <a:rPr lang="en-US" dirty="0" err="1" smtClean="0"/>
              <a:t>bootup</a:t>
            </a:r>
            <a:r>
              <a:rPr lang="en-US" dirty="0" smtClean="0"/>
              <a:t> without ANSI colors or positioning\</a:t>
            </a:r>
            <a:r>
              <a:rPr lang="en-US" dirty="0" err="1" smtClean="0"/>
              <a:t>nBOOTUP</a:t>
            </a:r>
            <a:r>
              <a:rPr lang="en-US" dirty="0" smtClean="0"/>
              <a:t>=color\n# column to start \"[  OK  ]\" label in \</a:t>
            </a:r>
            <a:r>
              <a:rPr lang="en-US" dirty="0" err="1" smtClean="0"/>
              <a:t>nRES_COL</a:t>
            </a:r>
            <a:r>
              <a:rPr lang="en-US" dirty="0" smtClean="0"/>
              <a:t>=60\n# terminal sequence to move to that column. You could change this\n# to something like \"</a:t>
            </a:r>
            <a:r>
              <a:rPr lang="en-US" dirty="0" err="1" smtClean="0"/>
              <a:t>tput</a:t>
            </a:r>
            <a:r>
              <a:rPr lang="en-US" dirty="0" smtClean="0"/>
              <a:t> </a:t>
            </a:r>
            <a:r>
              <a:rPr lang="en-US" dirty="0" err="1" smtClean="0"/>
              <a:t>hpa</a:t>
            </a:r>
            <a:r>
              <a:rPr lang="en-US" dirty="0" smtClean="0"/>
              <a:t> ${RES_COL}\" if your terminal supports it\</a:t>
            </a:r>
            <a:r>
              <a:rPr lang="en-US" dirty="0" err="1" smtClean="0"/>
              <a:t>nMOVE_TO_COL</a:t>
            </a:r>
            <a:r>
              <a:rPr lang="en-US" dirty="0" smtClean="0"/>
              <a:t>=\"echo -</a:t>
            </a:r>
            <a:r>
              <a:rPr lang="en-US" dirty="0" err="1" smtClean="0"/>
              <a:t>en</a:t>
            </a:r>
            <a:r>
              <a:rPr lang="en-US" dirty="0" smtClean="0"/>
              <a:t> \\\\033[${RES_COL}G\"\n# terminal sequence to set color to a 'success' color (currently: green)\</a:t>
            </a:r>
            <a:r>
              <a:rPr lang="en-US" dirty="0" err="1" smtClean="0"/>
              <a:t>nSETCOLOR_SUCCESS</a:t>
            </a:r>
            <a:r>
              <a:rPr lang="en-US" dirty="0" smtClean="0"/>
              <a:t>=\"echo -</a:t>
            </a:r>
            <a:r>
              <a:rPr lang="en-US" dirty="0" err="1" smtClean="0"/>
              <a:t>en</a:t>
            </a:r>
            <a:r>
              <a:rPr lang="en-US" dirty="0" smtClean="0"/>
              <a:t> \\\\033[0;32m\"\n# terminal sequence to set color to a 'failure' color (currently: red)\</a:t>
            </a:r>
            <a:r>
              <a:rPr lang="en-US" dirty="0" err="1" smtClean="0"/>
              <a:t>nSETCOLOR_FAILURE</a:t>
            </a:r>
            <a:r>
              <a:rPr lang="en-US" dirty="0" smtClean="0"/>
              <a:t>=\"echo -</a:t>
            </a:r>
            <a:r>
              <a:rPr lang="en-US" dirty="0" err="1" smtClean="0"/>
              <a:t>en</a:t>
            </a:r>
            <a:r>
              <a:rPr lang="en-US" dirty="0" smtClean="0"/>
              <a:t> \\\\033[0;31m\"\n# terminal sequence to set color to a 'warning' color (currently: yellow)\</a:t>
            </a:r>
            <a:r>
              <a:rPr lang="en-US" dirty="0" err="1" smtClean="0"/>
              <a:t>nSETCOLOR_WARNING</a:t>
            </a:r>
            <a:r>
              <a:rPr lang="en-US" dirty="0" smtClean="0"/>
              <a:t>=\"echo -</a:t>
            </a:r>
            <a:r>
              <a:rPr lang="en-US" dirty="0" err="1" smtClean="0"/>
              <a:t>en</a:t>
            </a:r>
            <a:r>
              <a:rPr lang="en-US" dirty="0" smtClean="0"/>
              <a:t> \\\\033[0;33m\"\n# terminal sequence to reset to the default color.\</a:t>
            </a:r>
            <a:r>
              <a:rPr lang="en-US" dirty="0" err="1" smtClean="0"/>
              <a:t>nSETCOLOR_NORMAL</a:t>
            </a:r>
            <a:r>
              <a:rPr lang="en-US" dirty="0" smtClean="0"/>
              <a:t>=\"echo -</a:t>
            </a:r>
            <a:r>
              <a:rPr lang="en-US" dirty="0" err="1" smtClean="0"/>
              <a:t>en</a:t>
            </a:r>
            <a:r>
              <a:rPr lang="en-US" dirty="0" smtClean="0"/>
              <a:t> \\\\033[0;39m\"\n# Set to anything other than 'no' to allow hotkey interactive startup...\</a:t>
            </a:r>
            <a:r>
              <a:rPr lang="en-US" dirty="0" err="1" smtClean="0"/>
              <a:t>nPROMPT</a:t>
            </a:r>
            <a:r>
              <a:rPr lang="en-US" dirty="0" smtClean="0"/>
              <a:t>=yes\n# Set to 'yes' to allow probing for devices with swap signatures\</a:t>
            </a:r>
            <a:r>
              <a:rPr lang="en-US" dirty="0" err="1" smtClean="0"/>
              <a:t>nAUTOSWAP</a:t>
            </a:r>
            <a:r>
              <a:rPr lang="en-US" dirty="0" smtClean="0"/>
              <a:t>=no\n# What </a:t>
            </a:r>
            <a:r>
              <a:rPr lang="en-US" dirty="0" err="1" smtClean="0"/>
              <a:t>ttys</a:t>
            </a:r>
            <a:r>
              <a:rPr lang="en-US" dirty="0" smtClean="0"/>
              <a:t> should </a:t>
            </a:r>
            <a:r>
              <a:rPr lang="en-US" dirty="0" err="1" smtClean="0"/>
              <a:t>gettys</a:t>
            </a:r>
            <a:r>
              <a:rPr lang="en-US" dirty="0" smtClean="0"/>
              <a:t> be started on?\</a:t>
            </a:r>
            <a:r>
              <a:rPr lang="en-US" dirty="0" err="1" smtClean="0"/>
              <a:t>nACTIVE_CONSOLES</a:t>
            </a:r>
            <a:r>
              <a:rPr lang="en-US" dirty="0" smtClean="0"/>
              <a:t>=/dev/tty1\n# Set to '/</a:t>
            </a:r>
            <a:r>
              <a:rPr lang="en-US" dirty="0" err="1" smtClean="0"/>
              <a:t>sbin</a:t>
            </a:r>
            <a:r>
              <a:rPr lang="en-US" dirty="0" smtClean="0"/>
              <a:t>/</a:t>
            </a:r>
            <a:r>
              <a:rPr lang="en-US" dirty="0" err="1" smtClean="0"/>
              <a:t>sulogin</a:t>
            </a:r>
            <a:r>
              <a:rPr lang="en-US" dirty="0" smtClean="0"/>
              <a:t>' to prompt for password on single-user mode\n# Set to '/</a:t>
            </a:r>
            <a:r>
              <a:rPr lang="en-US" dirty="0" err="1" smtClean="0"/>
              <a:t>sbin</a:t>
            </a:r>
            <a:r>
              <a:rPr lang="en-US" dirty="0" smtClean="0"/>
              <a:t>/</a:t>
            </a:r>
            <a:r>
              <a:rPr lang="en-US" dirty="0" err="1" smtClean="0"/>
              <a:t>sushell</a:t>
            </a:r>
            <a:r>
              <a:rPr lang="en-US" dirty="0" smtClean="0"/>
              <a:t>' otherwise\</a:t>
            </a:r>
            <a:r>
              <a:rPr lang="en-US" dirty="0" err="1" smtClean="0"/>
              <a:t>nSINGLE</a:t>
            </a:r>
            <a:r>
              <a:rPr lang="en-US" dirty="0" smtClean="0"/>
              <a:t>=/</a:t>
            </a:r>
            <a:r>
              <a:rPr lang="en-US" dirty="0" err="1" smtClean="0"/>
              <a:t>sbin</a:t>
            </a:r>
            <a:r>
              <a:rPr lang="en-US" dirty="0" smtClean="0"/>
              <a:t>/</a:t>
            </a:r>
            <a:r>
              <a:rPr lang="en-US" dirty="0" err="1" smtClean="0"/>
              <a:t>sushell</a:t>
            </a:r>
            <a:r>
              <a:rPr lang="en-US" dirty="0" smtClean="0"/>
              <a:t>\n" to match "</a:t>
            </a:r>
            <a:r>
              <a:rPr lang="en-US" dirty="0" err="1" smtClean="0"/>
              <a:t>umask</a:t>
            </a:r>
            <a:r>
              <a:rPr lang="en-US" dirty="0" smtClean="0"/>
              <a:t> 027"</a:t>
            </a:r>
          </a:p>
          <a:p>
            <a:r>
              <a:rPr lang="en-US" dirty="0" smtClean="0"/>
              <a:t>       Diff:</a:t>
            </a:r>
          </a:p>
          <a:p>
            <a:r>
              <a:rPr lang="en-US" dirty="0" smtClean="0"/>
              <a:t>       @@ -1,2 +1,27 @@</a:t>
            </a:r>
          </a:p>
          <a:p>
            <a:r>
              <a:rPr lang="en-US" dirty="0" smtClean="0"/>
              <a:t>       -</a:t>
            </a:r>
            <a:r>
              <a:rPr lang="en-US" dirty="0" err="1" smtClean="0"/>
              <a:t>umask</a:t>
            </a:r>
            <a:r>
              <a:rPr lang="en-US" dirty="0" smtClean="0"/>
              <a:t> 027</a:t>
            </a:r>
          </a:p>
          <a:p>
            <a:r>
              <a:rPr lang="en-US" dirty="0" smtClean="0"/>
              <a:t>       +# color =&gt; new RH6.0 </a:t>
            </a:r>
            <a:r>
              <a:rPr lang="en-US" dirty="0" err="1" smtClean="0"/>
              <a:t>bootup</a:t>
            </a:r>
            <a:endParaRPr lang="en-US" dirty="0" smtClean="0"/>
          </a:p>
          <a:p>
            <a:r>
              <a:rPr lang="en-US" dirty="0" smtClean="0"/>
              <a:t>       +# verbose =&gt; old-style </a:t>
            </a:r>
            <a:r>
              <a:rPr lang="en-US" dirty="0" err="1" smtClean="0"/>
              <a:t>bootup</a:t>
            </a:r>
            <a:endParaRPr lang="en-US" dirty="0" smtClean="0"/>
          </a:p>
          <a:p>
            <a:r>
              <a:rPr lang="en-US" dirty="0" smtClean="0"/>
              <a:t>       +# anything else =&gt; new style </a:t>
            </a:r>
            <a:r>
              <a:rPr lang="en-US" dirty="0" err="1" smtClean="0"/>
              <a:t>bootup</a:t>
            </a:r>
            <a:r>
              <a:rPr lang="en-US" dirty="0" smtClean="0"/>
              <a:t> without ANSI colors or positioning</a:t>
            </a:r>
          </a:p>
          <a:p>
            <a:r>
              <a:rPr lang="en-US" dirty="0" smtClean="0"/>
              <a:t>       +BOOTUP=color</a:t>
            </a:r>
          </a:p>
          <a:p>
            <a:r>
              <a:rPr lang="en-US" dirty="0" smtClean="0"/>
              <a:t>       +# column to start "[  OK  ]" label in</a:t>
            </a:r>
          </a:p>
          <a:p>
            <a:r>
              <a:rPr lang="en-US" dirty="0" smtClean="0"/>
              <a:t>       +RES_COL=60</a:t>
            </a:r>
          </a:p>
          <a:p>
            <a:r>
              <a:rPr lang="en-US" dirty="0" smtClean="0"/>
              <a:t>       +# terminal sequence to move to that column. You could change this</a:t>
            </a:r>
          </a:p>
          <a:p>
            <a:r>
              <a:rPr lang="en-US" dirty="0" smtClean="0"/>
              <a:t>       +# to something like "</a:t>
            </a:r>
            <a:r>
              <a:rPr lang="en-US" dirty="0" err="1" smtClean="0"/>
              <a:t>tput</a:t>
            </a:r>
            <a:r>
              <a:rPr lang="en-US" dirty="0" smtClean="0"/>
              <a:t> </a:t>
            </a:r>
            <a:r>
              <a:rPr lang="en-US" dirty="0" err="1" smtClean="0"/>
              <a:t>hpa</a:t>
            </a:r>
            <a:r>
              <a:rPr lang="en-US" dirty="0" smtClean="0"/>
              <a:t> ${RES_COL}" if your terminal supports it</a:t>
            </a:r>
          </a:p>
          <a:p>
            <a:r>
              <a:rPr lang="en-US" dirty="0" smtClean="0"/>
              <a:t>       +MOVE_TO_COL="echo -</a:t>
            </a:r>
            <a:r>
              <a:rPr lang="en-US" dirty="0" err="1" smtClean="0"/>
              <a:t>en</a:t>
            </a:r>
            <a:r>
              <a:rPr lang="en-US" dirty="0" smtClean="0"/>
              <a:t> \\033[${RES_COL}G"</a:t>
            </a:r>
          </a:p>
          <a:p>
            <a:r>
              <a:rPr lang="en-US" dirty="0" smtClean="0"/>
              <a:t>       +# terminal sequence to set color to a 'success' color (currently: green)</a:t>
            </a:r>
          </a:p>
          <a:p>
            <a:r>
              <a:rPr lang="en-US" dirty="0" smtClean="0"/>
              <a:t>       +SETCOLOR_SUCCESS="echo -</a:t>
            </a:r>
            <a:r>
              <a:rPr lang="en-US" dirty="0" err="1" smtClean="0"/>
              <a:t>en</a:t>
            </a:r>
            <a:r>
              <a:rPr lang="en-US" dirty="0" smtClean="0"/>
              <a:t> \\033[0;32m"</a:t>
            </a:r>
          </a:p>
          <a:p>
            <a:r>
              <a:rPr lang="en-US" dirty="0" smtClean="0"/>
              <a:t>       +# terminal sequence to set color to a 'failure' color (currently: red)</a:t>
            </a:r>
          </a:p>
          <a:p>
            <a:r>
              <a:rPr lang="en-US" dirty="0" smtClean="0"/>
              <a:t>       +SETCOLOR_FAILURE="echo -</a:t>
            </a:r>
            <a:r>
              <a:rPr lang="en-US" dirty="0" err="1" smtClean="0"/>
              <a:t>en</a:t>
            </a:r>
            <a:r>
              <a:rPr lang="en-US" dirty="0" smtClean="0"/>
              <a:t> \\033[0;31m"</a:t>
            </a:r>
          </a:p>
          <a:p>
            <a:r>
              <a:rPr lang="en-US" dirty="0" smtClean="0"/>
              <a:t>       +# terminal sequence to set color to a 'warning' color (currently: yellow)</a:t>
            </a:r>
          </a:p>
          <a:p>
            <a:r>
              <a:rPr lang="en-US" dirty="0" smtClean="0"/>
              <a:t>       +SETCOLOR_WARNING="echo -</a:t>
            </a:r>
            <a:r>
              <a:rPr lang="en-US" dirty="0" err="1" smtClean="0"/>
              <a:t>en</a:t>
            </a:r>
            <a:r>
              <a:rPr lang="en-US" dirty="0" smtClean="0"/>
              <a:t> \\033[0;33m"</a:t>
            </a:r>
          </a:p>
          <a:p>
            <a:r>
              <a:rPr lang="en-US" dirty="0" smtClean="0"/>
              <a:t>       +# terminal sequence to reset to the default color.</a:t>
            </a:r>
          </a:p>
          <a:p>
            <a:r>
              <a:rPr lang="en-US" dirty="0" smtClean="0"/>
              <a:t>       +SETCOLOR_NORMAL="echo -</a:t>
            </a:r>
            <a:r>
              <a:rPr lang="en-US" dirty="0" err="1" smtClean="0"/>
              <a:t>en</a:t>
            </a:r>
            <a:r>
              <a:rPr lang="en-US" dirty="0" smtClean="0"/>
              <a:t> \\033[0;39m"</a:t>
            </a:r>
          </a:p>
          <a:p>
            <a:r>
              <a:rPr lang="en-US" dirty="0" smtClean="0"/>
              <a:t>       +# Set to anything other than 'no' to allow hotkey interactive startup...</a:t>
            </a:r>
          </a:p>
          <a:p>
            <a:r>
              <a:rPr lang="en-US" dirty="0" smtClean="0"/>
              <a:t>       +PROMPT=yes</a:t>
            </a:r>
          </a:p>
          <a:p>
            <a:r>
              <a:rPr lang="en-US" dirty="0" smtClean="0"/>
              <a:t>       +# Set to 'yes' to allow probing for devices with swap signatures</a:t>
            </a:r>
          </a:p>
          <a:p>
            <a:r>
              <a:rPr lang="en-US" dirty="0" smtClean="0"/>
              <a:t>       +AUTOSWAP=no</a:t>
            </a:r>
          </a:p>
          <a:p>
            <a:r>
              <a:rPr lang="en-US" dirty="0" smtClean="0"/>
              <a:t>       +# What </a:t>
            </a:r>
            <a:r>
              <a:rPr lang="en-US" dirty="0" err="1" smtClean="0"/>
              <a:t>ttys</a:t>
            </a:r>
            <a:r>
              <a:rPr lang="en-US" dirty="0" smtClean="0"/>
              <a:t> should </a:t>
            </a:r>
            <a:r>
              <a:rPr lang="en-US" dirty="0" err="1" smtClean="0"/>
              <a:t>gettys</a:t>
            </a:r>
            <a:r>
              <a:rPr lang="en-US" dirty="0" smtClean="0"/>
              <a:t> be started on?</a:t>
            </a:r>
          </a:p>
          <a:p>
            <a:r>
              <a:rPr lang="en-US" dirty="0" smtClean="0"/>
              <a:t>       +ACTIVE_CONSOLES=/dev/tty1</a:t>
            </a:r>
          </a:p>
          <a:p>
            <a:r>
              <a:rPr lang="en-US" dirty="0" smtClean="0"/>
              <a:t>       +# Set to '/</a:t>
            </a:r>
            <a:r>
              <a:rPr lang="en-US" dirty="0" err="1" smtClean="0"/>
              <a:t>sbin</a:t>
            </a:r>
            <a:r>
              <a:rPr lang="en-US" dirty="0" smtClean="0"/>
              <a:t>/</a:t>
            </a:r>
            <a:r>
              <a:rPr lang="en-US" dirty="0" err="1" smtClean="0"/>
              <a:t>sulogin</a:t>
            </a:r>
            <a:r>
              <a:rPr lang="en-US" dirty="0" smtClean="0"/>
              <a:t>' to prompt for password on single-user mode</a:t>
            </a:r>
          </a:p>
          <a:p>
            <a:r>
              <a:rPr lang="en-US" dirty="0" smtClean="0"/>
              <a:t>       +# Set to '/</a:t>
            </a:r>
            <a:r>
              <a:rPr lang="en-US" dirty="0" err="1" smtClean="0"/>
              <a:t>sbin</a:t>
            </a:r>
            <a:r>
              <a:rPr lang="en-US" dirty="0" smtClean="0"/>
              <a:t>/</a:t>
            </a:r>
            <a:r>
              <a:rPr lang="en-US" dirty="0" err="1" smtClean="0"/>
              <a:t>sushell</a:t>
            </a:r>
            <a:r>
              <a:rPr lang="en-US" dirty="0" smtClean="0"/>
              <a:t>' otherwise</a:t>
            </a:r>
          </a:p>
          <a:p>
            <a:r>
              <a:rPr lang="en-US" dirty="0" smtClean="0"/>
              <a:t>       +SINGLE=/</a:t>
            </a:r>
            <a:r>
              <a:rPr lang="en-US" dirty="0" err="1" smtClean="0"/>
              <a:t>sbin</a:t>
            </a:r>
            <a:r>
              <a:rPr lang="en-US" dirty="0" smtClean="0"/>
              <a:t>/</a:t>
            </a:r>
            <a:r>
              <a:rPr lang="en-US" dirty="0" err="1" smtClean="0"/>
              <a:t>sushell</a:t>
            </a:r>
            <a:endParaRPr lang="en-US" dirty="0" smtClean="0"/>
          </a:p>
          <a:p>
            <a:r>
              <a:rPr lang="en-US" dirty="0" smtClean="0"/>
              <a:t>     # cis31.rb:5:in `block (3 levels) in load'</a:t>
            </a:r>
          </a:p>
          <a:p>
            <a:endParaRPr lang="en-US" dirty="0" smtClean="0"/>
          </a:p>
          <a:p>
            <a:r>
              <a:rPr lang="en-US" dirty="0" smtClean="0"/>
              <a:t>Finished in 0.03515 seconds (files took 0.50435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5904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98941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069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0" dirty="0" smtClean="0"/>
              <a:t>The custom profile you will create will scan nodes to ensure they have a '/</a:t>
            </a:r>
            <a:r>
              <a:rPr lang="en-US" b="0" dirty="0" err="1" smtClean="0"/>
              <a:t>tmp</a:t>
            </a:r>
            <a:r>
              <a:rPr lang="en-US" b="0" dirty="0" smtClean="0"/>
              <a:t>' directory and </a:t>
            </a:r>
            <a:r>
              <a:rPr lang="en-US" b="0" baseline="0" dirty="0" smtClean="0"/>
              <a:t>that directory should be </a:t>
            </a:r>
            <a:r>
              <a:rPr lang="en-US" dirty="0" smtClean="0"/>
              <a:t>owned by the root user.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1" dirty="0" smtClean="0"/>
              <a:t>Note</a:t>
            </a:r>
            <a:r>
              <a:rPr lang="en-US" dirty="0" smtClean="0"/>
              <a:t>: In the workplace you would likely perform these custom profile tasks on your local</a:t>
            </a:r>
            <a:r>
              <a:rPr lang="en-US" baseline="0" dirty="0" smtClean="0"/>
              <a:t> workstation and upload them to the Compliance Server. In this class we'll use our target nodes as a workstation to create the profile on since they already have Chef installed on them. Then we'll ultimately upload the customer profile to your Compliance Server.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 your target node, create a directory for your profiles</a:t>
            </a:r>
            <a:r>
              <a:rPr lang="en-US" baseline="0" dirty="0" smtClean="0"/>
              <a:t> and the move into that new directory.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 `mkdir -p ~/</a:t>
            </a:r>
            <a:r>
              <a:rPr lang="en-US" dirty="0" err="1" smtClean="0"/>
              <a:t>compliance_profiles</a:t>
            </a:r>
            <a:r>
              <a:rPr lang="en-US" dirty="0" smtClean="0"/>
              <a:t>/profile_01`</a:t>
            </a:r>
          </a:p>
          <a:p>
            <a:r>
              <a:rPr lang="en-US" dirty="0" smtClean="0"/>
              <a:t>$ `cd ~/</a:t>
            </a:r>
            <a:r>
              <a:rPr lang="en-US" dirty="0" err="1" smtClean="0"/>
              <a:t>compliance_profiles</a:t>
            </a:r>
            <a:r>
              <a:rPr lang="en-US" dirty="0" smtClean="0"/>
              <a:t>/profile_01'</a:t>
            </a:r>
          </a:p>
          <a:p>
            <a:endParaRPr lang="en-US" dirty="0" smtClean="0"/>
          </a:p>
          <a:p>
            <a:r>
              <a:rPr lang="en-US" dirty="0" smtClean="0"/>
              <a:t>Reminder: In the workplace you would likely perform this task TBD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82353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uploading procedure we'll do in the exercise, in the workplace you could also upload such custom profiles using an API.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0595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043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Audit: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Perform the following to determine if the daemon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is set. </a:t>
            </a:r>
          </a:p>
          <a:p>
            <a:r>
              <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grep umask /etc/sysconfig/init umask 027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hyperlink" Target="https://benchmarks.cisecurity.org/downloads/lat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hef/chef-compliance/blob/master/docs/api_compliance.rst#post-bulk"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using </a:t>
            </a:r>
            <a:r>
              <a:rPr lang="en-US" dirty="0" err="1"/>
              <a:t>InSpec</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The Latest Benchmarks</a:t>
            </a:r>
            <a:endParaRPr lang="en-US" dirty="0"/>
          </a:p>
        </p:txBody>
      </p:sp>
      <p:sp>
        <p:nvSpPr>
          <p:cNvPr id="3" name="Text Placeholder 2"/>
          <p:cNvSpPr>
            <a:spLocks noGrp="1"/>
          </p:cNvSpPr>
          <p:nvPr>
            <p:ph type="body" sz="quarter" idx="12"/>
          </p:nvPr>
        </p:nvSpPr>
        <p:spPr>
          <a:xfrm>
            <a:off x="650040" y="1856198"/>
            <a:ext cx="10925875" cy="5345953"/>
          </a:xfrm>
        </p:spPr>
        <p:txBody>
          <a:bodyPr/>
          <a:lstStyle/>
          <a:p>
            <a:r>
              <a:rPr lang="en-US" dirty="0"/>
              <a:t> </a:t>
            </a:r>
            <a:r>
              <a:rPr lang="en-US" dirty="0" smtClean="0"/>
              <a:t>The latest CIS benchmarks in PDF format can be downloaded from here:</a:t>
            </a:r>
            <a:endParaRPr lang="en-US" dirty="0">
              <a:hlinkClick r:id="rId2"/>
            </a:endParaRPr>
          </a:p>
          <a:p>
            <a:r>
              <a:rPr lang="en-US" dirty="0" smtClean="0">
                <a:hlinkClick r:id="rId2"/>
              </a:rPr>
              <a:t>https</a:t>
            </a:r>
            <a:r>
              <a:rPr lang="en-US" dirty="0">
                <a:hlinkClick r:id="rId2"/>
              </a:rPr>
              <a:t>://benchmarks.cisecurity.org/downloads/latest/</a:t>
            </a:r>
            <a:r>
              <a:rPr lang="en-US" dirty="0" smtClean="0"/>
              <a:t> </a:t>
            </a:r>
          </a:p>
          <a:p>
            <a:r>
              <a:rPr lang="en-US" dirty="0" smtClean="0"/>
              <a:t>From that link, scroll down to and download the </a:t>
            </a:r>
          </a:p>
          <a:p>
            <a:r>
              <a:rPr lang="pt-BR" dirty="0" smtClean="0"/>
              <a:t>CIS </a:t>
            </a:r>
            <a:r>
              <a:rPr lang="pt-BR" dirty="0"/>
              <a:t>CentOS Linux 6 </a:t>
            </a:r>
            <a:r>
              <a:rPr lang="pt-BR" dirty="0" smtClean="0"/>
              <a:t>Benchmark PDF.</a:t>
            </a:r>
            <a:endParaRPr lang="en-US" dirty="0"/>
          </a:p>
        </p:txBody>
      </p:sp>
    </p:spTree>
    <p:extLst>
      <p:ext uri="{BB962C8B-B14F-4D97-AF65-F5344CB8AC3E}">
        <p14:creationId xmlns:p14="http://schemas.microsoft.com/office/powerpoint/2010/main" val="374219906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239874"/>
            <a:ext cx="14422528" cy="1630917"/>
          </a:xfrm>
        </p:spPr>
        <p:txBody>
          <a:bodyPr/>
          <a:lstStyle/>
          <a:p>
            <a:r>
              <a:rPr lang="en-US" dirty="0" smtClean="0"/>
              <a:t>$ </a:t>
            </a:r>
            <a:r>
              <a:rPr lang="en-US" dirty="0" smtClean="0"/>
              <a:t>cd ~</a:t>
            </a:r>
          </a:p>
        </p:txBody>
      </p:sp>
      <p:sp>
        <p:nvSpPr>
          <p:cNvPr id="5" name="Title 4"/>
          <p:cNvSpPr>
            <a:spLocks noGrp="1"/>
          </p:cNvSpPr>
          <p:nvPr>
            <p:ph type="title"/>
          </p:nvPr>
        </p:nvSpPr>
        <p:spPr/>
        <p:txBody>
          <a:bodyPr>
            <a:normAutofit/>
          </a:bodyPr>
          <a:lstStyle/>
          <a:p>
            <a:r>
              <a:rPr lang="en-US" dirty="0"/>
              <a:t>GE: </a:t>
            </a:r>
            <a:r>
              <a:rPr lang="en-US" dirty="0" smtClean="0"/>
              <a:t>Create a </a:t>
            </a:r>
            <a:r>
              <a:rPr lang="en-US" dirty="0" smtClean="0"/>
              <a:t>Set </a:t>
            </a:r>
            <a:r>
              <a:rPr lang="en-US" dirty="0"/>
              <a:t>Daemon </a:t>
            </a:r>
            <a:r>
              <a:rPr lang="en-US" dirty="0" err="1" smtClean="0"/>
              <a:t>umask</a:t>
            </a:r>
            <a:r>
              <a:rPr lang="en-US" dirty="0" smtClean="0"/>
              <a:t> Contro</a:t>
            </a:r>
            <a:r>
              <a:rPr lang="en-US" dirty="0"/>
              <a:t>l</a:t>
            </a:r>
            <a:endParaRPr lang="en-US" dirty="0"/>
          </a:p>
        </p:txBody>
      </p:sp>
    </p:spTree>
    <p:extLst>
      <p:ext uri="{BB962C8B-B14F-4D97-AF65-F5344CB8AC3E}">
        <p14:creationId xmlns:p14="http://schemas.microsoft.com/office/powerpoint/2010/main" val="245205432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a Set Daemon </a:t>
            </a:r>
            <a:r>
              <a:rPr lang="en-US" dirty="0" err="1"/>
              <a:t>umask</a:t>
            </a:r>
            <a:r>
              <a:rPr lang="en-US" dirty="0"/>
              <a:t> Control</a:t>
            </a:r>
          </a:p>
        </p:txBody>
      </p:sp>
      <p:sp>
        <p:nvSpPr>
          <p:cNvPr id="3" name="Content Placeholder 2"/>
          <p:cNvSpPr>
            <a:spLocks noGrp="1"/>
          </p:cNvSpPr>
          <p:nvPr>
            <p:ph sz="quarter" idx="10"/>
          </p:nvPr>
        </p:nvSpPr>
        <p:spPr/>
        <p:txBody>
          <a:bodyPr/>
          <a:lstStyle/>
          <a:p>
            <a:r>
              <a:rPr lang="en-US" b="1" dirty="0"/>
              <a:t>control 'cis-3.1' do</a:t>
            </a:r>
          </a:p>
          <a:p>
            <a:r>
              <a:rPr lang="en-US" b="1" dirty="0"/>
              <a:t>  impact 0.7</a:t>
            </a:r>
          </a:p>
          <a:p>
            <a:r>
              <a:rPr lang="en-US" b="1" dirty="0"/>
              <a:t>  title 'Set Daemon </a:t>
            </a:r>
            <a:r>
              <a:rPr lang="en-US" b="1" dirty="0" err="1"/>
              <a:t>umask</a:t>
            </a:r>
            <a:r>
              <a:rPr lang="en-US" b="1" dirty="0"/>
              <a:t>'</a:t>
            </a:r>
          </a:p>
          <a:p>
            <a:r>
              <a:rPr lang="en-US" b="1" dirty="0"/>
              <a:t>    describe file('/etc/</a:t>
            </a:r>
            <a:r>
              <a:rPr lang="en-US" b="1" dirty="0" err="1"/>
              <a:t>sysconfig</a:t>
            </a:r>
            <a:r>
              <a:rPr lang="en-US" b="1" dirty="0"/>
              <a:t>/</a:t>
            </a:r>
            <a:r>
              <a:rPr lang="en-US" b="1" dirty="0" err="1"/>
              <a:t>init</a:t>
            </a:r>
            <a:r>
              <a:rPr lang="en-US" b="1" dirty="0"/>
              <a:t>') do</a:t>
            </a:r>
          </a:p>
          <a:p>
            <a:r>
              <a:rPr lang="en-US" b="1" dirty="0"/>
              <a:t>      its('content') {should match '</a:t>
            </a:r>
            <a:r>
              <a:rPr lang="en-US" b="1" dirty="0" err="1"/>
              <a:t>umask</a:t>
            </a:r>
            <a:r>
              <a:rPr lang="en-US" b="1" dirty="0"/>
              <a:t> 027'}</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smtClean="0"/>
              <a:t>~/cis31.rb</a:t>
            </a:r>
            <a:endParaRPr lang="en-US" dirty="0"/>
          </a:p>
        </p:txBody>
      </p:sp>
    </p:spTree>
    <p:extLst>
      <p:ext uri="{BB962C8B-B14F-4D97-AF65-F5344CB8AC3E}">
        <p14:creationId xmlns:p14="http://schemas.microsoft.com/office/powerpoint/2010/main" val="77538455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a:t>
            </a:r>
          </a:p>
          <a:p>
            <a:r>
              <a:rPr lang="en-US" sz="2000" dirty="0" smtClean="0"/>
              <a:t>Failures</a:t>
            </a:r>
            <a:r>
              <a:rPr lang="en-US" sz="2000" dirty="0"/>
              <a:t>:</a:t>
            </a:r>
          </a:p>
          <a:p>
            <a:endParaRPr lang="en-US" sz="2000" dirty="0"/>
          </a:p>
          <a:p>
            <a:r>
              <a:rPr lang="en-US" sz="2000" dirty="0"/>
              <a:t>  1)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r>
              <a:rPr lang="en-US" sz="2000" dirty="0"/>
              <a:t>     Failure/Error: its('content') {should match '</a:t>
            </a:r>
            <a:r>
              <a:rPr lang="en-US" sz="2000" dirty="0" err="1"/>
              <a:t>umask</a:t>
            </a:r>
            <a:r>
              <a:rPr lang="en-US" sz="2000" dirty="0"/>
              <a:t> 027'}</a:t>
            </a:r>
          </a:p>
          <a:p>
            <a:r>
              <a:rPr lang="en-US" sz="2000" dirty="0"/>
              <a:t>       expected "# color =&gt; new RH6.0 </a:t>
            </a:r>
            <a:r>
              <a:rPr lang="en-US" sz="2000" dirty="0" err="1"/>
              <a:t>bootup</a:t>
            </a:r>
            <a:r>
              <a:rPr lang="en-US" sz="2000" dirty="0"/>
              <a:t>\n# verbose =&gt; old-style </a:t>
            </a:r>
            <a:r>
              <a:rPr lang="en-US" sz="2000" dirty="0" err="1"/>
              <a:t>bootup</a:t>
            </a:r>
            <a:r>
              <a:rPr lang="en-US" sz="2000" dirty="0"/>
              <a:t>\n# anything else =&gt; new style </a:t>
            </a:r>
            <a:r>
              <a:rPr lang="en-US" sz="2000" dirty="0" err="1"/>
              <a:t>bootup</a:t>
            </a:r>
            <a:r>
              <a:rPr lang="en-US" sz="2000" dirty="0"/>
              <a:t> without ANSI colors or positioning\</a:t>
            </a:r>
            <a:r>
              <a:rPr lang="en-US" sz="2000" dirty="0" err="1"/>
              <a:t>nBOOTUP</a:t>
            </a:r>
            <a:r>
              <a:rPr lang="en-US" sz="2000" dirty="0"/>
              <a:t>=color\n# column to start \"[  OK  ]\" label in \</a:t>
            </a:r>
            <a:r>
              <a:rPr lang="en-US" sz="2000" dirty="0" err="1"/>
              <a:t>nRES_COL</a:t>
            </a:r>
            <a:r>
              <a:rPr lang="en-US" sz="2000" dirty="0"/>
              <a:t>=60\n# terminal sequence to move to that column. </a:t>
            </a:r>
            <a:r>
              <a:rPr lang="en-US" sz="2000" dirty="0" smtClean="0"/>
              <a:t>...</a:t>
            </a:r>
            <a:endParaRPr lang="en-US" sz="2000" dirty="0"/>
          </a:p>
          <a:p>
            <a:r>
              <a:rPr lang="en-US" sz="2000" dirty="0"/>
              <a:t>Finished in 0.03128 seconds (files took 0.46609 seconds to load)</a:t>
            </a:r>
          </a:p>
          <a:p>
            <a:r>
              <a:rPr lang="en-US" sz="2000" dirty="0"/>
              <a:t>1 example, 1 failure</a:t>
            </a:r>
          </a:p>
          <a:p>
            <a:endParaRPr lang="en-US" sz="2000" dirty="0"/>
          </a:p>
          <a:p>
            <a:r>
              <a:rPr lang="en-US" sz="2000" dirty="0"/>
              <a:t>Failed examples:</a:t>
            </a:r>
          </a:p>
          <a:p>
            <a:endParaRPr lang="en-US" sz="2000" dirty="0"/>
          </a:p>
          <a:p>
            <a:r>
              <a:rPr lang="en-US" sz="2000" dirty="0" err="1"/>
              <a:t>rspec</a:t>
            </a:r>
            <a:r>
              <a:rPr lang="en-US" sz="2000" dirty="0"/>
              <a:t>  #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endParaRPr lang="en-US" sz="2000" dirty="0"/>
          </a:p>
        </p:txBody>
      </p:sp>
      <p:sp>
        <p:nvSpPr>
          <p:cNvPr id="3" name="Text Placeholder 2"/>
          <p:cNvSpPr>
            <a:spLocks noGrp="1"/>
          </p:cNvSpPr>
          <p:nvPr>
            <p:ph type="body" sz="quarter" idx="11"/>
          </p:nvPr>
        </p:nvSpPr>
        <p:spPr/>
        <p:txBody>
          <a:bodyPr/>
          <a:lstStyle/>
          <a:p>
            <a:endParaRPr lang="en-US" dirty="0" smtClean="0"/>
          </a:p>
          <a:p>
            <a:r>
              <a:rPr lang="en-US" dirty="0" smtClean="0"/>
              <a:t>$ </a:t>
            </a:r>
            <a:r>
              <a:rPr lang="en-US" dirty="0" err="1" smtClean="0"/>
              <a:t>inspec</a:t>
            </a:r>
            <a:r>
              <a:rPr lang="en-US" dirty="0" smtClean="0"/>
              <a:t> </a:t>
            </a:r>
            <a:r>
              <a:rPr lang="en-US" dirty="0"/>
              <a:t>exec cis31.rb</a:t>
            </a:r>
          </a:p>
          <a:p>
            <a:endParaRPr lang="en-US" dirty="0"/>
          </a:p>
        </p:txBody>
      </p:sp>
      <p:sp>
        <p:nvSpPr>
          <p:cNvPr id="4" name="Title 3"/>
          <p:cNvSpPr>
            <a:spLocks noGrp="1"/>
          </p:cNvSpPr>
          <p:nvPr>
            <p:ph type="title"/>
          </p:nvPr>
        </p:nvSpPr>
        <p:spPr/>
        <p:txBody>
          <a:bodyPr/>
          <a:lstStyle/>
          <a:p>
            <a:r>
              <a:rPr lang="en-US" dirty="0" smtClean="0"/>
              <a:t>GE: Test the Control with `</a:t>
            </a:r>
            <a:r>
              <a:rPr lang="en-US" dirty="0" err="1" smtClean="0"/>
              <a:t>inspec</a:t>
            </a:r>
            <a:r>
              <a:rPr lang="en-US" dirty="0" smtClean="0"/>
              <a:t> exec`</a:t>
            </a:r>
            <a:endParaRPr lang="en-US" dirty="0"/>
          </a:p>
        </p:txBody>
      </p:sp>
      <p:sp>
        <p:nvSpPr>
          <p:cNvPr id="5" name="Rectangle 4"/>
          <p:cNvSpPr/>
          <p:nvPr/>
        </p:nvSpPr>
        <p:spPr bwMode="auto">
          <a:xfrm>
            <a:off x="1122159" y="2315963"/>
            <a:ext cx="14431939" cy="201173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3615143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endParaRPr lang="en-US" dirty="0" smtClean="0"/>
          </a:p>
          <a:p>
            <a:r>
              <a:rPr lang="en-US" dirty="0"/>
              <a:t> stat -L -c "%a %u %g" /etc/</a:t>
            </a:r>
            <a:r>
              <a:rPr lang="en-US" dirty="0" err="1"/>
              <a:t>crontab</a:t>
            </a:r>
            <a:r>
              <a:rPr lang="en-US" dirty="0"/>
              <a:t> | </a:t>
            </a:r>
            <a:r>
              <a:rPr lang="en-US" dirty="0" err="1"/>
              <a:t>egrep</a:t>
            </a:r>
            <a:r>
              <a:rPr lang="en-US" dirty="0"/>
              <a:t> ".00 0 0</a:t>
            </a:r>
            <a:r>
              <a:rPr lang="en-US" dirty="0" smtClean="0"/>
              <a:t>"</a:t>
            </a:r>
          </a:p>
          <a:p>
            <a:r>
              <a:rPr lang="en-US" dirty="0"/>
              <a:t>sudo </a:t>
            </a:r>
            <a:r>
              <a:rPr lang="en-US" dirty="0" err="1"/>
              <a:t>chmod</a:t>
            </a:r>
            <a:r>
              <a:rPr lang="en-US" dirty="0"/>
              <a:t> </a:t>
            </a:r>
            <a:r>
              <a:rPr lang="en-US" dirty="0" err="1"/>
              <a:t>og-rwx</a:t>
            </a:r>
            <a:r>
              <a:rPr lang="en-US" dirty="0"/>
              <a:t> /etc/</a:t>
            </a:r>
            <a:r>
              <a:rPr lang="en-US" dirty="0" err="1"/>
              <a:t>cron.hourly</a:t>
            </a:r>
            <a:r>
              <a:rPr lang="en-US" dirty="0"/>
              <a:t> </a:t>
            </a:r>
            <a:endParaRPr lang="en-US" dirty="0" smtClean="0"/>
          </a:p>
          <a:p>
            <a:endParaRPr lang="en-US" dirty="0"/>
          </a:p>
          <a:p>
            <a:endParaRPr lang="en-US" dirty="0" smtClean="0"/>
          </a:p>
          <a:p>
            <a:r>
              <a:rPr lang="en-US" dirty="0"/>
              <a:t>stat /etc/</a:t>
            </a:r>
            <a:r>
              <a:rPr lang="en-US" dirty="0" err="1"/>
              <a:t>cron.hourly</a:t>
            </a:r>
            <a:endParaRPr lang="en-US" dirty="0"/>
          </a:p>
          <a:p>
            <a:endParaRPr lang="en-US" dirty="0"/>
          </a:p>
        </p:txBody>
      </p:sp>
    </p:spTree>
    <p:extLst>
      <p:ext uri="{BB962C8B-B14F-4D97-AF65-F5344CB8AC3E}">
        <p14:creationId xmlns:p14="http://schemas.microsoft.com/office/powerpoint/2010/main" val="422748407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t>
            </a:r>
            <a:r>
              <a:rPr lang="en-US" dirty="0" smtClean="0"/>
              <a:t>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endParaRPr lang="en-US" dirty="0"/>
          </a:p>
          <a:p>
            <a:endParaRPr lang="en-US" dirty="0"/>
          </a:p>
        </p:txBody>
      </p:sp>
    </p:spTree>
    <p:extLst>
      <p:ext uri="{BB962C8B-B14F-4D97-AF65-F5344CB8AC3E}">
        <p14:creationId xmlns:p14="http://schemas.microsoft.com/office/powerpoint/2010/main" val="380409210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Reports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mmm</a:t>
            </a:r>
          </a:p>
          <a:p>
            <a:endParaRPr lang="en-US" dirty="0"/>
          </a:p>
          <a:p>
            <a:endParaRPr lang="en-US" dirty="0" smtClean="0"/>
          </a:p>
          <a:p>
            <a:r>
              <a:rPr lang="en-US" smtClean="0"/>
              <a:t>IMPORTING NODES</a:t>
            </a:r>
          </a:p>
          <a:p>
            <a:r>
              <a:rPr lang="en-US" dirty="0" err="1" smtClean="0"/>
              <a:t>andrew</a:t>
            </a:r>
            <a:r>
              <a:rPr lang="en-US" dirty="0"/>
              <a:t>: you can add nodes using the API, e.g. in bulk</a:t>
            </a:r>
            <a:r>
              <a:rPr lang="en-US" dirty="0">
                <a:hlinkClick r:id="rId3"/>
              </a:rPr>
              <a:t>https://github.com/chef/chef-compliance/blob/master/docs/api_compliance.rst#post-bulk</a:t>
            </a:r>
            <a:endParaRPr lang="en-US" dirty="0"/>
          </a:p>
        </p:txBody>
      </p:sp>
    </p:spTree>
    <p:extLst>
      <p:ext uri="{BB962C8B-B14F-4D97-AF65-F5344CB8AC3E}">
        <p14:creationId xmlns:p14="http://schemas.microsoft.com/office/powerpoint/2010/main" val="31178829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6"/>
            <a:ext cx="12319001" cy="1251174"/>
          </a:xfrm>
        </p:spPr>
        <p:txBody>
          <a:bodyPr>
            <a:normAutofit/>
          </a:bodyPr>
          <a:lstStyle/>
          <a:p>
            <a:r>
              <a:rPr lang="en-US" dirty="0" smtClean="0"/>
              <a:t>GE: Creating a Custom Profile</a:t>
            </a:r>
            <a:endParaRPr lang="en-US" dirty="0"/>
          </a:p>
        </p:txBody>
      </p:sp>
      <p:sp>
        <p:nvSpPr>
          <p:cNvPr id="3" name="Content Placeholder 2"/>
          <p:cNvSpPr>
            <a:spLocks noGrp="1"/>
          </p:cNvSpPr>
          <p:nvPr>
            <p:ph sz="quarter" idx="11"/>
          </p:nvPr>
        </p:nvSpPr>
        <p:spPr/>
        <p:txBody>
          <a:bodyPr/>
          <a:lstStyle/>
          <a:p>
            <a:r>
              <a:rPr lang="en-US" dirty="0" smtClean="0"/>
              <a:t>Creating custom profiles to fit your business needs.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 custom profile.</a:t>
            </a:r>
          </a:p>
          <a:p>
            <a:pPr marL="342900" indent="-342900">
              <a:buFont typeface="Wingdings" panose="05000000000000000000" pitchFamily="2" charset="2"/>
              <a:buChar char="q"/>
            </a:pPr>
            <a:r>
              <a:rPr lang="en-US" dirty="0" smtClean="0"/>
              <a:t>Test your profile with </a:t>
            </a:r>
            <a:r>
              <a:rPr lang="en-US" dirty="0" err="1" smtClean="0"/>
              <a:t>InSpec</a:t>
            </a: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endParaRPr lang="en-US" dirty="0"/>
          </a:p>
          <a:p>
            <a:pPr marL="457200" indent="-457200">
              <a:buFont typeface="Wingdings" charset="2"/>
              <a:buChar char="Ø"/>
            </a:pPr>
            <a:r>
              <a:rPr lang="en-US" dirty="0"/>
              <a:t>Translate </a:t>
            </a:r>
            <a:r>
              <a:rPr lang="en-US" dirty="0" smtClean="0"/>
              <a:t>DoD (Department of Defense) </a:t>
            </a:r>
            <a:r>
              <a:rPr lang="en-US" dirty="0"/>
              <a:t>specifications into </a:t>
            </a:r>
            <a:r>
              <a:rPr lang="en-US" dirty="0" err="1"/>
              <a:t>InSpec</a:t>
            </a:r>
            <a:r>
              <a:rPr lang="en-US" dirty="0"/>
              <a:t> </a:t>
            </a:r>
            <a:r>
              <a:rPr lang="en-US" dirty="0" smtClean="0"/>
              <a:t>tests.</a:t>
            </a:r>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413050"/>
            <a:ext cx="14423693" cy="4086978"/>
          </a:xfrm>
        </p:spPr>
        <p:txBody>
          <a:bodyPr/>
          <a:lstStyle/>
          <a:p>
            <a:pPr defTabSz="1217613" fontAlgn="base">
              <a:lnSpc>
                <a:spcPct val="90000"/>
              </a:lnSpc>
              <a:spcBef>
                <a:spcPct val="30000"/>
              </a:spcBef>
              <a:spcAft>
                <a:spcPts val="450"/>
              </a:spcAft>
              <a:buSzTx/>
              <a:defRPr/>
            </a:pPr>
            <a:endParaRPr lang="en-US" dirty="0"/>
          </a:p>
        </p:txBody>
      </p:sp>
      <p:sp>
        <p:nvSpPr>
          <p:cNvPr id="3" name="Text Placeholder 2"/>
          <p:cNvSpPr>
            <a:spLocks noGrp="1"/>
          </p:cNvSpPr>
          <p:nvPr>
            <p:ph type="body" sz="quarter" idx="11"/>
          </p:nvPr>
        </p:nvSpPr>
        <p:spPr>
          <a:xfrm>
            <a:off x="1121104" y="1239874"/>
            <a:ext cx="14422528" cy="1630917"/>
          </a:xfrm>
        </p:spPr>
        <p:txBody>
          <a:bodyPr/>
          <a:lstStyle/>
          <a:p>
            <a:r>
              <a:rPr lang="en-US" dirty="0" smtClean="0"/>
              <a:t>$ mkdir </a:t>
            </a:r>
            <a:r>
              <a:rPr lang="en-US" dirty="0"/>
              <a:t>-p ~/</a:t>
            </a:r>
            <a:r>
              <a:rPr lang="en-US" dirty="0" err="1" smtClean="0"/>
              <a:t>compliance_profiles</a:t>
            </a:r>
            <a:r>
              <a:rPr lang="en-US" dirty="0" smtClean="0"/>
              <a:t>/profile_01</a:t>
            </a:r>
          </a:p>
          <a:p>
            <a:r>
              <a:rPr lang="en-US" dirty="0" smtClean="0"/>
              <a:t>$ cd </a:t>
            </a:r>
            <a:r>
              <a:rPr lang="en-US" dirty="0"/>
              <a:t>~/</a:t>
            </a:r>
            <a:r>
              <a:rPr lang="en-US" dirty="0" err="1" smtClean="0"/>
              <a:t>compliance_profiles</a:t>
            </a:r>
            <a:r>
              <a:rPr lang="en-US" dirty="0" smtClean="0"/>
              <a:t>/profile_01</a:t>
            </a:r>
            <a:endParaRPr lang="en-US" dirty="0"/>
          </a:p>
        </p:txBody>
      </p:sp>
      <p:sp>
        <p:nvSpPr>
          <p:cNvPr id="5" name="Title 4"/>
          <p:cNvSpPr>
            <a:spLocks noGrp="1"/>
          </p:cNvSpPr>
          <p:nvPr>
            <p:ph type="title"/>
          </p:nvPr>
        </p:nvSpPr>
        <p:spPr/>
        <p:txBody>
          <a:bodyPr>
            <a:normAutofit/>
          </a:bodyPr>
          <a:lstStyle/>
          <a:p>
            <a:r>
              <a:rPr lang="en-US" dirty="0"/>
              <a:t>GE: </a:t>
            </a:r>
            <a:r>
              <a:rPr lang="en-US" dirty="0" smtClean="0"/>
              <a:t>Create a Directory for your Profile</a:t>
            </a:r>
            <a:endParaRPr lang="en-US" dirty="0"/>
          </a:p>
        </p:txBody>
      </p:sp>
    </p:spTree>
    <p:extLst>
      <p:ext uri="{BB962C8B-B14F-4D97-AF65-F5344CB8AC3E}">
        <p14:creationId xmlns:p14="http://schemas.microsoft.com/office/powerpoint/2010/main" val="330335118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5881" y="2452145"/>
            <a:ext cx="12664758" cy="968599"/>
          </a:xfrm>
        </p:spPr>
        <p:txBody>
          <a:bodyPr>
            <a:normAutofit fontScale="90000"/>
          </a:bodyPr>
          <a:lstStyle/>
          <a:p>
            <a:r>
              <a:rPr lang="en-US" dirty="0" smtClean="0"/>
              <a:t>GE: Uploading the Custom Profile to the Compliance Server </a:t>
            </a:r>
            <a:endParaRPr lang="en-US" dirty="0"/>
          </a:p>
        </p:txBody>
      </p:sp>
      <p:sp>
        <p:nvSpPr>
          <p:cNvPr id="3" name="Content Placeholder 2"/>
          <p:cNvSpPr>
            <a:spLocks noGrp="1"/>
          </p:cNvSpPr>
          <p:nvPr>
            <p:ph sz="quarter" idx="11"/>
          </p:nvPr>
        </p:nvSpPr>
        <p:spPr>
          <a:xfrm>
            <a:off x="1671638" y="3420745"/>
            <a:ext cx="12319000" cy="1528233"/>
          </a:xfrm>
        </p:spPr>
        <p:txBody>
          <a:bodyPr/>
          <a:lstStyle/>
          <a:p>
            <a:r>
              <a:rPr lang="en-US" dirty="0" smtClean="0"/>
              <a:t>Uploading it so it can be used in scans..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Zip up the new profile.</a:t>
            </a:r>
          </a:p>
          <a:p>
            <a:pPr marL="342900" indent="-342900">
              <a:buFont typeface="Wingdings" panose="05000000000000000000" pitchFamily="2" charset="2"/>
              <a:buChar char="q"/>
            </a:pPr>
            <a:r>
              <a:rPr lang="en-US" dirty="0" smtClean="0"/>
              <a:t>Upload it to your laptop and then to the Compliance Server.</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20388245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t>
            </a:r>
            <a:r>
              <a:rPr lang="en-US" dirty="0" smtClean="0"/>
              <a:t>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Compliance Frameworks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r>
              <a:rPr lang="en-US" dirty="0" smtClean="0"/>
              <a:t>In this exercise you will download </a:t>
            </a:r>
            <a:r>
              <a:rPr lang="en-US" dirty="0"/>
              <a:t>the </a:t>
            </a:r>
            <a:r>
              <a:rPr lang="en-US" dirty="0" smtClean="0"/>
              <a:t>latest </a:t>
            </a:r>
            <a:r>
              <a:rPr lang="en-US" dirty="0"/>
              <a:t>CIS </a:t>
            </a:r>
            <a:r>
              <a:rPr lang="en-US" dirty="0" smtClean="0"/>
              <a:t>benchmarks, interpret one of the benchmarks and write an </a:t>
            </a:r>
            <a:r>
              <a:rPr lang="en-US" dirty="0" err="1" smtClean="0"/>
              <a:t>InSpec</a:t>
            </a:r>
            <a:r>
              <a:rPr lang="en-US" dirty="0" smtClean="0"/>
              <a:t> control and Compliance profile based on CIS benchmark</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30659971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Compliance Frameworks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Linux platform 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pPr marL="342900" indent="-342900">
              <a:buFont typeface="Wingdings" panose="05000000000000000000" pitchFamily="2" charset="2"/>
              <a:buChar char="q"/>
            </a:pPr>
            <a:r>
              <a:rPr lang="en-US" dirty="0" smtClean="0"/>
              <a:t>Use </a:t>
            </a:r>
            <a:r>
              <a:rPr lang="en-US" dirty="0"/>
              <a:t>`</a:t>
            </a:r>
            <a:r>
              <a:rPr lang="en-US" dirty="0" err="1"/>
              <a:t>inspec</a:t>
            </a:r>
            <a:r>
              <a:rPr lang="en-US" dirty="0"/>
              <a:t> exec` to run the tests against your Linux </a:t>
            </a:r>
            <a:r>
              <a:rPr lang="en-US" dirty="0" smtClean="0"/>
              <a:t>target.</a:t>
            </a:r>
          </a:p>
          <a:p>
            <a:pPr marL="342900" indent="-342900">
              <a:buFont typeface="Wingdings" panose="05000000000000000000" pitchFamily="2" charset="2"/>
              <a:buChar char="q"/>
            </a:pPr>
            <a:r>
              <a:rPr lang="en-US" dirty="0" smtClean="0"/>
              <a:t>Package the profile </a:t>
            </a:r>
            <a:r>
              <a:rPr lang="en-US" dirty="0"/>
              <a:t>and </a:t>
            </a:r>
            <a:r>
              <a:rPr lang="en-US"/>
              <a:t>upload </a:t>
            </a:r>
            <a:r>
              <a:rPr lang="en-US"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3845</TotalTime>
  <Words>1700</Words>
  <Application>Microsoft Office PowerPoint</Application>
  <PresentationFormat>Custom</PresentationFormat>
  <Paragraphs>208</Paragraphs>
  <Slides>23</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ＭＳ Ｐゴシック</vt:lpstr>
      <vt:lpstr>Arial</vt:lpstr>
      <vt:lpstr>Courier New</vt:lpstr>
      <vt:lpstr>Wingdings</vt:lpstr>
      <vt:lpstr>Base</vt:lpstr>
      <vt:lpstr>Interaction</vt:lpstr>
      <vt:lpstr>Applying Compliance Frameworks using InSpec</vt:lpstr>
      <vt:lpstr>Objectives</vt:lpstr>
      <vt:lpstr>Compliance Frameworks</vt:lpstr>
      <vt:lpstr>GE: Compliance Frameworks</vt:lpstr>
      <vt:lpstr>GE: Compliance Frameworks</vt:lpstr>
      <vt:lpstr>GE: Downloading the CIS Benchmarks </vt:lpstr>
      <vt:lpstr>GE: Downloading the CIS Benchmarks </vt:lpstr>
      <vt:lpstr>GE: Downloading the CIS Benchmarks </vt:lpstr>
      <vt:lpstr>GE: Downloading the PDF</vt:lpstr>
      <vt:lpstr>GE: Downloading the CIS Benchmarks </vt:lpstr>
      <vt:lpstr>GE: CIS Benchmarks</vt:lpstr>
      <vt:lpstr>Downloading The Latest Benchmarks</vt:lpstr>
      <vt:lpstr>GE: Create a Set Daemon umask Control</vt:lpstr>
      <vt:lpstr>GE: Create a Set Daemon umask Control</vt:lpstr>
      <vt:lpstr>GE: Test the Control with `inspec exec`</vt:lpstr>
      <vt:lpstr>Objectives</vt:lpstr>
      <vt:lpstr>Compliance Frameworks</vt:lpstr>
      <vt:lpstr>Running Reports</vt:lpstr>
      <vt:lpstr>GE: Creating a Custom Profile</vt:lpstr>
      <vt:lpstr>GE: Create a Directory for your Profile</vt:lpstr>
      <vt:lpstr>GE: Uploading the Custom Profile to the Compliance Server </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177</cp:revision>
  <cp:lastPrinted>2015-02-07T23:49:10Z</cp:lastPrinted>
  <dcterms:created xsi:type="dcterms:W3CDTF">2015-11-10T15:58:30Z</dcterms:created>
  <dcterms:modified xsi:type="dcterms:W3CDTF">2015-12-18T22:35:14Z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