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42"/>
  </p:notesMasterIdLst>
  <p:handoutMasterIdLst>
    <p:handoutMasterId r:id="rId43"/>
  </p:handoutMasterIdLst>
  <p:sldIdLst>
    <p:sldId id="256" r:id="rId7"/>
    <p:sldId id="257" r:id="rId8"/>
    <p:sldId id="292" r:id="rId9"/>
    <p:sldId id="315" r:id="rId10"/>
    <p:sldId id="272" r:id="rId11"/>
    <p:sldId id="278" r:id="rId12"/>
    <p:sldId id="279" r:id="rId13"/>
    <p:sldId id="293" r:id="rId14"/>
    <p:sldId id="281" r:id="rId15"/>
    <p:sldId id="316" r:id="rId16"/>
    <p:sldId id="295" r:id="rId17"/>
    <p:sldId id="322" r:id="rId18"/>
    <p:sldId id="297" r:id="rId19"/>
    <p:sldId id="298" r:id="rId20"/>
    <p:sldId id="317" r:id="rId21"/>
    <p:sldId id="300" r:id="rId22"/>
    <p:sldId id="303" r:id="rId23"/>
    <p:sldId id="301" r:id="rId24"/>
    <p:sldId id="304" r:id="rId25"/>
    <p:sldId id="305" r:id="rId26"/>
    <p:sldId id="306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20" r:id="rId35"/>
    <p:sldId id="318" r:id="rId36"/>
    <p:sldId id="319" r:id="rId37"/>
    <p:sldId id="296" r:id="rId38"/>
    <p:sldId id="302" r:id="rId39"/>
    <p:sldId id="276" r:id="rId40"/>
    <p:sldId id="267" r:id="rId41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54741" autoAdjust="0"/>
  </p:normalViewPr>
  <p:slideViewPr>
    <p:cSldViewPr snapToGrid="0">
      <p:cViewPr varScale="1">
        <p:scale>
          <a:sx n="26" d="100"/>
          <a:sy n="26" d="100"/>
        </p:scale>
        <p:origin x="1772" y="20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2016-02-08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2016-02-08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30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answer is, 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expects a `test` directory at the same</a:t>
            </a:r>
            <a:r>
              <a:rPr lang="en-US" baseline="0" dirty="0" smtClean="0"/>
              <a:t> </a:t>
            </a:r>
            <a:r>
              <a:rPr lang="en-US" dirty="0" smtClean="0"/>
              <a:t>level as the metadata.rb.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65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 the missing `test` directory by running</a:t>
            </a:r>
            <a:r>
              <a:rPr lang="en-US" baseline="0" dirty="0" smtClean="0"/>
              <a:t> </a:t>
            </a:r>
            <a:r>
              <a:rPr lang="en-US" dirty="0" smtClean="0"/>
              <a:t>`mkdir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/profile_01/test'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Then</a:t>
            </a:r>
            <a:r>
              <a:rPr lang="en-US" baseline="0" dirty="0" smtClean="0"/>
              <a:t> use `ls -l` to confirm its creation.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51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  <a:r>
              <a:rPr lang="en-US" baseline="0" dirty="0" smtClean="0"/>
              <a:t> again. You should no longer see the errors you saw previously.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tbd</a:t>
            </a:r>
            <a:r>
              <a:rPr lang="en-US" baseline="0" dirty="0" smtClean="0"/>
              <a:t> Let's find out where the 14 rules are found on 5-14.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61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tbd</a:t>
            </a:r>
            <a:r>
              <a:rPr lang="en-US" dirty="0" smtClean="0"/>
              <a:t> - Note: 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t's generally correct to use single quotes unless string interpolation is used, in which doubles are correct. Check with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team about describe statement correctness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</a:t>
            </a:r>
            <a:r>
              <a:rPr lang="en-US" baseline="0" dirty="0" smtClean="0"/>
              <a:t> the </a:t>
            </a:r>
            <a:r>
              <a:rPr lang="en-US" dirty="0" smtClean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/profile_01/test/</a:t>
            </a:r>
            <a:r>
              <a:rPr lang="en-US" dirty="0" err="1" smtClean="0"/>
              <a:t>tmp.rb</a:t>
            </a:r>
            <a:r>
              <a:rPr lang="en-US" baseline="0" dirty="0" smtClean="0"/>
              <a:t> file with the control shown here. We've pasted the code below so you can see it better.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 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profile'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 "tmp-1.0"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impact 0.3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title "Create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"A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must exist"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describe file('/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it { should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be_directory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 "tmp-1.1"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impact 0.3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title "/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is owned by the root user"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"The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must be owned by the root user"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describe file('/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it { should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be_owned_by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'root' }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0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  <a:r>
              <a:rPr lang="en-US" baseline="0" dirty="0" smtClean="0"/>
              <a:t> again. You should see the new </a:t>
            </a:r>
            <a:r>
              <a:rPr lang="en-US" baseline="0" dirty="0" err="1" smtClean="0"/>
              <a:t>tmp</a:t>
            </a:r>
            <a:r>
              <a:rPr lang="en-US" baseline="0" dirty="0" smtClean="0"/>
              <a:t>/rb files was verified.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Instructor Note: In a recent test (1/28 </a:t>
            </a:r>
            <a:r>
              <a:rPr lang="en-US" dirty="0" err="1" smtClean="0"/>
              <a:t>inspec</a:t>
            </a:r>
            <a:r>
              <a:rPr lang="en-US" dirty="0" smtClean="0"/>
              <a:t> 0.9.2) the output was a little different:</a:t>
            </a:r>
            <a:br>
              <a:rPr lang="en-US" dirty="0" smtClean="0"/>
            </a:br>
            <a:r>
              <a:rPr lang="en-US" dirty="0" smtClean="0"/>
              <a:t>[chef@ip-172-31-2-116 profile_01]$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I, [2016-01-28T22:14:01.897589 #6154]  INFO -- : Checking profile in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I, [2016-01-28T22:14:01.897815 #6154]  INFO -- : Metadata OK.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D, [2016-01-28T22:14:01.897878 #6154] DEBUG -- : Found 15 rules.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D, [2016-01-28T22:14:01.897926 #6154] DEBUG -- : Verify all rules in 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/profile_01/test/</a:t>
            </a:r>
            <a:r>
              <a:rPr lang="en-US" dirty="0" err="1" smtClean="0"/>
              <a:t>tmp.rb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I, [2016-01-28T22:14:01.897980 #6154]  INFO -- : Rule definitions OK.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18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`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dirty="0" smtClean="0"/>
              <a:t>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exec` is used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 to run all tests at the specified path.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`</a:t>
            </a:r>
            <a:r>
              <a:rPr lang="en-US" dirty="0" err="1" smtClean="0"/>
              <a:t>inspec</a:t>
            </a:r>
            <a:r>
              <a:rPr lang="en-US" dirty="0" smtClean="0"/>
              <a:t> exec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</a:t>
            </a:r>
            <a:r>
              <a:rPr lang="en-US" baseline="0" dirty="0" smtClean="0"/>
              <a:t> The test should be successful, showing no failures.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9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addition to the uploading procedure we'll do in the exercise, in the workplace you could also upload such custom profiles using an 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56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Your</a:t>
            </a:r>
            <a:r>
              <a:rPr lang="en-US" baseline="0" dirty="0" smtClean="0"/>
              <a:t> node may not have the zip package installed so let's use Chef to do that now.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9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Move to ~/</a:t>
            </a:r>
            <a:r>
              <a:rPr lang="en-US" dirty="0" err="1" smtClean="0"/>
              <a:t>compliance_profiles</a:t>
            </a:r>
            <a:r>
              <a:rPr lang="en-US" dirty="0" smtClean="0"/>
              <a:t> and then run `zip -r profile_01.zip profile_01`.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90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Type `ls</a:t>
            </a:r>
            <a:r>
              <a:rPr lang="en-US" baseline="0" dirty="0" smtClean="0"/>
              <a:t> -l` to verify the new zip file's creation.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5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99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Important</a:t>
            </a:r>
            <a:r>
              <a:rPr lang="en-US" dirty="0" smtClean="0"/>
              <a:t>: Be sure to run this command from your laptop. You can first move to whatever directory on</a:t>
            </a:r>
            <a:r>
              <a:rPr lang="en-US" baseline="0" dirty="0" smtClean="0"/>
              <a:t> your laptop that you like.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this Windows example, the user created and moved to the C:\tmp location and then ran the above command. The </a:t>
            </a:r>
            <a:r>
              <a:rPr lang="en-US" dirty="0" smtClean="0"/>
              <a:t>IP address after the `chef@`</a:t>
            </a:r>
            <a:r>
              <a:rPr lang="en-US" baseline="0" dirty="0" smtClean="0"/>
              <a:t> is the IP address of the target node where the profile_01.zip was created.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Not sure if it was my laptop settings, but I could not see the zip file when I </a:t>
            </a:r>
            <a:r>
              <a:rPr lang="en-US" baseline="0" dirty="0" err="1" smtClean="0"/>
              <a:t>scp'd</a:t>
            </a:r>
            <a:r>
              <a:rPr lang="en-US" baseline="0" dirty="0" smtClean="0"/>
              <a:t> it directly to my C: drive. I had to create the </a:t>
            </a:r>
            <a:r>
              <a:rPr lang="en-US" dirty="0" smtClean="0"/>
              <a:t>C:\tmp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</a:t>
            </a:r>
            <a:r>
              <a:rPr lang="en-US" baseline="0" dirty="0" smtClean="0"/>
              <a:t> first then download to there.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41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The Compliance Server checks uploaded profiles using the same `</a:t>
            </a:r>
            <a:r>
              <a:rPr lang="en-US" dirty="0" err="1" smtClean="0">
                <a:effectLst/>
              </a:rPr>
              <a:t>inspec</a:t>
            </a:r>
            <a:r>
              <a:rPr lang="en-US" dirty="0" smtClean="0">
                <a:effectLst/>
              </a:rPr>
              <a:t> check ` mechanism that we used when running </a:t>
            </a:r>
            <a:r>
              <a:rPr lang="en-US" dirty="0" err="1" smtClean="0">
                <a:effectLst/>
              </a:rPr>
              <a:t>inspec</a:t>
            </a:r>
            <a:r>
              <a:rPr lang="en-US" dirty="0" smtClean="0">
                <a:effectLst/>
              </a:rPr>
              <a:t> via the CLI.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 that if you upload a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 to Compliance Server and the profile is written incorrectly, we currently don't get an error in the web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UI. We would only be notified by the error when the new profile doesn't appear in the list of Compliance profiles or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by looking at the logs.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 the near future, </a:t>
            </a:r>
            <a:r>
              <a:rPr lang="en-US" dirty="0" smtClean="0">
                <a:effectLst/>
              </a:rPr>
              <a:t>the status of</a:t>
            </a:r>
            <a:r>
              <a:rPr lang="en-US" baseline="0" dirty="0" smtClean="0">
                <a:effectLst/>
              </a:rPr>
              <a:t> </a:t>
            </a:r>
            <a:r>
              <a:rPr lang="en-US" dirty="0" smtClean="0">
                <a:effectLst/>
              </a:rPr>
              <a:t>the</a:t>
            </a:r>
            <a:r>
              <a:rPr lang="en-US" baseline="0" dirty="0" smtClean="0">
                <a:effectLst/>
              </a:rPr>
              <a:t> uploaded profile will </a:t>
            </a:r>
            <a:r>
              <a:rPr lang="en-US" dirty="0" smtClean="0">
                <a:effectLst/>
              </a:rPr>
              <a:t>reported by the web UI.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33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35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8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you are </a:t>
            </a:r>
            <a:r>
              <a:rPr lang="en-US" smtClean="0"/>
              <a:t>logged</a:t>
            </a:r>
            <a:r>
              <a:rPr lang="en-US" baseline="0" smtClean="0"/>
              <a:t> in to </a:t>
            </a:r>
            <a:r>
              <a:rPr lang="en-US" baseline="0" dirty="0" smtClean="0"/>
              <a:t>the Chef Compliance UI as 'admin', your profile is called 'admin/profile' on the 'Scan nodes' page.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Regarding this note above--`</a:t>
            </a:r>
            <a:r>
              <a:rPr lang="en-US" b="1" dirty="0" smtClean="0"/>
              <a:t>Note</a:t>
            </a:r>
            <a:r>
              <a:rPr lang="en-US" dirty="0" smtClean="0"/>
              <a:t>: The profile name in this view is based on the name space in your metadata.rb.`--</a:t>
            </a:r>
            <a:r>
              <a:rPr lang="en-US" baseline="0" dirty="0" smtClean="0"/>
              <a:t>the compliance team may have improved that Compliance profile name field on the "Scan nodes" page by now to include whatever is the </a:t>
            </a:r>
            <a:r>
              <a:rPr lang="en-US" dirty="0" smtClean="0">
                <a:effectLst/>
              </a:rPr>
              <a:t>`</a:t>
            </a:r>
            <a:r>
              <a:rPr lang="en-US" dirty="0" smtClean="0"/>
              <a:t>title</a:t>
            </a:r>
            <a:r>
              <a:rPr lang="en-US" dirty="0" smtClean="0">
                <a:effectLst/>
              </a:rPr>
              <a:t>`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value from the metadata.rb. Therefore it would match the name as displayed in the Compliance profiles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page.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52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560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56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Instructor Note:</a:t>
            </a:r>
            <a:r>
              <a:rPr lang="en-US" baseline="0" dirty="0" smtClean="0"/>
              <a:t> The AMIs for this class have </a:t>
            </a:r>
            <a:r>
              <a:rPr lang="en-US" dirty="0" smtClean="0"/>
              <a:t>InSpec v0.9.2.</a:t>
            </a:r>
            <a:r>
              <a:rPr lang="en-US" baseline="0" dirty="0" smtClean="0"/>
              <a:t> We did not want to use the latest version of InSpec in this course since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upgrading a part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ChefDk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would not be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an awesome message to tell. Here is a link to where the image on the right was derived: https://github.com/chef/inspec/blob/1f325b1cfd02391fab14a996693a034da37aadd8/docs/profiles.rst 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133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TBD: now do lab for windows too. Also add </a:t>
            </a:r>
            <a:r>
              <a:rPr lang="en-US" dirty="0" err="1" smtClean="0"/>
              <a:t>inspec</a:t>
            </a:r>
            <a:r>
              <a:rPr lang="en-US" dirty="0" smtClean="0"/>
              <a:t> reference link that gives </a:t>
            </a:r>
            <a:r>
              <a:rPr lang="en-US" smtClean="0"/>
              <a:t>writing profile</a:t>
            </a:r>
            <a:r>
              <a:rPr lang="en-US" baseline="0" smtClean="0"/>
              <a:t> </a:t>
            </a:r>
            <a:r>
              <a:rPr lang="en-US" smtClean="0"/>
              <a:t>examples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888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https://github.com/chef/inspec/blob/7f555b902d6860ffe236ff23e4b52f20bac28adc/lib/inspec/profile.rb#L81-L129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your</a:t>
            </a:r>
            <a:r>
              <a:rPr lang="en-US" baseline="0" dirty="0" smtClean="0"/>
              <a:t> cookbooks will have a </a:t>
            </a:r>
            <a:r>
              <a:rPr lang="en-US" dirty="0" smtClean="0"/>
              <a:t>metadata.rb.</a:t>
            </a:r>
            <a:endParaRPr lang="en-US" dirty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</a:t>
            </a:r>
            <a:r>
              <a:rPr lang="en-US" baseline="0" dirty="0" smtClean="0"/>
              <a:t>d your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Adding profiles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must be packaged in to a .tar.gz or .zip file to be uploaded to the Compliance Server.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directory structure is as follows (note, this is subject to change.  TODO: link to official docs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avaialble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):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xyz.zip:</a:t>
            </a:r>
          </a:p>
          <a:p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requires a `test` directory since it </a:t>
            </a:r>
            <a:r>
              <a:rPr lang="en-US" dirty="0" err="1" smtClean="0"/>
              <a:t>InSpec</a:t>
            </a:r>
            <a:r>
              <a:rPr lang="en-US" dirty="0" smtClean="0"/>
              <a:t> expect this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3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The custom profile you will create will scan nodes to ensure they have a '/</a:t>
            </a:r>
            <a:r>
              <a:rPr lang="en-US" b="0" dirty="0" err="1" smtClean="0"/>
              <a:t>tmp</a:t>
            </a:r>
            <a:r>
              <a:rPr lang="en-US" b="0" dirty="0" smtClean="0"/>
              <a:t>' directory and </a:t>
            </a:r>
            <a:r>
              <a:rPr lang="en-US" b="0" baseline="0" dirty="0" smtClean="0"/>
              <a:t>that directory should be </a:t>
            </a:r>
            <a:r>
              <a:rPr lang="en-US" dirty="0" smtClean="0"/>
              <a:t>owned by the root user.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Note</a:t>
            </a:r>
            <a:r>
              <a:rPr lang="en-US" dirty="0" smtClean="0"/>
              <a:t>: In the workplace you would likely perform these custom profile tasks on your local</a:t>
            </a:r>
            <a:r>
              <a:rPr lang="en-US" baseline="0" dirty="0" smtClean="0"/>
              <a:t> workstation and upload them to the Compliance Server. In this class we'll use our target nodes as a workstation to create the profile on since they already have Chef installed on them. Then we'll ultimately upload the customer profile to your Compliance Server.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24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answer is, 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expects a `test` directory at the same</a:t>
            </a:r>
            <a:r>
              <a:rPr lang="en-US" baseline="0" dirty="0" smtClean="0"/>
              <a:t> </a:t>
            </a:r>
            <a:r>
              <a:rPr lang="en-US" dirty="0" smtClean="0"/>
              <a:t>level as the metadata.rb.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https://github.com/chef/inspec/blob/7f555b902d6860ffe236ff23e4b52f20bac28adc/lib/inspec/profile.rb#L81-L129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Adding profiles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must be packaged in to a .tar.gz or .zip file to be uploaded to the Compliance Server.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directory structure is as follows (note, this is subject to change.  TODO: link to official docs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availalble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):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xyz.zip:</a:t>
            </a:r>
          </a:p>
          <a:p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requires a `test` directory since it </a:t>
            </a:r>
            <a:r>
              <a:rPr lang="en-US" dirty="0" err="1" smtClean="0"/>
              <a:t>InSpec</a:t>
            </a:r>
            <a:r>
              <a:rPr lang="en-US" dirty="0" smtClean="0"/>
              <a:t> expect this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0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 your target Linux node, create a directory for your profiles</a:t>
            </a:r>
            <a:r>
              <a:rPr lang="en-US" baseline="0" dirty="0" smtClean="0"/>
              <a:t> and the move into that new directory.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 `mkdir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/profile_01`</a:t>
            </a:r>
          </a:p>
          <a:p>
            <a:r>
              <a:rPr lang="en-US" dirty="0" smtClean="0"/>
              <a:t>$ `cd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3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`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dirty="0" smtClean="0"/>
              <a:t>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check` is used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 to verify all tests at the specified path. (https://docs.chef.io/ctl_inspec.html)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'</a:t>
            </a:r>
            <a:r>
              <a:rPr lang="en-US" dirty="0" err="1" smtClean="0"/>
              <a:t>inspec</a:t>
            </a:r>
            <a:r>
              <a:rPr lang="en-US" dirty="0" smtClean="0"/>
              <a:t> check' against the new directory.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dirty="0" smtClean="0"/>
              <a:t>$ `</a:t>
            </a:r>
            <a:r>
              <a:rPr lang="en-US" dirty="0" err="1" smtClean="0"/>
              <a:t>inspec</a:t>
            </a:r>
            <a:r>
              <a:rPr lang="en-US" dirty="0" smtClean="0"/>
              <a:t> check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</a:p>
          <a:p>
            <a:endParaRPr lang="en-US" dirty="0" smtClean="0"/>
          </a:p>
          <a:p>
            <a:r>
              <a:rPr lang="en-US" dirty="0" smtClean="0"/>
              <a:t>Notice that </a:t>
            </a:r>
            <a:r>
              <a:rPr lang="en-US" dirty="0" err="1" smtClean="0"/>
              <a:t>InSpec</a:t>
            </a:r>
            <a:r>
              <a:rPr lang="en-US" dirty="0" smtClean="0"/>
              <a:t> can't find the metadata.rb that it expects to find.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62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let's fix the missing metadata.rb</a:t>
            </a:r>
            <a:r>
              <a:rPr lang="en-US" baseline="0" dirty="0" smtClean="0"/>
              <a:t> issue.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within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/profile_01, let's create a metadata.rb by using the `touch`</a:t>
            </a:r>
            <a:r>
              <a:rPr lang="en-US" baseline="0" dirty="0" smtClean="0"/>
              <a:t> command.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 `touch metadata.rb`    or you</a:t>
            </a:r>
            <a:r>
              <a:rPr lang="en-US" baseline="0" dirty="0" smtClean="0"/>
              <a:t> can use the full path as shown in this slide.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also `</a:t>
            </a:r>
            <a:r>
              <a:rPr lang="en-US" dirty="0" err="1" smtClean="0"/>
              <a:t>ls`</a:t>
            </a:r>
            <a:r>
              <a:rPr lang="en-US" dirty="0" smtClean="0"/>
              <a:t> to see that the metadata.rb is now there.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43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`</a:t>
            </a:r>
            <a:r>
              <a:rPr lang="en-US" dirty="0" err="1" smtClean="0"/>
              <a:t>inspec</a:t>
            </a:r>
            <a:r>
              <a:rPr lang="en-US" dirty="0" smtClean="0"/>
              <a:t> check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`</a:t>
            </a:r>
            <a:r>
              <a:rPr lang="en-US" dirty="0" err="1" smtClean="0"/>
              <a:t>inspec</a:t>
            </a:r>
            <a:r>
              <a:rPr lang="en-US" dirty="0" smtClean="0"/>
              <a:t> check`</a:t>
            </a:r>
            <a:r>
              <a:rPr lang="en-US" baseline="0" dirty="0" smtClean="0"/>
              <a:t> can find the expected </a:t>
            </a:r>
            <a:r>
              <a:rPr lang="en-US" dirty="0" smtClean="0"/>
              <a:t>metadata.rb.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</a:t>
            </a:r>
            <a:r>
              <a:rPr lang="en-US" baseline="0" dirty="0" smtClean="0"/>
              <a:t> n</a:t>
            </a:r>
            <a:r>
              <a:rPr lang="en-US" dirty="0" smtClean="0"/>
              <a:t>otice how '</a:t>
            </a:r>
            <a:r>
              <a:rPr lang="en-US" dirty="0" err="1" smtClean="0"/>
              <a:t>inspec</a:t>
            </a:r>
            <a:r>
              <a:rPr lang="en-US" dirty="0" smtClean="0"/>
              <a:t> check' can't find</a:t>
            </a:r>
            <a:r>
              <a:rPr lang="en-US" baseline="0" dirty="0" smtClean="0"/>
              <a:t> the expected profile name, version, title, or maintainer values it expected to find in a </a:t>
            </a:r>
            <a:r>
              <a:rPr lang="en-US" dirty="0" smtClean="0"/>
              <a:t>metadata.rb.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34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let's fix</a:t>
            </a:r>
            <a:r>
              <a:rPr lang="en-US" baseline="0" dirty="0" smtClean="0"/>
              <a:t> the missing profile name, version, title, and maintainer values that the `</a:t>
            </a:r>
            <a:r>
              <a:rPr lang="en-US" baseline="0" dirty="0" err="1" smtClean="0"/>
              <a:t>inspec</a:t>
            </a:r>
            <a:r>
              <a:rPr lang="en-US" baseline="0" dirty="0" smtClean="0"/>
              <a:t> check` expected to find in a </a:t>
            </a:r>
            <a:r>
              <a:rPr lang="en-US" dirty="0" smtClean="0"/>
              <a:t>metadata.rb.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Ensure</a:t>
            </a:r>
            <a:r>
              <a:rPr lang="en-US" baseline="0" dirty="0" smtClean="0"/>
              <a:t> that you define the '</a:t>
            </a:r>
            <a:r>
              <a:rPr lang="en-US" dirty="0" smtClean="0"/>
              <a:t>name' line exactly as shown in the example above so you can later see how it is used</a:t>
            </a:r>
            <a:r>
              <a:rPr lang="en-US" baseline="0" dirty="0" smtClean="0"/>
              <a:t> by the Compliance Server.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can use your own name in the `title` line and the `maintainer` line of you like.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="1" baseline="0" dirty="0" smtClean="0"/>
              <a:t>Note</a:t>
            </a:r>
            <a:r>
              <a:rPr lang="en-US" baseline="0" dirty="0" smtClean="0"/>
              <a:t>: In the workplace you may want to make the </a:t>
            </a:r>
            <a:r>
              <a:rPr lang="en-US" dirty="0" smtClean="0"/>
              <a:t>name '</a:t>
            </a:r>
            <a:r>
              <a:rPr lang="en-US" dirty="0" err="1" smtClean="0"/>
              <a:t>myname</a:t>
            </a:r>
            <a:r>
              <a:rPr lang="en-US" dirty="0" smtClean="0"/>
              <a:t>/profile' value more descriptive so it will be unique.</a:t>
            </a:r>
            <a:r>
              <a:rPr lang="en-US" baseline="0" dirty="0" smtClean="0"/>
              <a:t> For example:</a:t>
            </a:r>
          </a:p>
          <a:p>
            <a:endParaRPr lang="en-US" baseline="0" dirty="0" smtClean="0"/>
          </a:p>
          <a:p>
            <a:r>
              <a:rPr lang="en-US" dirty="0" smtClean="0"/>
              <a:t>name '</a:t>
            </a:r>
            <a:r>
              <a:rPr lang="en-US" dirty="0" err="1" smtClean="0"/>
              <a:t>myname</a:t>
            </a:r>
            <a:r>
              <a:rPr lang="en-US" dirty="0" smtClean="0"/>
              <a:t>/</a:t>
            </a:r>
            <a:r>
              <a:rPr lang="en-US" dirty="0" err="1" smtClean="0"/>
              <a:t>XYZprofile</a:t>
            </a:r>
            <a:r>
              <a:rPr lang="en-US" dirty="0" smtClean="0"/>
              <a:t>'.</a:t>
            </a:r>
            <a:r>
              <a:rPr lang="en-US" baseline="0" dirty="0" smtClean="0"/>
              <a:t> This is because the </a:t>
            </a:r>
            <a:r>
              <a:rPr lang="en-US" dirty="0" smtClean="0"/>
              <a:t>'</a:t>
            </a:r>
            <a:r>
              <a:rPr lang="en-US" dirty="0" err="1" smtClean="0"/>
              <a:t>myname</a:t>
            </a:r>
            <a:r>
              <a:rPr lang="en-US" dirty="0" smtClean="0"/>
              <a:t>" portion will be substituted by the user name you are using when you upload such</a:t>
            </a:r>
            <a:r>
              <a:rPr lang="en-US" baseline="0" dirty="0" smtClean="0"/>
              <a:t> a profile to the Compliance Server. For example, if you log in to the Compliance Server as `admin`, then all profiles uploaded using the `</a:t>
            </a:r>
            <a:r>
              <a:rPr lang="en-US" baseline="0" dirty="0" err="1" smtClean="0"/>
              <a:t>myname</a:t>
            </a:r>
            <a:r>
              <a:rPr lang="en-US" baseline="0" dirty="0" smtClean="0"/>
              <a:t>` namespace will have `admin` in place of '</a:t>
            </a:r>
            <a:r>
              <a:rPr lang="en-US" baseline="0" dirty="0" err="1" smtClean="0"/>
              <a:t>myname</a:t>
            </a:r>
            <a:r>
              <a:rPr lang="en-US" baseline="0" dirty="0" smtClean="0"/>
              <a:t>'.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0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</a:t>
            </a:r>
            <a:r>
              <a:rPr lang="en-US" baseline="0" dirty="0" smtClean="0"/>
              <a:t> are we getting an error?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tbd</a:t>
            </a:r>
            <a:r>
              <a:rPr lang="en-US" baseline="0" dirty="0" smtClean="0"/>
              <a:t>- the error is not explicit of what's wrong.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184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88453331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5-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  <p:sldLayoutId id="2147483868" r:id="rId14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5-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hefio.atlassian.net/wiki/pages/viewpage.action?spaceKey=SE&amp;title=Week+1#Week1-Addingprofil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hefio.atlassian.net/wiki/pages/viewpage.action?spaceKey=SE&amp;title=Week+1#Week1-Addingprofile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f/inspec/blob/7f555b902d6860ffe236ff23e4b52f20bac28adc/lib/inspec/profile.rb#L81-L129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efio.atlassian.net/wiki/pages/viewpage.action?spaceKey=SE&amp;title=Week+1#Week1-Addingprofiles" TargetMode="External"/><Relationship Id="rId4" Type="http://schemas.openxmlformats.org/officeDocument/2006/relationships/hyperlink" Target="https://github.com/chef/inspec/blob/b1ec95e343aac75ee1a21e3d1a09a32a5a8c1dd2/bin/inspec#L70-L78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hefio.atlassian.net/wiki/pages/viewpage.action?spaceKey=SE&amp;title=Week+1#Week1-Addingprofiles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Custom Profiles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000500"/>
            <a:ext cx="10972800" cy="512897"/>
          </a:xfrm>
        </p:spPr>
        <p:txBody>
          <a:bodyPr/>
          <a:lstStyle/>
          <a:p>
            <a:r>
              <a:rPr lang="en-US" dirty="0" smtClean="0"/>
              <a:t>Defining and Uploading Compliance Profiles to the Compliance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Add Values to the metadata.rb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name '</a:t>
            </a:r>
            <a:r>
              <a:rPr lang="en-US" b="1" dirty="0" err="1"/>
              <a:t>myname</a:t>
            </a:r>
            <a:r>
              <a:rPr lang="en-US" b="1" dirty="0"/>
              <a:t>/profile'</a:t>
            </a:r>
          </a:p>
          <a:p>
            <a:r>
              <a:rPr lang="en-US" b="1" dirty="0"/>
              <a:t>version '0.1.0'</a:t>
            </a:r>
          </a:p>
          <a:p>
            <a:r>
              <a:rPr lang="en-US" b="1" dirty="0"/>
              <a:t>title '</a:t>
            </a:r>
            <a:r>
              <a:rPr lang="en-US" b="1" dirty="0" err="1"/>
              <a:t>MyName</a:t>
            </a:r>
            <a:r>
              <a:rPr lang="en-US" b="1" dirty="0"/>
              <a:t> Profile'</a:t>
            </a:r>
          </a:p>
          <a:p>
            <a:r>
              <a:rPr lang="en-US" b="1" dirty="0"/>
              <a:t>maintainer 'My Name'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~/</a:t>
            </a:r>
            <a:r>
              <a:rPr lang="en-US" dirty="0" err="1"/>
              <a:t>compliance_profiles</a:t>
            </a:r>
            <a:r>
              <a:rPr lang="en-US" dirty="0"/>
              <a:t>/profile_01/metadata.rb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999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/home/chef/</a:t>
            </a:r>
            <a:r>
              <a:rPr lang="en-US" dirty="0" err="1"/>
              <a:t>compliance_profiles</a:t>
            </a:r>
            <a:r>
              <a:rPr lang="en-US" dirty="0"/>
              <a:t>/profile_01/metadata.rb:1:in `load': undefined method `name' for #&lt;#&lt;Class:0x00000002b177e8&gt;:0x00000002b175e0&gt; (</a:t>
            </a:r>
            <a:r>
              <a:rPr lang="en-US" dirty="0" err="1"/>
              <a:t>NoMethodError</a:t>
            </a:r>
            <a:r>
              <a:rPr lang="en-US" dirty="0"/>
              <a:t>)</a:t>
            </a:r>
          </a:p>
          <a:p>
            <a:r>
              <a:rPr lang="en-US" dirty="0"/>
              <a:t>        from 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/profile_context.rb:31:in `</a:t>
            </a:r>
            <a:r>
              <a:rPr lang="en-US" dirty="0" err="1"/>
              <a:t>instance_eval</a:t>
            </a:r>
            <a:r>
              <a:rPr lang="en-US" dirty="0"/>
              <a:t>'</a:t>
            </a:r>
          </a:p>
          <a:p>
            <a:r>
              <a:rPr lang="en-US" dirty="0"/>
              <a:t>        from 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/profile_context.rb:31:in `load'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121104" y="2315963"/>
            <a:ext cx="14431939" cy="139895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284998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</a:t>
            </a:r>
            <a:r>
              <a:rPr lang="en-US" dirty="0" err="1" smtClean="0"/>
              <a:t>InSpec</a:t>
            </a:r>
            <a:r>
              <a:rPr lang="en-US" dirty="0" smtClean="0"/>
              <a:t> Directory Structure Expectation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r>
              <a:rPr lang="en-US" dirty="0"/>
              <a:t>As you write controls, InSpec v0.9.2 expects </a:t>
            </a:r>
            <a:r>
              <a:rPr lang="en-US" dirty="0" smtClean="0"/>
              <a:t>a specific directory structure. In our case, we need a `test` directory to be in our profile as follows:</a:t>
            </a:r>
            <a:endParaRPr lang="en-US" dirty="0"/>
          </a:p>
          <a:p>
            <a:r>
              <a:rPr lang="en-US" dirty="0" smtClean="0"/>
              <a:t>├── </a:t>
            </a:r>
            <a:r>
              <a:rPr lang="en-US" dirty="0"/>
              <a:t>README.md</a:t>
            </a:r>
            <a:br>
              <a:rPr lang="en-US" dirty="0"/>
            </a:br>
            <a:r>
              <a:rPr lang="en-US" dirty="0"/>
              <a:t>├── metadata.rb</a:t>
            </a:r>
            <a:br>
              <a:rPr lang="en-US" dirty="0"/>
            </a:br>
            <a:r>
              <a:rPr lang="en-US" dirty="0"/>
              <a:t>└── test</a:t>
            </a:r>
            <a:br>
              <a:rPr lang="en-US" dirty="0"/>
            </a:br>
            <a:r>
              <a:rPr lang="en-US" dirty="0"/>
              <a:t>  ├── </a:t>
            </a:r>
            <a:r>
              <a:rPr lang="en-US" dirty="0" err="1"/>
              <a:t>foo_spec.rb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└── </a:t>
            </a:r>
            <a:r>
              <a:rPr lang="en-US" dirty="0" err="1"/>
              <a:t>bar_spec.rb</a:t>
            </a:r>
            <a:endParaRPr lang="en-US" dirty="0"/>
          </a:p>
          <a:p>
            <a:endParaRPr lang="en-US" dirty="0" smtClean="0">
              <a:hlinkClick r:id=""/>
            </a:endParaRPr>
          </a:p>
          <a:p>
            <a:r>
              <a:rPr lang="en-US" dirty="0" smtClean="0">
                <a:hlinkClick r:id="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481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138613"/>
            <a:ext cx="14423693" cy="4815087"/>
          </a:xfrm>
        </p:spPr>
        <p:txBody>
          <a:bodyPr/>
          <a:lstStyle/>
          <a:p>
            <a:r>
              <a:rPr lang="en-US" dirty="0"/>
              <a:t>total 8</a:t>
            </a:r>
          </a:p>
          <a:p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-r-- 1 chef </a:t>
            </a:r>
            <a:r>
              <a:rPr lang="en-US" dirty="0" err="1"/>
              <a:t>chef</a:t>
            </a:r>
            <a:r>
              <a:rPr lang="en-US" dirty="0"/>
              <a:t>   82 Dec 11 20:25 metadata.rb</a:t>
            </a:r>
          </a:p>
          <a:p>
            <a:r>
              <a:rPr lang="en-US" dirty="0" err="1"/>
              <a:t>drwxrwxr</a:t>
            </a:r>
            <a:r>
              <a:rPr lang="en-US" dirty="0"/>
              <a:t>-x 2 chef </a:t>
            </a:r>
            <a:r>
              <a:rPr lang="en-US" dirty="0" err="1"/>
              <a:t>chef</a:t>
            </a:r>
            <a:r>
              <a:rPr lang="en-US" dirty="0"/>
              <a:t> 4096 Dec 11 20:36 test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57904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$ </a:t>
            </a:r>
            <a:r>
              <a:rPr lang="en-US" dirty="0" smtClean="0"/>
              <a:t>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$ ls -l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/>
              <a:t>Create the </a:t>
            </a:r>
            <a:r>
              <a:rPr lang="en-US" dirty="0" smtClean="0"/>
              <a:t>Missing </a:t>
            </a:r>
            <a:r>
              <a:rPr lang="en-US" dirty="0"/>
              <a:t>`test` </a:t>
            </a:r>
            <a:r>
              <a:rPr lang="en-US" dirty="0" smtClean="0"/>
              <a:t>Directory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421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I, [2015-12-11T20:40:32.950800 #15852]  INFO -- : Checking profile in /home/chef/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  <a:p>
            <a:r>
              <a:rPr lang="en-US" dirty="0"/>
              <a:t>I, [2015-12-11T20:40:32.951063 #15852]  INFO -- : Metadata OK.</a:t>
            </a:r>
          </a:p>
          <a:p>
            <a:r>
              <a:rPr lang="en-US" dirty="0"/>
              <a:t>D, [2015-12-11T20:40:32.951155 #15852] DEBUG -- : Found 14 rules.</a:t>
            </a:r>
          </a:p>
          <a:p>
            <a:r>
              <a:rPr lang="en-US" dirty="0"/>
              <a:t>I, [2015-12-11T20:40:32.951234 #15852]  INFO -- : Rule definitions OK.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220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Write the Control Called </a:t>
            </a:r>
            <a:r>
              <a:rPr lang="en-US" dirty="0" err="1"/>
              <a:t>tmp.rb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title '/</a:t>
            </a:r>
            <a:r>
              <a:rPr lang="en-US" b="1" dirty="0" err="1"/>
              <a:t>tmp</a:t>
            </a:r>
            <a:r>
              <a:rPr lang="en-US" b="1" dirty="0"/>
              <a:t> profile'</a:t>
            </a:r>
          </a:p>
          <a:p>
            <a:endParaRPr lang="en-US" b="1" dirty="0"/>
          </a:p>
          <a:p>
            <a:r>
              <a:rPr lang="en-US" b="1" dirty="0"/>
              <a:t>control "tmp-1.0" </a:t>
            </a:r>
            <a:r>
              <a:rPr lang="en-US" b="1" dirty="0" smtClean="0"/>
              <a:t>do</a:t>
            </a:r>
            <a:endParaRPr lang="en-US" b="1" dirty="0"/>
          </a:p>
          <a:p>
            <a:r>
              <a:rPr lang="en-US" b="1" dirty="0"/>
              <a:t>  impact 0.3</a:t>
            </a:r>
          </a:p>
          <a:p>
            <a:r>
              <a:rPr lang="en-US" b="1" dirty="0"/>
              <a:t>  title "Create /</a:t>
            </a:r>
            <a:r>
              <a:rPr lang="en-US" b="1" dirty="0" err="1"/>
              <a:t>tmp</a:t>
            </a:r>
            <a:r>
              <a:rPr lang="en-US" b="1" dirty="0"/>
              <a:t> directory"</a:t>
            </a:r>
          </a:p>
          <a:p>
            <a:r>
              <a:rPr lang="en-US" b="1" dirty="0"/>
              <a:t>  </a:t>
            </a:r>
            <a:r>
              <a:rPr lang="en-US" b="1" dirty="0" err="1"/>
              <a:t>desc</a:t>
            </a:r>
            <a:r>
              <a:rPr lang="en-US" b="1" dirty="0"/>
              <a:t> "A /</a:t>
            </a:r>
            <a:r>
              <a:rPr lang="en-US" b="1" dirty="0" err="1"/>
              <a:t>tmp</a:t>
            </a:r>
            <a:r>
              <a:rPr lang="en-US" b="1" dirty="0"/>
              <a:t> directory must exist"</a:t>
            </a:r>
          </a:p>
          <a:p>
            <a:r>
              <a:rPr lang="en-US" b="1" dirty="0"/>
              <a:t>  describe file('/</a:t>
            </a:r>
            <a:r>
              <a:rPr lang="en-US" b="1" dirty="0" err="1"/>
              <a:t>tmp</a:t>
            </a:r>
            <a:r>
              <a:rPr lang="en-US" b="1" dirty="0"/>
              <a:t>') do</a:t>
            </a:r>
          </a:p>
          <a:p>
            <a:r>
              <a:rPr lang="en-US" b="1" dirty="0"/>
              <a:t>    it { should </a:t>
            </a:r>
            <a:r>
              <a:rPr lang="en-US" b="1" dirty="0" err="1"/>
              <a:t>be_directory</a:t>
            </a:r>
            <a:r>
              <a:rPr lang="en-US" b="1" dirty="0"/>
              <a:t> }</a:t>
            </a:r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  <a:p>
            <a:endParaRPr lang="en-US" b="1" dirty="0"/>
          </a:p>
          <a:p>
            <a:r>
              <a:rPr lang="en-US" b="1" dirty="0"/>
              <a:t>control "tmp-1.1" do</a:t>
            </a:r>
          </a:p>
          <a:p>
            <a:r>
              <a:rPr lang="en-US" b="1" dirty="0"/>
              <a:t>  impact 0.3</a:t>
            </a:r>
          </a:p>
          <a:p>
            <a:r>
              <a:rPr lang="en-US" b="1" dirty="0"/>
              <a:t>  title "/</a:t>
            </a:r>
            <a:r>
              <a:rPr lang="en-US" b="1" dirty="0" err="1"/>
              <a:t>tmp</a:t>
            </a:r>
            <a:r>
              <a:rPr lang="en-US" b="1" dirty="0"/>
              <a:t> directory is owned by the root user"</a:t>
            </a:r>
          </a:p>
          <a:p>
            <a:r>
              <a:rPr lang="en-US" b="1" dirty="0"/>
              <a:t>  </a:t>
            </a:r>
            <a:r>
              <a:rPr lang="en-US" b="1" dirty="0" err="1"/>
              <a:t>desc</a:t>
            </a:r>
            <a:r>
              <a:rPr lang="en-US" b="1" dirty="0"/>
              <a:t> "The /</a:t>
            </a:r>
            <a:r>
              <a:rPr lang="en-US" b="1" dirty="0" err="1"/>
              <a:t>tmp</a:t>
            </a:r>
            <a:r>
              <a:rPr lang="en-US" b="1" dirty="0"/>
              <a:t> directory must be owned by the root user"</a:t>
            </a:r>
          </a:p>
          <a:p>
            <a:r>
              <a:rPr lang="en-US" b="1" dirty="0"/>
              <a:t>  describe file('/</a:t>
            </a:r>
            <a:r>
              <a:rPr lang="en-US" b="1" dirty="0" err="1"/>
              <a:t>tmp</a:t>
            </a:r>
            <a:r>
              <a:rPr lang="en-US" b="1" dirty="0"/>
              <a:t>') do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/>
              <a:t>it { should </a:t>
            </a:r>
            <a:r>
              <a:rPr lang="en-US" b="1" dirty="0" err="1"/>
              <a:t>be_owned_by</a:t>
            </a:r>
            <a:r>
              <a:rPr lang="en-US" b="1" dirty="0"/>
              <a:t> 'root' }</a:t>
            </a:r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~/</a:t>
            </a:r>
            <a:r>
              <a:rPr lang="en-US" dirty="0" err="1"/>
              <a:t>compliance_profiles</a:t>
            </a:r>
            <a:r>
              <a:rPr lang="en-US" dirty="0"/>
              <a:t>/profile_01/test/</a:t>
            </a:r>
            <a:r>
              <a:rPr lang="en-US" dirty="0" err="1"/>
              <a:t>tmp.rb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642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I, [2015-12-11T22:53:24.912307 #16092]  INFO -- : Checking profile in /home/chef/</a:t>
            </a:r>
            <a:r>
              <a:rPr lang="en-US" b="1" dirty="0" err="1" smtClean="0"/>
              <a:t>compliance_profiles</a:t>
            </a:r>
            <a:r>
              <a:rPr lang="en-US" b="1" dirty="0" smtClean="0"/>
              <a:t>/profile_01/</a:t>
            </a:r>
          </a:p>
          <a:p>
            <a:r>
              <a:rPr lang="en-US" b="1" dirty="0" smtClean="0"/>
              <a:t>I, [2015-12-11T22:53:24.912498 #16092]  INFO -- : Metadata OK.</a:t>
            </a:r>
          </a:p>
          <a:p>
            <a:r>
              <a:rPr lang="en-US" b="1" dirty="0" smtClean="0"/>
              <a:t>D, [2015-12-11T22:53:24.912570 #16092] DEBUG -- : Found 14 rules.</a:t>
            </a:r>
          </a:p>
          <a:p>
            <a:r>
              <a:rPr lang="en-US" b="1" dirty="0" smtClean="0"/>
              <a:t>D, [2015-12-11T22:53:24.912617 #16092] DEBUG -- : Verify all rules in  /home/chef/</a:t>
            </a:r>
            <a:r>
              <a:rPr lang="en-US" b="1" dirty="0" err="1" smtClean="0"/>
              <a:t>compliance_profiles</a:t>
            </a:r>
            <a:r>
              <a:rPr lang="en-US" b="1" dirty="0" smtClean="0"/>
              <a:t>/profile_01/test/</a:t>
            </a:r>
            <a:r>
              <a:rPr lang="en-US" b="1" dirty="0" err="1" smtClean="0"/>
              <a:t>tmp.rb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121104" y="4297680"/>
            <a:ext cx="14431939" cy="99458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891409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..</a:t>
            </a:r>
          </a:p>
          <a:p>
            <a:endParaRPr lang="en-US" dirty="0"/>
          </a:p>
          <a:p>
            <a:r>
              <a:rPr lang="en-US" dirty="0"/>
              <a:t>Finished in 0.03994 seconds (files took 0.4762 seconds to load)</a:t>
            </a:r>
          </a:p>
          <a:p>
            <a:r>
              <a:rPr lang="en-US" dirty="0"/>
              <a:t>2 examples, 0 failures</a:t>
            </a:r>
          </a:p>
          <a:p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exec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Use `</a:t>
            </a:r>
            <a:r>
              <a:rPr lang="en-US" dirty="0" err="1" smtClean="0"/>
              <a:t>inspec</a:t>
            </a:r>
            <a:r>
              <a:rPr lang="en-US" dirty="0" smtClean="0"/>
              <a:t> exec` to Run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840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881" y="2452145"/>
            <a:ext cx="12664758" cy="968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Lab: Uploading the Custom Profile to the Compliance Server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671638" y="3420745"/>
            <a:ext cx="12319000" cy="1528233"/>
          </a:xfrm>
        </p:spPr>
        <p:txBody>
          <a:bodyPr/>
          <a:lstStyle/>
          <a:p>
            <a:r>
              <a:rPr lang="en-US" dirty="0" smtClean="0"/>
              <a:t>Uploading it so it can be used in scans..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Zip up the new profile.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Download it to your laptop.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Upload it to the Compliance Server</a:t>
            </a:r>
            <a:r>
              <a:rPr lang="en-US" dirty="0" smtClean="0"/>
              <a:t>.	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24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628900"/>
            <a:ext cx="14423693" cy="5189219"/>
          </a:xfrm>
        </p:spPr>
        <p:txBody>
          <a:bodyPr/>
          <a:lstStyle/>
          <a:p>
            <a:r>
              <a:rPr lang="en-US" dirty="0"/>
              <a:t>Recipe: (chef-apply cookbook)::(chef-apply recipe)</a:t>
            </a:r>
          </a:p>
          <a:p>
            <a:r>
              <a:rPr lang="en-US" dirty="0"/>
              <a:t>  * yum_package[zip] action install</a:t>
            </a:r>
          </a:p>
          <a:p>
            <a:r>
              <a:rPr lang="en-US" dirty="0"/>
              <a:t>    - install version 3.0-1.el6_7.1 of package zip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01743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</a:t>
            </a:r>
            <a:r>
              <a:rPr lang="en-US" dirty="0" smtClean="0"/>
              <a:t>sudo </a:t>
            </a:r>
            <a:r>
              <a:rPr lang="en-US" dirty="0"/>
              <a:t>chef-apply -e "package 'zip'"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Install the zip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483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Write a custom </a:t>
            </a:r>
            <a:r>
              <a:rPr lang="en-US"/>
              <a:t>c</a:t>
            </a:r>
            <a:r>
              <a:rPr lang="en-US" smtClean="0"/>
              <a:t>ompliance profile.</a:t>
            </a:r>
            <a:endParaRPr lang="en-US" dirty="0" smtClean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to test your code and your custom profile.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Upload a custom </a:t>
            </a:r>
            <a:r>
              <a:rPr lang="en-US" dirty="0"/>
              <a:t>c</a:t>
            </a:r>
            <a:r>
              <a:rPr lang="en-US" dirty="0" smtClean="0"/>
              <a:t>ompliance profile to </a:t>
            </a:r>
            <a:r>
              <a:rPr lang="en-US" dirty="0"/>
              <a:t>your Chef Compliance </a:t>
            </a:r>
            <a:r>
              <a:rPr lang="en-US" dirty="0" smtClean="0"/>
              <a:t>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Test your custom profile.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566159"/>
            <a:ext cx="14423693" cy="4330283"/>
          </a:xfrm>
        </p:spPr>
        <p:txBody>
          <a:bodyPr/>
          <a:lstStyle/>
          <a:p>
            <a:r>
              <a:rPr lang="en-US" dirty="0"/>
              <a:t> adding: profile_01/ (stored 0%)</a:t>
            </a:r>
          </a:p>
          <a:p>
            <a:r>
              <a:rPr lang="en-US" dirty="0"/>
              <a:t> </a:t>
            </a:r>
            <a:r>
              <a:rPr lang="en-US" dirty="0" smtClean="0"/>
              <a:t>adding</a:t>
            </a:r>
            <a:r>
              <a:rPr lang="en-US" dirty="0"/>
              <a:t>: profile_01/metadata.rb (deflated 17%)</a:t>
            </a:r>
          </a:p>
          <a:p>
            <a:r>
              <a:rPr lang="en-US" dirty="0" smtClean="0"/>
              <a:t> </a:t>
            </a:r>
            <a:r>
              <a:rPr lang="en-US" dirty="0"/>
              <a:t>adding: profile_01/test/ (stored 0%)</a:t>
            </a:r>
          </a:p>
          <a:p>
            <a:r>
              <a:rPr lang="en-US" dirty="0" smtClean="0"/>
              <a:t> </a:t>
            </a:r>
            <a:r>
              <a:rPr lang="en-US" dirty="0"/>
              <a:t>adding: profile_01/test/</a:t>
            </a:r>
            <a:r>
              <a:rPr lang="en-US" dirty="0" err="1"/>
              <a:t>tmp.rb</a:t>
            </a:r>
            <a:r>
              <a:rPr lang="en-US" dirty="0"/>
              <a:t> (deflated 54%)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40605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cd ~/</a:t>
            </a:r>
            <a:r>
              <a:rPr lang="en-US" dirty="0" err="1" smtClean="0"/>
              <a:t>compliance_profiles</a:t>
            </a:r>
            <a:endParaRPr lang="en-US" dirty="0" smtClean="0"/>
          </a:p>
          <a:p>
            <a:r>
              <a:rPr lang="en-US" dirty="0"/>
              <a:t>$ zip -r profile_01.zip profile_01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Zip up your New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187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398235"/>
            <a:ext cx="14423693" cy="5498208"/>
          </a:xfrm>
        </p:spPr>
        <p:txBody>
          <a:bodyPr/>
          <a:lstStyle/>
          <a:p>
            <a:r>
              <a:rPr lang="en-US" dirty="0"/>
              <a:t> total 8</a:t>
            </a:r>
          </a:p>
          <a:p>
            <a:r>
              <a:rPr lang="en-US" dirty="0" err="1"/>
              <a:t>drwxrwxr</a:t>
            </a:r>
            <a:r>
              <a:rPr lang="en-US" dirty="0"/>
              <a:t>-x 3 chef </a:t>
            </a:r>
            <a:r>
              <a:rPr lang="en-US" dirty="0" err="1"/>
              <a:t>chef</a:t>
            </a:r>
            <a:r>
              <a:rPr lang="en-US" dirty="0"/>
              <a:t> 4096 Dec 14 16:45 profile_01</a:t>
            </a:r>
          </a:p>
          <a:p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-r-- 1 chef </a:t>
            </a:r>
            <a:r>
              <a:rPr lang="en-US" dirty="0" err="1"/>
              <a:t>chef</a:t>
            </a:r>
            <a:r>
              <a:rPr lang="en-US" dirty="0"/>
              <a:t>  937 Dec 14 16:50 profile_01.zip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85741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</a:t>
            </a:r>
            <a:r>
              <a:rPr lang="en-US" dirty="0" smtClean="0"/>
              <a:t>ls -l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Verify the zip File's 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095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From </a:t>
            </a:r>
            <a:r>
              <a:rPr lang="en-US" dirty="0" smtClean="0"/>
              <a:t>Your </a:t>
            </a:r>
            <a:r>
              <a:rPr lang="en-US" dirty="0" smtClean="0"/>
              <a:t>Laptop Run the </a:t>
            </a:r>
            <a:r>
              <a:rPr lang="en-US" dirty="0" err="1" smtClean="0"/>
              <a:t>scp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The authenticity of host '52.90.148.31 (52.90.148.31)' can't be established.</a:t>
            </a:r>
          </a:p>
          <a:p>
            <a:r>
              <a:rPr lang="en-US" b="1" dirty="0"/>
              <a:t>RSA key fingerprint is a5:c3:31:5a:ce:4d:a8:17:46:ac:47:17:60:fc:26:17.</a:t>
            </a:r>
          </a:p>
          <a:p>
            <a:r>
              <a:rPr lang="en-US" b="1" dirty="0"/>
              <a:t>Are you sure you want to continue connecting (yes/no)? yes</a:t>
            </a:r>
          </a:p>
          <a:p>
            <a:r>
              <a:rPr lang="en-US" b="1" dirty="0"/>
              <a:t>Warning: Permanently added '52.90.148.31' (RSA) to the list of known hosts.</a:t>
            </a:r>
          </a:p>
          <a:p>
            <a:r>
              <a:rPr lang="en-US" b="1" dirty="0"/>
              <a:t>chef@52.90.148.31's password:</a:t>
            </a:r>
          </a:p>
          <a:p>
            <a:r>
              <a:rPr lang="en-US" b="1" dirty="0"/>
              <a:t>profile_01.zip                                100%  937     0.9KB/s   00:00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C:\tmp&gt;scp chef@52.90.148.31:~/</a:t>
            </a:r>
            <a:r>
              <a:rPr lang="en-US" dirty="0" err="1"/>
              <a:t>compliance_profiles</a:t>
            </a:r>
            <a:r>
              <a:rPr lang="en-US" dirty="0"/>
              <a:t>/profile_01.zip .</a:t>
            </a:r>
          </a:p>
        </p:txBody>
      </p:sp>
    </p:spTree>
    <p:extLst>
      <p:ext uri="{BB962C8B-B14F-4D97-AF65-F5344CB8AC3E}">
        <p14:creationId xmlns:p14="http://schemas.microsoft.com/office/powerpoint/2010/main" val="9000562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/>
              <a:t>Upload the </a:t>
            </a:r>
            <a:r>
              <a:rPr lang="en-US" dirty="0" smtClean="0"/>
              <a:t>Profile </a:t>
            </a:r>
            <a:r>
              <a:rPr lang="en-US" dirty="0"/>
              <a:t>to Chef Compliance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From your Compliance Server Dashboard,</a:t>
            </a:r>
            <a:br>
              <a:rPr lang="en-US" dirty="0" smtClean="0"/>
            </a:br>
            <a:r>
              <a:rPr lang="en-US" dirty="0" smtClean="0"/>
              <a:t>click the </a:t>
            </a:r>
            <a:r>
              <a:rPr lang="en-US" b="1" dirty="0" smtClean="0"/>
              <a:t>Compliance</a:t>
            </a:r>
            <a:r>
              <a:rPr lang="en-US" dirty="0" smtClean="0"/>
              <a:t> button and then click the </a:t>
            </a:r>
            <a:r>
              <a:rPr lang="en-US" b="1" dirty="0" smtClean="0"/>
              <a:t>Add Profile </a:t>
            </a:r>
            <a:r>
              <a:rPr lang="en-US" dirty="0" smtClean="0"/>
              <a:t>button.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053" y="3543300"/>
            <a:ext cx="13917895" cy="42062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3177540" y="2994660"/>
            <a:ext cx="22860" cy="37490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988040" y="2820577"/>
            <a:ext cx="2682240" cy="104276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7260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/>
              <a:t>Upload the </a:t>
            </a:r>
            <a:r>
              <a:rPr lang="en-US" dirty="0" smtClean="0"/>
              <a:t>Profile </a:t>
            </a:r>
            <a:r>
              <a:rPr lang="en-US" dirty="0"/>
              <a:t>to Chef Compliance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Select the zip file from your laptop.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769" y="3411929"/>
            <a:ext cx="9796463" cy="39185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339001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Scan Your Node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smtClean="0"/>
              <a:t>the Dashboard</a:t>
            </a:r>
            <a:r>
              <a:rPr lang="en-US" dirty="0"/>
              <a:t>, select your </a:t>
            </a:r>
            <a:r>
              <a:rPr lang="en-US" b="1" dirty="0" smtClean="0"/>
              <a:t>Linux node</a:t>
            </a:r>
            <a:r>
              <a:rPr lang="en-US" dirty="0" smtClean="0"/>
              <a:t> and then click </a:t>
            </a:r>
            <a:r>
              <a:rPr lang="en-US" dirty="0"/>
              <a:t>the </a:t>
            </a:r>
            <a:r>
              <a:rPr lang="en-US" b="1" dirty="0" smtClean="0"/>
              <a:t>Scan</a:t>
            </a:r>
            <a:r>
              <a:rPr lang="en-US" dirty="0" smtClean="0"/>
              <a:t> </a:t>
            </a:r>
            <a:r>
              <a:rPr lang="en-US" dirty="0"/>
              <a:t>button.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638777" y="3360420"/>
            <a:ext cx="10978446" cy="4564454"/>
            <a:chOff x="2638777" y="3360420"/>
            <a:chExt cx="10978446" cy="456445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8777" y="3360420"/>
              <a:ext cx="10978446" cy="456445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23861" y="6298058"/>
              <a:ext cx="7345676" cy="742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11296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Scan Using the New Profile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842200" cy="5345953"/>
          </a:xfrm>
        </p:spPr>
        <p:txBody>
          <a:bodyPr/>
          <a:lstStyle/>
          <a:p>
            <a:r>
              <a:rPr lang="en-US" dirty="0" smtClean="0"/>
              <a:t>From the resulting page, select only the new profile (admin/profile) and then click </a:t>
            </a:r>
            <a:r>
              <a:rPr lang="en-US" b="1" dirty="0" smtClean="0"/>
              <a:t>Scan now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Note</a:t>
            </a:r>
            <a:r>
              <a:rPr lang="en-US" dirty="0" smtClean="0"/>
              <a:t>: The profile name in this view is based on the name space in your metadata.rb.</a:t>
            </a:r>
          </a:p>
          <a:p>
            <a:endParaRPr lang="en-US" dirty="0"/>
          </a:p>
          <a:p>
            <a:r>
              <a:rPr lang="en-US" dirty="0" smtClean="0"/>
              <a:t>For example:</a:t>
            </a:r>
            <a:br>
              <a:rPr lang="en-US" dirty="0" smtClean="0"/>
            </a:br>
            <a:r>
              <a:rPr lang="en-US" b="1" dirty="0" smtClean="0"/>
              <a:t>'</a:t>
            </a:r>
            <a:r>
              <a:rPr lang="en-US" b="1" dirty="0" err="1" smtClean="0"/>
              <a:t>myname</a:t>
            </a:r>
            <a:r>
              <a:rPr lang="en-US" b="1" dirty="0" smtClean="0"/>
              <a:t>/profile'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406005" y="1091601"/>
            <a:ext cx="8439150" cy="7058025"/>
            <a:chOff x="7406005" y="1091601"/>
            <a:chExt cx="8439150" cy="70580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6005" y="1091601"/>
              <a:ext cx="8439150" cy="705802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7" name="Oval 6"/>
            <p:cNvSpPr/>
            <p:nvPr/>
          </p:nvSpPr>
          <p:spPr bwMode="auto">
            <a:xfrm>
              <a:off x="11635740" y="3131820"/>
              <a:ext cx="2446020" cy="708660"/>
            </a:xfrm>
            <a:prstGeom prst="ellipse">
              <a:avLst/>
            </a:prstGeom>
            <a:noFill/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70651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Results of the Custom Profile Scan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97180" y="1856198"/>
            <a:ext cx="2720340" cy="5345953"/>
          </a:xfrm>
        </p:spPr>
        <p:txBody>
          <a:bodyPr/>
          <a:lstStyle/>
          <a:p>
            <a:r>
              <a:rPr lang="en-US" dirty="0" smtClean="0"/>
              <a:t>The results of your scan should look like this example.</a:t>
            </a:r>
          </a:p>
          <a:p>
            <a:endParaRPr lang="en-US" dirty="0"/>
          </a:p>
          <a:p>
            <a:r>
              <a:rPr lang="en-US" dirty="0" smtClean="0"/>
              <a:t>The scan should show compliance as well.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432" y="1187346"/>
            <a:ext cx="12739453" cy="66836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710159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Results of the Custom Profile Scan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97180" y="1856198"/>
            <a:ext cx="15544800" cy="5345953"/>
          </a:xfrm>
        </p:spPr>
        <p:txBody>
          <a:bodyPr/>
          <a:lstStyle/>
          <a:p>
            <a:r>
              <a:rPr lang="en-US" dirty="0" smtClean="0"/>
              <a:t>You should also be able to see your custom profile from your Compliance page.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60" y="2921317"/>
            <a:ext cx="13968404" cy="48405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69214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InSpec Directory Structure Roadmap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r>
              <a:rPr lang="en-US" dirty="0"/>
              <a:t>As </a:t>
            </a:r>
            <a:r>
              <a:rPr lang="en-US" dirty="0" smtClean="0"/>
              <a:t>mentioned previously, </a:t>
            </a:r>
            <a:r>
              <a:rPr lang="en-US" dirty="0"/>
              <a:t>InSpec </a:t>
            </a:r>
            <a:r>
              <a:rPr lang="en-US" dirty="0" smtClean="0"/>
              <a:t>v0.9.2 expects the directory structure on the left. In the future, the InSpec version that will ship with the next version of ChefDK </a:t>
            </a:r>
            <a:r>
              <a:rPr lang="en-US" dirty="0"/>
              <a:t>will </a:t>
            </a:r>
            <a:r>
              <a:rPr lang="en-US" dirty="0" smtClean="0"/>
              <a:t>expect </a:t>
            </a:r>
            <a:r>
              <a:rPr lang="en-US" dirty="0"/>
              <a:t>the directory structure on the </a:t>
            </a:r>
            <a:r>
              <a:rPr lang="en-US" dirty="0" smtClean="0"/>
              <a:t>right. </a:t>
            </a:r>
          </a:p>
          <a:p>
            <a:endParaRPr lang="en-US" dirty="0"/>
          </a:p>
          <a:p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>
              <a:hlinkClick r:id="rId3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8805" y="3390770"/>
            <a:ext cx="4712859" cy="35186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096829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Custom Profile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 smtClean="0"/>
              <a:t>In this section we will create a custom compliance profile.</a:t>
            </a:r>
          </a:p>
          <a:p>
            <a:endParaRPr lang="en-US" dirty="0"/>
          </a:p>
          <a:p>
            <a:r>
              <a:rPr lang="en-US" dirty="0" smtClean="0"/>
              <a:t>Custom profiles are created using </a:t>
            </a:r>
            <a:r>
              <a:rPr lang="en-US" dirty="0" err="1" smtClean="0"/>
              <a:t>InSpec</a:t>
            </a:r>
            <a:r>
              <a:rPr lang="en-US" dirty="0" smtClean="0"/>
              <a:t>, just like the existing profiles were created.</a:t>
            </a:r>
          </a:p>
          <a:p>
            <a:endParaRPr lang="en-US" dirty="0"/>
          </a:p>
          <a:p>
            <a:r>
              <a:rPr lang="en-US" dirty="0" smtClean="0"/>
              <a:t>After you have created a custom profile, you'll learn how to upload it to a Compliance Server and then use it to check for compliance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597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 smtClean="0">
                <a:solidFill>
                  <a:srgbClr val="FF0000"/>
                </a:solidFill>
              </a:rPr>
              <a:t>TBD from here to end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573" y="1354386"/>
            <a:ext cx="14685690" cy="5345953"/>
          </a:xfrm>
        </p:spPr>
        <p:txBody>
          <a:bodyPr/>
          <a:lstStyle/>
          <a:p>
            <a:r>
              <a:rPr lang="en-US" dirty="0" smtClean="0"/>
              <a:t>Show how this is populated by /rb file - see next slide</a:t>
            </a:r>
          </a:p>
          <a:p>
            <a:r>
              <a:rPr lang="en-US" dirty="0" smtClean="0"/>
              <a:t>TBD- Show side by side metadata and </a:t>
            </a:r>
            <a:r>
              <a:rPr lang="en-US" dirty="0" err="1" smtClean="0"/>
              <a:t>Compl</a:t>
            </a:r>
            <a:r>
              <a:rPr lang="en-US" dirty="0" smtClean="0"/>
              <a:t> UI profile name to illustrate how the name field is populated.</a:t>
            </a:r>
          </a:p>
          <a:p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894" y="3244645"/>
            <a:ext cx="13035369" cy="45172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743232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1121104" y="4258556"/>
            <a:ext cx="10637527" cy="166199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directory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(score: 3.0)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directory is owned by the root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(score: 3.0)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5B9BD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directory must be owned by the root user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control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"tmp-1.1"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impact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title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directory is owned by the root user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desc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The 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5B9BD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directory must be owned by the root user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describe file(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it { should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be_owned_by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'root'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1361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Save this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github.com/chef/inspec/blob/7f555b902d6860ffe236ff23e4b52f20bac28adc/lib/inspec/profile.rb#L81-L129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and Check uses the </a:t>
            </a:r>
            <a:r>
              <a:rPr lang="en-US" dirty="0"/>
              <a:t>above from here:</a:t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github.com/chef/inspec/blob/b1ec95e343aac75ee1a21e3d1a09a32a5a8c1dd2/bin/inspec#L70-L78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03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TBD delete later.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r>
              <a:rPr lang="en-US" dirty="0"/>
              <a:t>As you write controls, </a:t>
            </a:r>
            <a:r>
              <a:rPr lang="en-US" dirty="0" err="1"/>
              <a:t>InSpec</a:t>
            </a:r>
            <a:r>
              <a:rPr lang="en-US" dirty="0"/>
              <a:t> </a:t>
            </a:r>
            <a:r>
              <a:rPr lang="en-US" dirty="0" smtClean="0"/>
              <a:t>expects a specific directory structure. In our case, we need a `test` directory to be in our profile as follows:</a:t>
            </a:r>
            <a:endParaRPr lang="en-US" dirty="0"/>
          </a:p>
          <a:p>
            <a:r>
              <a:rPr lang="en-US" dirty="0" smtClean="0"/>
              <a:t>├── </a:t>
            </a:r>
            <a:r>
              <a:rPr lang="en-US" dirty="0"/>
              <a:t>README.md</a:t>
            </a:r>
            <a:br>
              <a:rPr lang="en-US" dirty="0"/>
            </a:br>
            <a:r>
              <a:rPr lang="en-US" dirty="0"/>
              <a:t>├── metadata.rb</a:t>
            </a:r>
            <a:br>
              <a:rPr lang="en-US" dirty="0"/>
            </a:br>
            <a:r>
              <a:rPr lang="en-US" dirty="0"/>
              <a:t>└── test</a:t>
            </a:r>
            <a:br>
              <a:rPr lang="en-US" dirty="0"/>
            </a:br>
            <a:r>
              <a:rPr lang="en-US" dirty="0"/>
              <a:t>  ├── </a:t>
            </a:r>
            <a:r>
              <a:rPr lang="en-US" dirty="0" err="1"/>
              <a:t>foo_spec.rb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└── </a:t>
            </a:r>
            <a:r>
              <a:rPr lang="en-US" dirty="0" err="1"/>
              <a:t>bar_spec.rb</a:t>
            </a:r>
            <a:endParaRPr lang="en-US" dirty="0"/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210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...?</a:t>
            </a:r>
            <a:br>
              <a:rPr lang="en-US" dirty="0" smtClean="0"/>
            </a:br>
            <a:r>
              <a:rPr lang="en-US" dirty="0" smtClean="0"/>
              <a:t>______________________________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is the correct answer?  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Capable of carrying on a conversation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InSpec</a:t>
            </a:r>
            <a:r>
              <a:rPr lang="en-US" dirty="0"/>
              <a:t> Command Line Interface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/>
              <a:t>In this section we will use the </a:t>
            </a:r>
            <a:r>
              <a:rPr lang="en-US" dirty="0" err="1"/>
              <a:t>InSpec</a:t>
            </a:r>
            <a:r>
              <a:rPr lang="en-US" dirty="0"/>
              <a:t> command line interface (CLI) to run audit tests against targets.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CLI </a:t>
            </a:r>
            <a:r>
              <a:rPr lang="en-US" dirty="0" smtClean="0"/>
              <a:t>can run </a:t>
            </a:r>
            <a:r>
              <a:rPr lang="en-US" dirty="0"/>
              <a:t>audit tests against targets using SSH, </a:t>
            </a:r>
            <a:r>
              <a:rPr lang="en-US" dirty="0" err="1"/>
              <a:t>WinRM</a:t>
            </a:r>
            <a:r>
              <a:rPr lang="en-US" dirty="0"/>
              <a:t>, locally, or on Docker containers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We'll be using `</a:t>
            </a:r>
            <a:r>
              <a:rPr lang="en-US" dirty="0" err="1" smtClean="0"/>
              <a:t>inspec</a:t>
            </a:r>
            <a:r>
              <a:rPr lang="en-US" dirty="0" smtClean="0"/>
              <a:t> check` and `</a:t>
            </a:r>
            <a:r>
              <a:rPr lang="en-US" dirty="0" err="1" smtClean="0"/>
              <a:t>inspec</a:t>
            </a:r>
            <a:r>
              <a:rPr lang="en-US" dirty="0" smtClean="0"/>
              <a:t> exec`.</a:t>
            </a:r>
            <a:endParaRPr lang="en-US" dirty="0"/>
          </a:p>
          <a:p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check` just </a:t>
            </a:r>
            <a:r>
              <a:rPr lang="en-US" dirty="0"/>
              <a:t>verifies the </a:t>
            </a:r>
            <a:r>
              <a:rPr lang="en-US" dirty="0" smtClean="0"/>
              <a:t>code--it </a:t>
            </a:r>
            <a:r>
              <a:rPr lang="en-US" dirty="0"/>
              <a:t>doesn't actually test a </a:t>
            </a:r>
            <a:r>
              <a:rPr lang="en-US" dirty="0" smtClean="0"/>
              <a:t>system.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exec' </a:t>
            </a:r>
            <a:r>
              <a:rPr lang="en-US" dirty="0"/>
              <a:t>will run the tests against </a:t>
            </a:r>
            <a:r>
              <a:rPr lang="en-US" dirty="0" smtClean="0"/>
              <a:t>a system.</a:t>
            </a:r>
            <a:r>
              <a:rPr lang="en-US" i="1" dirty="0"/>
              <a:t/>
            </a:r>
            <a:br>
              <a:rPr lang="en-US" i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82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1637" y="2292126"/>
            <a:ext cx="12319001" cy="12511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Lab: Creating a Custom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Creating custom profiles to fit your business needs.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Create a custom profile.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Test your profile with </a:t>
            </a:r>
            <a:r>
              <a:rPr lang="en-US" dirty="0" err="1" smtClean="0"/>
              <a:t>InSpec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648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413050"/>
            <a:ext cx="14423693" cy="4086978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239874"/>
            <a:ext cx="14422528" cy="1630917"/>
          </a:xfrm>
        </p:spPr>
        <p:txBody>
          <a:bodyPr/>
          <a:lstStyle/>
          <a:p>
            <a:r>
              <a:rPr lang="en-US" dirty="0" smtClean="0"/>
              <a:t>$ mkdir </a:t>
            </a:r>
            <a:r>
              <a:rPr lang="en-US" dirty="0"/>
              <a:t>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</a:p>
          <a:p>
            <a:r>
              <a:rPr lang="en-US" dirty="0" smtClean="0"/>
              <a:t>$ cd </a:t>
            </a:r>
            <a:r>
              <a:rPr lang="en-US" dirty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700" dirty="0" smtClean="0"/>
              <a:t>GL: </a:t>
            </a:r>
            <a:r>
              <a:rPr lang="en-US" sz="4700" dirty="0"/>
              <a:t>Create and </a:t>
            </a:r>
            <a:r>
              <a:rPr lang="en-US" sz="4700" dirty="0" smtClean="0"/>
              <a:t>Change </a:t>
            </a:r>
            <a:r>
              <a:rPr lang="en-US" sz="4700" dirty="0"/>
              <a:t>to a </a:t>
            </a:r>
            <a:r>
              <a:rPr lang="en-US" sz="4700" dirty="0" smtClean="0"/>
              <a:t>Directory </a:t>
            </a:r>
            <a:r>
              <a:rPr lang="en-US" sz="4700" dirty="0"/>
              <a:t>for your </a:t>
            </a:r>
            <a:r>
              <a:rPr lang="en-US" sz="4700" dirty="0" smtClean="0"/>
              <a:t>Profile</a:t>
            </a:r>
            <a:endParaRPr lang="en-US" sz="4700" dirty="0"/>
          </a:p>
        </p:txBody>
      </p:sp>
    </p:spTree>
    <p:extLst>
      <p:ext uri="{BB962C8B-B14F-4D97-AF65-F5344CB8AC3E}">
        <p14:creationId xmlns:p14="http://schemas.microsoft.com/office/powerpoint/2010/main" val="3303351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E, [2015-12-11T20:14:28.196462 #15754] ERROR -- : Can't find metadata file /home/chef/</a:t>
            </a:r>
            <a:r>
              <a:rPr lang="en-US" dirty="0" err="1"/>
              <a:t>compliance_profiles</a:t>
            </a:r>
            <a:r>
              <a:rPr lang="en-US" dirty="0"/>
              <a:t>/profile_01/metadata.rb</a:t>
            </a:r>
          </a:p>
          <a:p>
            <a:r>
              <a:rPr lang="en-US" dirty="0"/>
              <a:t>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/targets/folder.rb:23:in `resolve': Don't know how to handle folder /home/chef/</a:t>
            </a:r>
            <a:r>
              <a:rPr lang="en-US" dirty="0" err="1"/>
              <a:t>compliance_profiles</a:t>
            </a:r>
            <a:r>
              <a:rPr lang="en-US" dirty="0"/>
              <a:t>/profile_01 (</a:t>
            </a:r>
            <a:r>
              <a:rPr lang="en-US" dirty="0" err="1"/>
              <a:t>RuntimeError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 smtClean="0"/>
              <a:t> check` to Verify Tests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122159" y="2352273"/>
            <a:ext cx="14431939" cy="139895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878874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040911"/>
            <a:ext cx="14423693" cy="4855531"/>
          </a:xfrm>
        </p:spPr>
        <p:txBody>
          <a:bodyPr/>
          <a:lstStyle/>
          <a:p>
            <a:r>
              <a:rPr lang="en-US" b="1" dirty="0"/>
              <a:t>metadata.rb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133475"/>
            <a:ext cx="14422528" cy="16097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/>
              <a:t>touch </a:t>
            </a:r>
            <a:r>
              <a:rPr lang="en-US" dirty="0" smtClean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/profile_01/metadata.rb</a:t>
            </a:r>
          </a:p>
          <a:p>
            <a:r>
              <a:rPr lang="en-US" dirty="0" smtClean="0"/>
              <a:t>$ ls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Create a metadata.rb </a:t>
            </a:r>
            <a:r>
              <a:rPr lang="en-US" dirty="0"/>
              <a:t>v</a:t>
            </a:r>
            <a:r>
              <a:rPr lang="en-US" dirty="0" smtClean="0"/>
              <a:t>ia `touch`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54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I, [2015-12-11T20:18:18.145021 #15801]  INFO -- : Checking profile in /home/chef/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  <a:p>
            <a:r>
              <a:rPr lang="en-US" dirty="0"/>
              <a:t>E, [2015-12-11T20:18:18.145182 #15801] ERROR -- : No profile name defined</a:t>
            </a:r>
          </a:p>
          <a:p>
            <a:r>
              <a:rPr lang="en-US" dirty="0"/>
              <a:t>W, [2015-12-11T20:18:18.145238 #15801]  WARN -- : No version defined</a:t>
            </a:r>
          </a:p>
          <a:p>
            <a:r>
              <a:rPr lang="en-US" dirty="0"/>
              <a:t>W, [2015-12-11T20:18:18.145283 #15801]  WARN -- : No title defined</a:t>
            </a:r>
          </a:p>
          <a:p>
            <a:r>
              <a:rPr lang="en-US" dirty="0"/>
              <a:t>W, [2015-12-11T20:18:18.145326 #15801]  WARN -- : No maintainer defined</a:t>
            </a:r>
          </a:p>
          <a:p>
            <a:r>
              <a:rPr lang="en-US" dirty="0"/>
              <a:t>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/profile.rb:104:in `check': undefined method `empty?' for </a:t>
            </a:r>
            <a:r>
              <a:rPr lang="en-US" dirty="0" err="1"/>
              <a:t>nil:NilClass</a:t>
            </a:r>
            <a:r>
              <a:rPr lang="en-US" dirty="0"/>
              <a:t> (</a:t>
            </a:r>
            <a:r>
              <a:rPr lang="en-US" dirty="0" err="1"/>
              <a:t>NoMethodError</a:t>
            </a:r>
            <a:r>
              <a:rPr lang="en-US" dirty="0"/>
              <a:t>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978814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Against the New File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111693" y="3294777"/>
            <a:ext cx="14431939" cy="335748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20258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Props1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2732</TotalTime>
  <Words>2713</Words>
  <Application>Microsoft Office PowerPoint</Application>
  <PresentationFormat>Custom</PresentationFormat>
  <Paragraphs>382</Paragraphs>
  <Slides>35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 Unicode MS</vt:lpstr>
      <vt:lpstr>ＭＳ Ｐゴシック</vt:lpstr>
      <vt:lpstr>Arial</vt:lpstr>
      <vt:lpstr>Calibri</vt:lpstr>
      <vt:lpstr>Consolas</vt:lpstr>
      <vt:lpstr>Courier New</vt:lpstr>
      <vt:lpstr>Helvetica</vt:lpstr>
      <vt:lpstr>Times New Roman</vt:lpstr>
      <vt:lpstr>Wingdings</vt:lpstr>
      <vt:lpstr>Base</vt:lpstr>
      <vt:lpstr>Interaction</vt:lpstr>
      <vt:lpstr>Creating Custom Profiles</vt:lpstr>
      <vt:lpstr>Objectives</vt:lpstr>
      <vt:lpstr>Creating a Custom Profile</vt:lpstr>
      <vt:lpstr>InSpec Command Line Interface</vt:lpstr>
      <vt:lpstr>Group Lab: Creating a Custom Profile</vt:lpstr>
      <vt:lpstr>GL: Create and Change to a Directory for your Profile</vt:lpstr>
      <vt:lpstr>GL: Run `inspec check` to Verify Tests</vt:lpstr>
      <vt:lpstr>GL: Create a metadata.rb via `touch`</vt:lpstr>
      <vt:lpstr>GL: Run `inspec check` Against the New File</vt:lpstr>
      <vt:lpstr>GL: Add Values to the metadata.rb</vt:lpstr>
      <vt:lpstr>GL: Run `inspec check` Again</vt:lpstr>
      <vt:lpstr>GL: InSpec Directory Structure Expectation</vt:lpstr>
      <vt:lpstr>GL: Create the Missing `test` Directory </vt:lpstr>
      <vt:lpstr>GL: Run `inspec check` Again</vt:lpstr>
      <vt:lpstr>GL: Write the Control Called tmp.rb</vt:lpstr>
      <vt:lpstr>GL: Run `inspec check` Again</vt:lpstr>
      <vt:lpstr>GL: Use `inspec exec` to Run Tests</vt:lpstr>
      <vt:lpstr>Group Lab: Uploading the Custom Profile to the Compliance Server </vt:lpstr>
      <vt:lpstr>GL: Install the zip Package</vt:lpstr>
      <vt:lpstr>GL: Zip up your New Profile</vt:lpstr>
      <vt:lpstr>GL: Verify the zip File's Creation</vt:lpstr>
      <vt:lpstr>GL: From Your Laptop Run the scp Command</vt:lpstr>
      <vt:lpstr>GL: Upload the Profile to Chef Compliance</vt:lpstr>
      <vt:lpstr>GL: Upload the Profile to Chef Compliance</vt:lpstr>
      <vt:lpstr>GL: Scan Your Node</vt:lpstr>
      <vt:lpstr>GL: Scan Using the New Profile</vt:lpstr>
      <vt:lpstr>GL: Results of the Custom Profile Scan</vt:lpstr>
      <vt:lpstr>GL: Results of the Custom Profile Scan</vt:lpstr>
      <vt:lpstr>InSpec Directory Structure Roadmap</vt:lpstr>
      <vt:lpstr>GL: TBD from here to end</vt:lpstr>
      <vt:lpstr>PowerPoint Presentation</vt:lpstr>
      <vt:lpstr>GL: Save this</vt:lpstr>
      <vt:lpstr>TBD delete later.</vt:lpstr>
      <vt:lpstr>Review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195</cp:revision>
  <cp:lastPrinted>2015-02-07T23:49:10Z</cp:lastPrinted>
  <dcterms:created xsi:type="dcterms:W3CDTF">2015-11-10T15:58:30Z</dcterms:created>
  <dcterms:modified xsi:type="dcterms:W3CDTF">2016-02-08T22:18:01Z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