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6"/>
  </p:notesMasterIdLst>
  <p:handoutMasterIdLst>
    <p:handoutMasterId r:id="rId47"/>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81" r:id="rId20"/>
    <p:sldId id="358" r:id="rId21"/>
    <p:sldId id="359" r:id="rId22"/>
    <p:sldId id="355" r:id="rId23"/>
    <p:sldId id="356" r:id="rId24"/>
    <p:sldId id="357" r:id="rId25"/>
    <p:sldId id="360" r:id="rId26"/>
    <p:sldId id="361" r:id="rId27"/>
    <p:sldId id="373" r:id="rId28"/>
    <p:sldId id="374" r:id="rId29"/>
    <p:sldId id="372" r:id="rId30"/>
    <p:sldId id="348" r:id="rId31"/>
    <p:sldId id="349" r:id="rId32"/>
    <p:sldId id="350" r:id="rId33"/>
    <p:sldId id="351" r:id="rId34"/>
    <p:sldId id="378" r:id="rId35"/>
    <p:sldId id="352" r:id="rId36"/>
    <p:sldId id="375" r:id="rId37"/>
    <p:sldId id="377" r:id="rId38"/>
    <p:sldId id="379" r:id="rId39"/>
    <p:sldId id="383" r:id="rId40"/>
    <p:sldId id="384" r:id="rId41"/>
    <p:sldId id="385" r:id="rId42"/>
    <p:sldId id="387" r:id="rId43"/>
    <p:sldId id="386" r:id="rId44"/>
    <p:sldId id="267" r:id="rId4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81466" autoAdjust="0"/>
  </p:normalViewPr>
  <p:slideViewPr>
    <p:cSldViewPr snapToGrid="0">
      <p:cViewPr varScale="1">
        <p:scale>
          <a:sx n="38" d="100"/>
          <a:sy n="38" d="100"/>
        </p:scale>
        <p:origin x="1532"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 references</a:t>
            </a:r>
            <a:r>
              <a:rPr lang="en-US" baseline="0" dirty="0" smtClean="0"/>
              <a:t> for this module:</a:t>
            </a:r>
          </a:p>
          <a:p>
            <a:endParaRPr lang="en-US" baseline="0" dirty="0" smtClean="0"/>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6767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0" dirty="0" smtClean="0"/>
              <a:t>control 'cis-3.1' </a:t>
            </a:r>
          </a:p>
          <a:p>
            <a:r>
              <a:rPr lang="en-US" sz="1200" b="0" baseline="0" dirty="0" smtClean="0"/>
              <a:t>The Description text from the </a:t>
            </a:r>
            <a:r>
              <a:rPr lang="en-US" baseline="0" dirty="0" smtClean="0"/>
              <a:t>CIS document can be used to write the `desc` section.</a:t>
            </a:r>
          </a:p>
          <a:p>
            <a:endParaRPr lang="en-US" dirty="0" smtClean="0"/>
          </a:p>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test the control.</a:t>
            </a:r>
          </a:p>
          <a:p>
            <a:pPr marL="0" indent="0">
              <a:buFont typeface="Arial" panose="020B0604020202020204" pitchFamily="34" charset="0"/>
              <a:buNone/>
            </a:pPr>
            <a:r>
              <a:rPr lang="en-US" dirty="0" smtClean="0"/>
              <a:t>Package the custom compliance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2848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Scroll down to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Policy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1" dirty="0" smtClean="0"/>
              <a:t>cis-enforce-password-history-1.1.1</a:t>
            </a:r>
          </a:p>
          <a:p>
            <a:endParaRPr lang="en-US" sz="1200" b="0" dirty="0" smtClean="0"/>
          </a:p>
          <a:p>
            <a:r>
              <a:rPr lang="en-US" sz="1200" b="0" baseline="0" dirty="0" smtClean="0"/>
              <a:t>The Description text from the </a:t>
            </a:r>
            <a:r>
              <a:rPr lang="en-US" baseline="0" dirty="0" smtClean="0"/>
              <a:t>CIS document can be used to write the `desc` section.</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path shown in this example could be used if you wanted to manually navigate on the Windows node to see how password history parameter is set. However, when the Compliance Server scans the node, 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 the parameter.</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5715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parse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parameter.</a:t>
            </a:r>
          </a:p>
          <a:p>
            <a:endPar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following URL shows the full </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/lib/resources/</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security_policy.rb</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code.</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6075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048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run the STIG Viewer. If it fails due to a Java error, you may need to install the latest Java Runtime Environment (JRE) as indicated on the next slide.</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01549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763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1522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376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77494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image</a:t>
            </a:r>
            <a:r>
              <a:rPr lang="en-US" baseline="0" dirty="0" smtClean="0"/>
              <a:t> on the right shows the right-side pane of the STIG viewer including the details of this </a:t>
            </a:r>
            <a:r>
              <a:rPr lang="en-US" dirty="0" smtClean="0"/>
              <a:t>DoD Security </a:t>
            </a:r>
            <a:r>
              <a:rPr lang="en-US" baseline="0" dirty="0" smtClean="0"/>
              <a:t>rule. This rule states that /etc/</a:t>
            </a:r>
            <a:r>
              <a:rPr lang="en-US" baseline="0" dirty="0" err="1" smtClean="0"/>
              <a:t>gshadow</a:t>
            </a:r>
            <a:r>
              <a:rPr lang="en-US" baseline="0" dirty="0" smtClean="0"/>
              <a:t> must be owned by root.</a:t>
            </a:r>
          </a:p>
          <a:p>
            <a:endParaRPr lang="en-US" baseline="0" dirty="0" smtClean="0"/>
          </a:p>
          <a:p>
            <a:r>
              <a:rPr lang="en-US" baseline="0" dirty="0" smtClean="0"/>
              <a:t>The image on the left shows a Chef Compliance Profile that was written based on the details of this </a:t>
            </a:r>
            <a:r>
              <a:rPr lang="en-US" dirty="0" smtClean="0"/>
              <a:t>DoD Security </a:t>
            </a:r>
            <a:r>
              <a:rPr lang="en-US" baseline="0" dirty="0" smtClean="0"/>
              <a:t>rule. Notice how the Chef Compliance Profile control name reflects the </a:t>
            </a:r>
            <a:r>
              <a:rPr lang="en-US" dirty="0" smtClean="0"/>
              <a:t>DoD Security </a:t>
            </a:r>
            <a:r>
              <a:rPr lang="en-US" baseline="0" dirty="0" smtClean="0"/>
              <a:t>rule name. This is a best practice that you should follow when writing Chef Compliance Profiles for </a:t>
            </a:r>
            <a:r>
              <a:rPr lang="en-US" dirty="0" smtClean="0"/>
              <a:t>DoD Security </a:t>
            </a:r>
            <a:r>
              <a:rPr lang="en-US" baseline="0" dirty="0" smtClean="0"/>
              <a:t>rules.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60697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9679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818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hef/inspec/blob/master/lib/resources/security_policy.r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chef/compliance-profiles/tree/DOD-STIG/stig/rhel6/tes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hyperlink" Target="http://iase.disa.mil/stigs/os/windows/Pages/2012.aspx" TargetMode="External"/><Relationship Id="rId1" Type="http://schemas.openxmlformats.org/officeDocument/2006/relationships/slideLayout" Target="../slideLayouts/slideLayout2.xml"/><Relationship Id="rId4" Type="http://schemas.openxmlformats.org/officeDocument/2006/relationships/hyperlink" Target="http://iase.disa.mil/stigs/os/Pages/index.aspx"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a:t>
            </a:r>
            <a:r>
              <a:rPr lang="en-US" dirty="0" smtClean="0"/>
              <a:t>Using </a:t>
            </a:r>
            <a:r>
              <a:rPr lang="en-US" dirty="0"/>
              <a:t>InSpec</a:t>
            </a:r>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p>
          <a:p>
            <a:endParaRPr lang="en-US" dirty="0"/>
          </a:p>
          <a:p>
            <a:r>
              <a:rPr lang="en-US" dirty="0" smtClean="0"/>
              <a:t>Go to Section 3.1.</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64809" y="938462"/>
            <a:ext cx="9506864" cy="6779694"/>
          </a:xfrm>
          <a:prstGeom prst="rect">
            <a:avLst/>
          </a:prstGeom>
          <a:ln>
            <a:solidFill>
              <a:schemeClr val="accent1"/>
            </a:solidFill>
          </a:ln>
        </p:spPr>
      </p:pic>
      <p:sp>
        <p:nvSpPr>
          <p:cNvPr id="4"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5" name="Straight Arrow Connector 4"/>
          <p:cNvCxnSpPr/>
          <p:nvPr/>
        </p:nvCxnSpPr>
        <p:spPr>
          <a:xfrm flipV="1">
            <a:off x="4502989" y="1915064"/>
            <a:ext cx="5486400" cy="108692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655389" y="3899140"/>
            <a:ext cx="5713562" cy="103325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251502"/>
            <a:ext cx="9778458" cy="2523473"/>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7" name="Straight Arrow Connector 6"/>
          <p:cNvCxnSpPr/>
          <p:nvPr/>
        </p:nvCxnSpPr>
        <p:spPr>
          <a:xfrm flipV="1">
            <a:off x="5084956" y="5558589"/>
            <a:ext cx="5044588" cy="730699"/>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a:t>
            </a:r>
            <a:r>
              <a:rPr lang="en-US" dirty="0" smtClean="0"/>
              <a:t>test the control.</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
        <p:nvSpPr>
          <p:cNvPr id="6" name="Text Placeholder 2"/>
          <p:cNvSpPr txBox="1">
            <a:spLocks/>
          </p:cNvSpPr>
          <p:nvPr/>
        </p:nvSpPr>
        <p:spPr bwMode="white">
          <a:xfrm>
            <a:off x="858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Compliance Frameworks - CIS Windows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0456166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a:t>
            </a:r>
            <a:r>
              <a:rPr lang="pt-BR" b="1" dirty="0" smtClean="0"/>
              <a:t>Benchmark </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endParaRPr lang="en-US" dirty="0" smtClean="0"/>
          </a:p>
          <a:p>
            <a:r>
              <a:rPr lang="en-US" dirty="0" smtClean="0"/>
              <a:t>Use </a:t>
            </a:r>
            <a:r>
              <a:rPr lang="en-US" dirty="0"/>
              <a:t>'</a:t>
            </a:r>
            <a:r>
              <a:rPr lang="en-US" dirty="0" err="1"/>
              <a:t>inspec</a:t>
            </a:r>
            <a:r>
              <a:rPr lang="en-US" dirty="0"/>
              <a:t> exec' to test the control.</a:t>
            </a:r>
          </a:p>
          <a:p>
            <a:endParaRPr lang="en-US" dirty="0" smtClean="0"/>
          </a:p>
          <a:p>
            <a:r>
              <a:rPr lang="en-US" dirty="0" smtClean="0"/>
              <a:t>Package </a:t>
            </a:r>
            <a:r>
              <a:rPr lang="en-US" dirty="0"/>
              <a:t>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206837" y="1034716"/>
            <a:ext cx="8476327" cy="7049966"/>
          </a:xfrm>
          <a:prstGeom prst="rect">
            <a:avLst/>
          </a:prstGeom>
          <a:ln>
            <a:solidFill>
              <a:schemeClr val="accent1"/>
            </a:solidFill>
          </a:ln>
        </p:spPr>
      </p:pic>
      <p:sp>
        <p:nvSpPr>
          <p:cNvPr id="4" name="Text Placeholder 2"/>
          <p:cNvSpPr txBox="1">
            <a:spLocks/>
          </p:cNvSpPr>
          <p:nvPr/>
        </p:nvSpPr>
        <p:spPr bwMode="white">
          <a:xfrm>
            <a:off x="9010184" y="1678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cxnSp>
        <p:nvCxnSpPr>
          <p:cNvPr id="5" name="Straight Arrow Connector 4"/>
          <p:cNvCxnSpPr/>
          <p:nvPr/>
        </p:nvCxnSpPr>
        <p:spPr>
          <a:xfrm flipV="1">
            <a:off x="4616605" y="1984917"/>
            <a:ext cx="5731727" cy="11151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631688" y="3919677"/>
            <a:ext cx="6378496" cy="170053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(2 of 3) </a:t>
            </a:r>
            <a:endParaRPr lang="en-US" sz="3600" dirty="0"/>
          </a:p>
        </p:txBody>
      </p:sp>
      <p:sp>
        <p:nvSpPr>
          <p:cNvPr id="6" name="Text Placeholder 2"/>
          <p:cNvSpPr txBox="1">
            <a:spLocks/>
          </p:cNvSpPr>
          <p:nvPr/>
        </p:nvSpPr>
        <p:spPr bwMode="white">
          <a:xfrm>
            <a:off x="9010184" y="3075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pic>
        <p:nvPicPr>
          <p:cNvPr id="7" name="Picture 6"/>
          <p:cNvPicPr>
            <a:picLocks noChangeAspect="1"/>
          </p:cNvPicPr>
          <p:nvPr/>
        </p:nvPicPr>
        <p:blipFill>
          <a:blip r:embed="rId3"/>
          <a:stretch>
            <a:fillRect/>
          </a:stretch>
        </p:blipFill>
        <p:spPr>
          <a:xfrm>
            <a:off x="206219" y="1678997"/>
            <a:ext cx="8543145" cy="3249842"/>
          </a:xfrm>
          <a:prstGeom prst="rect">
            <a:avLst/>
          </a:prstGeom>
          <a:ln>
            <a:solidFill>
              <a:schemeClr val="accent1"/>
            </a:solidFill>
          </a:ln>
        </p:spPr>
      </p:pic>
      <p:cxnSp>
        <p:nvCxnSpPr>
          <p:cNvPr id="8" name="Straight Arrow Connector 7"/>
          <p:cNvCxnSpPr/>
          <p:nvPr/>
        </p:nvCxnSpPr>
        <p:spPr>
          <a:xfrm>
            <a:off x="5107259" y="2877015"/>
            <a:ext cx="4174273" cy="335406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23357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(3 of 3) </a:t>
            </a:r>
            <a:endParaRPr lang="en-US" sz="3600" dirty="0"/>
          </a:p>
        </p:txBody>
      </p:sp>
      <p:sp>
        <p:nvSpPr>
          <p:cNvPr id="6"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
        <p:nvSpPr>
          <p:cNvPr id="9" name="Text Placeholder 2"/>
          <p:cNvSpPr>
            <a:spLocks noGrp="1"/>
          </p:cNvSpPr>
          <p:nvPr>
            <p:ph type="body" sz="quarter" idx="12"/>
          </p:nvPr>
        </p:nvSpPr>
        <p:spPr>
          <a:xfrm>
            <a:off x="650040" y="1133476"/>
            <a:ext cx="7780282" cy="6068676"/>
          </a:xfrm>
        </p:spPr>
        <p:txBody>
          <a:bodyPr/>
          <a:lstStyle/>
          <a:p>
            <a:r>
              <a:rPr lang="en-US" dirty="0"/>
              <a:t> </a:t>
            </a:r>
            <a:r>
              <a:rPr lang="en-US" dirty="0" smtClean="0"/>
              <a:t>This </a:t>
            </a:r>
            <a:r>
              <a:rPr lang="en-US" dirty="0" err="1" smtClean="0"/>
              <a:t>inspec</a:t>
            </a:r>
            <a:r>
              <a:rPr lang="en-US" dirty="0" smtClean="0"/>
              <a:t> code below shows how </a:t>
            </a:r>
            <a:r>
              <a:rPr lang="en-US" dirty="0" err="1" smtClean="0"/>
              <a:t>inspec</a:t>
            </a:r>
            <a:r>
              <a:rPr lang="en-US" dirty="0" smtClean="0"/>
              <a:t> can scan for security policy compliance by parsing </a:t>
            </a:r>
            <a:r>
              <a:rPr lang="en-US" b="1" dirty="0" err="1">
                <a:latin typeface="Courier New" panose="02070309020205020404" pitchFamily="49" charset="0"/>
                <a:cs typeface="Courier New" panose="02070309020205020404" pitchFamily="49" charset="0"/>
              </a:rPr>
              <a:t>secedit</a:t>
            </a:r>
            <a:r>
              <a:rPr lang="en-US" b="1" dirty="0">
                <a:latin typeface="Courier New" panose="02070309020205020404" pitchFamily="49" charset="0"/>
                <a:cs typeface="Courier New" panose="02070309020205020404" pitchFamily="49" charset="0"/>
              </a:rPr>
              <a:t> /export /</a:t>
            </a:r>
            <a:r>
              <a:rPr lang="en-US" b="1" dirty="0" err="1">
                <a:latin typeface="Courier New" panose="02070309020205020404" pitchFamily="49" charset="0"/>
                <a:cs typeface="Courier New" panose="02070309020205020404" pitchFamily="49" charset="0"/>
              </a:rPr>
              <a:t>cfg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win_secpol.cfg</a:t>
            </a:r>
            <a:r>
              <a:rPr lang="en-US" dirty="0" smtClean="0"/>
              <a:t>.</a:t>
            </a:r>
          </a:p>
          <a:p>
            <a:endParaRPr lang="en-US" dirty="0" smtClean="0"/>
          </a:p>
          <a:p>
            <a:r>
              <a:rPr lang="en-US" sz="2800" b="1" dirty="0" smtClean="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load security content</a:t>
            </a:r>
          </a:p>
          <a:p>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load</a:t>
            </a:r>
          </a:p>
          <a:p>
            <a:r>
              <a:rPr lang="en-US" sz="2800" b="1" dirty="0">
                <a:latin typeface="Courier New" panose="02070309020205020404" pitchFamily="49" charset="0"/>
                <a:cs typeface="Courier New" panose="02070309020205020404" pitchFamily="49" charset="0"/>
              </a:rPr>
              <a:t>    # export the security policy</a:t>
            </a:r>
          </a:p>
          <a:p>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cmd</a:t>
            </a:r>
            <a:r>
              <a:rPr lang="en-US" sz="2800" b="1" dirty="0">
                <a:solidFill>
                  <a:schemeClr val="accent1"/>
                </a:solidFill>
                <a:latin typeface="Courier New" panose="02070309020205020404" pitchFamily="49" charset="0"/>
                <a:cs typeface="Courier New" panose="02070309020205020404" pitchFamily="49" charset="0"/>
              </a:rPr>
              <a:t> = </a:t>
            </a:r>
            <a:r>
              <a:rPr lang="en-US" sz="2800" b="1" dirty="0" err="1">
                <a:solidFill>
                  <a:schemeClr val="accent1"/>
                </a:solidFill>
                <a:latin typeface="Courier New" panose="02070309020205020404" pitchFamily="49" charset="0"/>
                <a:cs typeface="Courier New" panose="02070309020205020404" pitchFamily="49" charset="0"/>
              </a:rPr>
              <a:t>inspec.command</a:t>
            </a:r>
            <a:r>
              <a:rPr lang="en-US" sz="2800" b="1" dirty="0">
                <a:solidFill>
                  <a:schemeClr val="accent1"/>
                </a:solidFill>
                <a:latin typeface="Courier New" panose="02070309020205020404" pitchFamily="49" charset="0"/>
                <a:cs typeface="Courier New" panose="02070309020205020404" pitchFamily="49" charset="0"/>
              </a:rPr>
              <a:t>('</a:t>
            </a:r>
            <a:r>
              <a:rPr lang="en-US" sz="2800" b="1" dirty="0" err="1">
                <a:solidFill>
                  <a:schemeClr val="accent1"/>
                </a:solidFill>
                <a:latin typeface="Courier New" panose="02070309020205020404" pitchFamily="49" charset="0"/>
                <a:cs typeface="Courier New" panose="02070309020205020404" pitchFamily="49" charset="0"/>
              </a:rPr>
              <a:t>secedit</a:t>
            </a:r>
            <a:r>
              <a:rPr lang="en-US" sz="2800" b="1" dirty="0">
                <a:solidFill>
                  <a:schemeClr val="accent1"/>
                </a:solidFill>
                <a:latin typeface="Courier New" panose="02070309020205020404" pitchFamily="49" charset="0"/>
                <a:cs typeface="Courier New" panose="02070309020205020404" pitchFamily="49" charset="0"/>
              </a:rPr>
              <a:t> /export /</a:t>
            </a:r>
            <a:r>
              <a:rPr lang="en-US" sz="2800" b="1" dirty="0" err="1">
                <a:solidFill>
                  <a:schemeClr val="accent1"/>
                </a:solidFill>
                <a:latin typeface="Courier New" panose="02070309020205020404" pitchFamily="49" charset="0"/>
                <a:cs typeface="Courier New" panose="02070309020205020404" pitchFamily="49" charset="0"/>
              </a:rPr>
              <a:t>cfg</a:t>
            </a:r>
            <a:r>
              <a:rPr lang="en-US" sz="2800" b="1" dirty="0">
                <a:solidFill>
                  <a:schemeClr val="accent1"/>
                </a:solidFill>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win_secpol.cfg</a:t>
            </a:r>
            <a:r>
              <a:rPr lang="en-US" sz="2800" b="1" dirty="0">
                <a:solidFill>
                  <a:schemeClr val="accent1"/>
                </a:solidFill>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    return nil if </a:t>
            </a:r>
            <a:r>
              <a:rPr lang="en-US" sz="2800" b="1" dirty="0" err="1">
                <a:latin typeface="Courier New" panose="02070309020205020404" pitchFamily="49" charset="0"/>
                <a:cs typeface="Courier New" panose="02070309020205020404" pitchFamily="49" charset="0"/>
              </a:rPr>
              <a:t>cmd.exit_status.to_i</a:t>
            </a:r>
            <a:r>
              <a:rPr lang="en-US" sz="2800" b="1" dirty="0">
                <a:latin typeface="Courier New" panose="02070309020205020404" pitchFamily="49" charset="0"/>
                <a:cs typeface="Courier New" panose="02070309020205020404" pitchFamily="49" charset="0"/>
              </a:rPr>
              <a:t> != </a:t>
            </a:r>
            <a:r>
              <a:rPr lang="en-US" sz="2800" b="1" dirty="0" smtClean="0">
                <a:latin typeface="Courier New" panose="02070309020205020404" pitchFamily="49" charset="0"/>
                <a:cs typeface="Courier New" panose="02070309020205020404" pitchFamily="49" charset="0"/>
              </a:rPr>
              <a:t>0</a:t>
            </a:r>
          </a:p>
          <a:p>
            <a:endParaRPr lang="en-US" dirty="0"/>
          </a:p>
          <a:p>
            <a:endParaRPr lang="en-US" dirty="0"/>
          </a:p>
        </p:txBody>
      </p:sp>
      <p:sp>
        <p:nvSpPr>
          <p:cNvPr id="10" name="Text Placeholder 2"/>
          <p:cNvSpPr txBox="1">
            <a:spLocks/>
          </p:cNvSpPr>
          <p:nvPr/>
        </p:nvSpPr>
        <p:spPr bwMode="white">
          <a:xfrm>
            <a:off x="8470762" y="6826137"/>
            <a:ext cx="6961907" cy="1257879"/>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hlinkClick r:id="rId3"/>
              </a:rPr>
              <a:t>https://</a:t>
            </a:r>
            <a:r>
              <a:rPr lang="en-US" dirty="0" smtClean="0">
                <a:hlinkClick r:id="rId3"/>
              </a:rPr>
              <a:t>github.com/chef/inspec/blob/master/lib/resources/security_policy.rb</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29679394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After writing such a Compliance policy, in a production environment you would use </a:t>
            </a:r>
            <a:r>
              <a:rPr lang="en-US" dirty="0"/>
              <a:t>'</a:t>
            </a:r>
            <a:r>
              <a:rPr lang="en-US" dirty="0" err="1"/>
              <a:t>inspec</a:t>
            </a:r>
            <a:r>
              <a:rPr lang="en-US" dirty="0"/>
              <a:t> exec' to test the control</a:t>
            </a:r>
            <a:r>
              <a:rPr lang="en-US" dirty="0" smtClean="0"/>
              <a:t>.</a:t>
            </a:r>
          </a:p>
          <a:p>
            <a:r>
              <a:rPr lang="en-US" dirty="0" smtClean="0"/>
              <a:t>Then you could package the profile </a:t>
            </a:r>
            <a:r>
              <a:rPr lang="en-US" dirty="0"/>
              <a:t>and upload </a:t>
            </a:r>
            <a:r>
              <a:rPr lang="en-US" dirty="0" smtClean="0"/>
              <a:t>it to </a:t>
            </a:r>
            <a:r>
              <a:rPr lang="en-US" dirty="0"/>
              <a:t>your Compliance server.</a:t>
            </a:r>
          </a:p>
          <a:p>
            <a:endParaRPr lang="en-US" dirty="0"/>
          </a:p>
        </p:txBody>
      </p:sp>
      <p:sp>
        <p:nvSpPr>
          <p:cNvPr id="8"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2016937290"/>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a:t>
            </a:r>
            <a:r>
              <a:rPr lang="en-US" dirty="0" smtClean="0"/>
              <a:t>DoD </a:t>
            </a:r>
            <a:r>
              <a:rPr lang="en-US" dirty="0"/>
              <a:t>Security </a:t>
            </a:r>
            <a:r>
              <a:rPr lang="en-US" dirty="0" smtClean="0"/>
              <a:t>Rules for </a:t>
            </a:r>
            <a:r>
              <a:rPr lang="en-US" dirty="0"/>
              <a:t>RHEL 6 and Windows 2012 MS (Member Server</a:t>
            </a:r>
            <a:r>
              <a:rPr lang="en-US" dirty="0" smtClean="0"/>
              <a:t>).</a:t>
            </a:r>
          </a:p>
          <a:p>
            <a:pPr marL="342900" indent="-342900">
              <a:buFont typeface="Wingdings" panose="05000000000000000000" pitchFamily="2" charset="2"/>
              <a:buChar char="q"/>
            </a:pPr>
            <a:r>
              <a:rPr lang="en-US" dirty="0" smtClean="0"/>
              <a:t>Explain how to translate the </a:t>
            </a:r>
            <a:r>
              <a:rPr lang="en-US" dirty="0"/>
              <a:t>DoD Security Rule </a:t>
            </a:r>
            <a:r>
              <a:rPr lang="en-US" dirty="0" smtClean="0"/>
              <a:t>into a </a:t>
            </a:r>
            <a:r>
              <a:rPr lang="en-US" dirty="0" err="1" smtClean="0"/>
              <a:t>Chaf</a:t>
            </a:r>
            <a:r>
              <a:rPr lang="en-US" dirty="0" smtClean="0"/>
              <a:t> Compliance profile control.</a:t>
            </a:r>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Launch STIGViewer2.x</a:t>
            </a:r>
            <a:endParaRPr lang="en-US" dirty="0"/>
          </a:p>
        </p:txBody>
      </p:sp>
      <p:sp>
        <p:nvSpPr>
          <p:cNvPr id="6" name="Text Placeholder 2"/>
          <p:cNvSpPr>
            <a:spLocks noGrp="1"/>
          </p:cNvSpPr>
          <p:nvPr>
            <p:ph type="body" sz="quarter" idx="12"/>
          </p:nvPr>
        </p:nvSpPr>
        <p:spPr>
          <a:xfrm>
            <a:off x="650040" y="1856198"/>
            <a:ext cx="5604456" cy="5345953"/>
          </a:xfrm>
        </p:spPr>
        <p:txBody>
          <a:bodyPr/>
          <a:lstStyle/>
          <a:p>
            <a:r>
              <a:rPr lang="en-US" dirty="0"/>
              <a:t>Click the </a:t>
            </a:r>
            <a:r>
              <a:rPr lang="en-US" dirty="0" smtClean="0"/>
              <a:t>STIGViewer_2.1 shortcut or otherwise </a:t>
            </a:r>
            <a:r>
              <a:rPr lang="en-US" dirty="0"/>
              <a:t>launch the </a:t>
            </a:r>
            <a:r>
              <a:rPr lang="en-US" dirty="0" smtClean="0"/>
              <a:t>STIGViewer_2.1 viewer. </a:t>
            </a:r>
          </a:p>
          <a:p>
            <a:endParaRPr lang="en-US" dirty="0"/>
          </a:p>
          <a:p>
            <a:r>
              <a:rPr lang="en-US" dirty="0" smtClean="0"/>
              <a:t>If it doesn't launch, you </a:t>
            </a:r>
            <a:r>
              <a:rPr lang="en-US" dirty="0"/>
              <a:t>may need to install the latest Java Runtime Environment (JRE</a:t>
            </a:r>
            <a:r>
              <a:rPr lang="en-US" dirty="0" smtClean="0"/>
              <a:t>) as indicated on the next slide.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6852677" y="1585949"/>
            <a:ext cx="9078837" cy="5886450"/>
          </a:xfrm>
          <a:prstGeom prst="rect">
            <a:avLst/>
          </a:prstGeom>
          <a:ln>
            <a:solidFill>
              <a:schemeClr val="accent1"/>
            </a:solidFill>
          </a:ln>
        </p:spPr>
      </p:pic>
    </p:spTree>
    <p:extLst>
      <p:ext uri="{BB962C8B-B14F-4D97-AF65-F5344CB8AC3E}">
        <p14:creationId xmlns:p14="http://schemas.microsoft.com/office/powerpoint/2010/main" val="299298579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Download STIG Profiles for Red Hat 6</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a:t>
            </a:r>
            <a:r>
              <a:rPr lang="en-US" dirty="0" smtClean="0"/>
              <a:t>the STIG </a:t>
            </a:r>
            <a:r>
              <a:rPr lang="en-US" dirty="0"/>
              <a:t>profiles for </a:t>
            </a:r>
            <a:r>
              <a:rPr lang="en-US" dirty="0" smtClean="0"/>
              <a:t>RHEL 6 from this site and remember the location to where you downloaded onto your laptop.</a:t>
            </a:r>
            <a:br>
              <a:rPr lang="en-US" dirty="0" smtClean="0"/>
            </a:br>
            <a:endParaRPr lang="en-US" dirty="0" smtClean="0"/>
          </a:p>
          <a:p>
            <a:r>
              <a:rPr lang="en-US" dirty="0" smtClean="0">
                <a:hlinkClick r:id="rId3"/>
              </a:rPr>
              <a:t>http</a:t>
            </a:r>
            <a:r>
              <a:rPr lang="en-US" dirty="0">
                <a:hlinkClick r:id="rId3"/>
              </a:rPr>
              <a:t>://iase.disa.mil/stigs/os/unix-linux/Pages/red-hat.aspx</a:t>
            </a:r>
            <a:endParaRPr lang="en-US" dirty="0"/>
          </a:p>
          <a:p>
            <a:endParaRPr lang="en-US" dirty="0"/>
          </a:p>
          <a:p>
            <a:endParaRPr lang="en-US" dirty="0" smtClean="0"/>
          </a:p>
        </p:txBody>
      </p:sp>
      <p:pic>
        <p:nvPicPr>
          <p:cNvPr id="3" name="Picture 2"/>
          <p:cNvPicPr>
            <a:picLocks noChangeAspect="1"/>
          </p:cNvPicPr>
          <p:nvPr/>
        </p:nvPicPr>
        <p:blipFill>
          <a:blip r:embed="rId4"/>
          <a:stretch>
            <a:fillRect/>
          </a:stretch>
        </p:blipFill>
        <p:spPr>
          <a:xfrm>
            <a:off x="6840982" y="1536001"/>
            <a:ext cx="9148378" cy="4645343"/>
          </a:xfrm>
          <a:prstGeom prst="rect">
            <a:avLst/>
          </a:prstGeom>
          <a:ln>
            <a:solidFill>
              <a:schemeClr val="accent1"/>
            </a:solidFill>
          </a:ln>
        </p:spPr>
      </p:pic>
    </p:spTree>
    <p:extLst>
      <p:ext uri="{BB962C8B-B14F-4D97-AF65-F5344CB8AC3E}">
        <p14:creationId xmlns:p14="http://schemas.microsoft.com/office/powerpoint/2010/main" val="210499606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Import STIG </a:t>
            </a:r>
            <a:r>
              <a:rPr lang="en-US" dirty="0"/>
              <a:t>Profiles for Red Hat 6</a:t>
            </a:r>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Click </a:t>
            </a:r>
            <a:r>
              <a:rPr lang="en-US" b="1" dirty="0" smtClean="0"/>
              <a:t>File &gt; Import STIG</a:t>
            </a:r>
            <a:r>
              <a:rPr lang="en-US" dirty="0" smtClean="0"/>
              <a:t>.</a:t>
            </a:r>
          </a:p>
          <a:p>
            <a:endParaRPr lang="en-US" dirty="0"/>
          </a:p>
          <a:p>
            <a:r>
              <a:rPr lang="en-US" dirty="0" smtClean="0"/>
              <a:t>Navigate to the </a:t>
            </a:r>
            <a:r>
              <a:rPr lang="en-US" dirty="0"/>
              <a:t>STIG profiles </a:t>
            </a:r>
            <a:r>
              <a:rPr lang="en-US" dirty="0" smtClean="0"/>
              <a:t>file you just downloaded and click the file.</a:t>
            </a:r>
          </a:p>
          <a:p>
            <a:endParaRPr lang="en-US" dirty="0"/>
          </a:p>
          <a:p>
            <a:r>
              <a:rPr lang="en-US" dirty="0" smtClean="0"/>
              <a:t/>
            </a:r>
            <a:br>
              <a:rPr lang="en-US" dirty="0" smtClean="0"/>
            </a:br>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918088" y="1197546"/>
            <a:ext cx="7730599" cy="4351426"/>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8062656" y="5155843"/>
            <a:ext cx="6842062" cy="2472445"/>
          </a:xfrm>
          <a:prstGeom prst="rect">
            <a:avLst/>
          </a:prstGeom>
          <a:ln>
            <a:solidFill>
              <a:schemeClr val="accent1"/>
            </a:solidFill>
          </a:ln>
        </p:spPr>
      </p:pic>
      <p:cxnSp>
        <p:nvCxnSpPr>
          <p:cNvPr id="7" name="Straight Arrow Connector 6"/>
          <p:cNvCxnSpPr/>
          <p:nvPr/>
        </p:nvCxnSpPr>
        <p:spPr>
          <a:xfrm>
            <a:off x="5321808" y="2194560"/>
            <a:ext cx="1938528" cy="4206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548128" y="4529175"/>
            <a:ext cx="6284976" cy="242026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57828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STIG </a:t>
            </a:r>
            <a:r>
              <a:rPr lang="en-US" dirty="0"/>
              <a:t>Profiles for Red Hat 6</a:t>
            </a:r>
          </a:p>
        </p:txBody>
      </p:sp>
      <p:sp>
        <p:nvSpPr>
          <p:cNvPr id="6" name="Text Placeholder 2"/>
          <p:cNvSpPr>
            <a:spLocks noGrp="1"/>
          </p:cNvSpPr>
          <p:nvPr>
            <p:ph type="body" sz="quarter" idx="12"/>
          </p:nvPr>
        </p:nvSpPr>
        <p:spPr>
          <a:xfrm>
            <a:off x="650041" y="1856198"/>
            <a:ext cx="4927800" cy="5345953"/>
          </a:xfrm>
        </p:spPr>
        <p:txBody>
          <a:bodyPr/>
          <a:lstStyle/>
          <a:p>
            <a:r>
              <a:rPr lang="en-US" dirty="0" smtClean="0"/>
              <a:t>Your STIG viewer should now be populated with DoD </a:t>
            </a:r>
            <a:r>
              <a:rPr lang="en-US" dirty="0"/>
              <a:t>Security </a:t>
            </a:r>
            <a:r>
              <a:rPr lang="en-US" dirty="0" smtClean="0"/>
              <a:t>Rule profiles.</a:t>
            </a:r>
          </a:p>
          <a:p>
            <a:endParaRPr lang="en-US" dirty="0"/>
          </a:p>
          <a:p>
            <a:r>
              <a:rPr lang="en-US" dirty="0" smtClean="0"/>
              <a:t/>
            </a:r>
            <a:br>
              <a:rPr lang="en-US" dirty="0" smtClean="0"/>
            </a:br>
            <a:endParaRPr lang="en-US" dirty="0" smtClean="0"/>
          </a:p>
          <a:p>
            <a:endParaRPr lang="en-US" dirty="0"/>
          </a:p>
          <a:p>
            <a:endParaRPr lang="en-US" dirty="0" smtClean="0"/>
          </a:p>
        </p:txBody>
      </p:sp>
      <p:pic>
        <p:nvPicPr>
          <p:cNvPr id="3" name="Picture 2"/>
          <p:cNvPicPr>
            <a:picLocks noChangeAspect="1"/>
          </p:cNvPicPr>
          <p:nvPr/>
        </p:nvPicPr>
        <p:blipFill>
          <a:blip r:embed="rId3"/>
          <a:stretch>
            <a:fillRect/>
          </a:stretch>
        </p:blipFill>
        <p:spPr>
          <a:xfrm>
            <a:off x="6610350" y="1604999"/>
            <a:ext cx="9315450" cy="5848350"/>
          </a:xfrm>
          <a:prstGeom prst="rect">
            <a:avLst/>
          </a:prstGeom>
          <a:ln>
            <a:solidFill>
              <a:schemeClr val="accent1"/>
            </a:solidFill>
          </a:ln>
        </p:spPr>
      </p:pic>
    </p:spTree>
    <p:extLst>
      <p:ext uri="{BB962C8B-B14F-4D97-AF65-F5344CB8AC3E}">
        <p14:creationId xmlns:p14="http://schemas.microsoft.com/office/powerpoint/2010/main" val="1202070191"/>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89136" y="304800"/>
            <a:ext cx="6748803" cy="7622814"/>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dirty="0" smtClean="0"/>
              <a:t>GL: Filter STIG Profiles</a:t>
            </a:r>
            <a:endParaRPr lang="en-US" dirty="0"/>
          </a:p>
        </p:txBody>
      </p:sp>
      <p:sp>
        <p:nvSpPr>
          <p:cNvPr id="6" name="Text Placeholder 2"/>
          <p:cNvSpPr>
            <a:spLocks noGrp="1"/>
          </p:cNvSpPr>
          <p:nvPr>
            <p:ph type="body" sz="quarter" idx="12"/>
          </p:nvPr>
        </p:nvSpPr>
        <p:spPr>
          <a:xfrm>
            <a:off x="676656" y="1856198"/>
            <a:ext cx="6144767" cy="5345953"/>
          </a:xfrm>
        </p:spPr>
        <p:txBody>
          <a:bodyPr/>
          <a:lstStyle/>
          <a:p>
            <a:r>
              <a:rPr lang="en-US" dirty="0" smtClean="0"/>
              <a:t>Type </a:t>
            </a:r>
            <a:r>
              <a:rPr lang="en-US" b="1" dirty="0" smtClean="0"/>
              <a:t>38443</a:t>
            </a:r>
            <a:r>
              <a:rPr lang="en-US" dirty="0" smtClean="0"/>
              <a:t> in the filter field.</a:t>
            </a:r>
          </a:p>
          <a:p>
            <a:endParaRPr lang="en-US" dirty="0"/>
          </a:p>
          <a:p>
            <a:r>
              <a:rPr lang="en-US" dirty="0" smtClean="0"/>
              <a:t>Notice how the center pane now lists only one DoD </a:t>
            </a:r>
            <a:r>
              <a:rPr lang="en-US" dirty="0"/>
              <a:t>Security Rule</a:t>
            </a:r>
            <a:r>
              <a:rPr lang="en-US" dirty="0" smtClean="0"/>
              <a:t>. </a:t>
            </a:r>
          </a:p>
          <a:p>
            <a:endParaRPr lang="en-US" dirty="0"/>
          </a:p>
          <a:p>
            <a:endParaRPr lang="en-US" dirty="0"/>
          </a:p>
          <a:p>
            <a:r>
              <a:rPr lang="en-US" dirty="0" smtClean="0"/>
              <a:t/>
            </a:r>
            <a:br>
              <a:rPr lang="en-US" dirty="0" smtClean="0"/>
            </a:br>
            <a:endParaRPr lang="en-US" dirty="0" smtClean="0"/>
          </a:p>
          <a:p>
            <a:endParaRPr lang="en-US" dirty="0"/>
          </a:p>
          <a:p>
            <a:endParaRPr lang="en-US" dirty="0" smtClean="0"/>
          </a:p>
        </p:txBody>
      </p:sp>
      <p:cxnSp>
        <p:nvCxnSpPr>
          <p:cNvPr id="7" name="Straight Arrow Connector 6"/>
          <p:cNvCxnSpPr/>
          <p:nvPr/>
        </p:nvCxnSpPr>
        <p:spPr>
          <a:xfrm>
            <a:off x="5815584" y="2414016"/>
            <a:ext cx="3493008" cy="44074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11832336" y="1133475"/>
            <a:ext cx="4423664" cy="914781"/>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19990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142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pic>
        <p:nvPicPr>
          <p:cNvPr id="13" name="Picture 12"/>
          <p:cNvPicPr>
            <a:picLocks noChangeAspect="1"/>
          </p:cNvPicPr>
          <p:nvPr/>
        </p:nvPicPr>
        <p:blipFill>
          <a:blip r:embed="rId3"/>
          <a:stretch>
            <a:fillRect/>
          </a:stretch>
        </p:blipFill>
        <p:spPr>
          <a:xfrm>
            <a:off x="6399814" y="1464056"/>
            <a:ext cx="9784049" cy="5906008"/>
          </a:xfrm>
          <a:prstGeom prst="rect">
            <a:avLst/>
          </a:prstGeom>
          <a:ln>
            <a:solidFill>
              <a:schemeClr val="accent1"/>
            </a:solidFill>
          </a:ln>
        </p:spPr>
      </p:pic>
      <p:cxnSp>
        <p:nvCxnSpPr>
          <p:cNvPr id="17" name="Straight Arrow Connector 16"/>
          <p:cNvCxnSpPr/>
          <p:nvPr/>
        </p:nvCxnSpPr>
        <p:spPr>
          <a:xfrm flipH="1">
            <a:off x="2468880" y="2084832"/>
            <a:ext cx="4096512" cy="219456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69031"/>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9540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sp>
        <p:nvSpPr>
          <p:cNvPr id="6" name="Text Placeholder 2"/>
          <p:cNvSpPr txBox="1">
            <a:spLocks/>
          </p:cNvSpPr>
          <p:nvPr/>
        </p:nvSpPr>
        <p:spPr bwMode="white">
          <a:xfrm>
            <a:off x="676656" y="1856198"/>
            <a:ext cx="7662672" cy="5345953"/>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If you have permissions you can access a list of predefined DoD controls at this link:</a:t>
            </a:r>
          </a:p>
          <a:p>
            <a:endParaRPr lang="en-US" dirty="0" smtClean="0"/>
          </a:p>
          <a:p>
            <a:r>
              <a:rPr lang="en-US" dirty="0">
                <a:hlinkClick r:id="rId3"/>
              </a:rPr>
              <a:t>https://</a:t>
            </a:r>
            <a:r>
              <a:rPr lang="en-US" dirty="0" smtClean="0">
                <a:hlinkClick r:id="rId3"/>
              </a:rPr>
              <a:t>github.com/chef/compliance-profiles/tree/DOD-STIG/stig/rhel6/test</a:t>
            </a:r>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smtClean="0"/>
          </a:p>
          <a:p>
            <a:endParaRPr lang="en-US" dirty="0" smtClean="0"/>
          </a:p>
        </p:txBody>
      </p:sp>
    </p:spTree>
    <p:extLst>
      <p:ext uri="{BB962C8B-B14F-4D97-AF65-F5344CB8AC3E}">
        <p14:creationId xmlns:p14="http://schemas.microsoft.com/office/powerpoint/2010/main" val="91882738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DoD </a:t>
            </a:r>
            <a:r>
              <a:rPr lang="en-US" dirty="0"/>
              <a:t>STIG References</a:t>
            </a:r>
          </a:p>
        </p:txBody>
      </p:sp>
      <p:sp>
        <p:nvSpPr>
          <p:cNvPr id="3" name="Text Placeholder 2"/>
          <p:cNvSpPr>
            <a:spLocks noGrp="1"/>
          </p:cNvSpPr>
          <p:nvPr>
            <p:ph type="body" sz="quarter" idx="12"/>
          </p:nvPr>
        </p:nvSpPr>
        <p:spPr/>
        <p:txBody>
          <a:bodyPr/>
          <a:lstStyle/>
          <a:p>
            <a:r>
              <a:rPr lang="en-US" b="1" dirty="0"/>
              <a:t>Windows 2012 </a:t>
            </a:r>
            <a:r>
              <a:rPr lang="en-US" dirty="0"/>
              <a:t>- </a:t>
            </a:r>
            <a:r>
              <a:rPr lang="en-US" dirty="0">
                <a:hlinkClick r:id="rId2"/>
              </a:rPr>
              <a:t>http://</a:t>
            </a:r>
            <a:r>
              <a:rPr lang="en-US" dirty="0" smtClean="0">
                <a:hlinkClick r:id="rId2"/>
              </a:rPr>
              <a:t>iase.disa.mil/stigs/os/windows/Pages/2012.aspx</a:t>
            </a:r>
            <a:endParaRPr lang="en-US" dirty="0" smtClean="0"/>
          </a:p>
          <a:p>
            <a:endParaRPr lang="en-US" dirty="0" smtClean="0"/>
          </a:p>
          <a:p>
            <a:r>
              <a:rPr lang="en-US" b="1" dirty="0" smtClean="0"/>
              <a:t>Unix/Linux </a:t>
            </a:r>
            <a:r>
              <a:rPr lang="en-US" b="1" dirty="0"/>
              <a:t>(Red Hat</a:t>
            </a:r>
            <a:r>
              <a:rPr lang="en-US" b="1" dirty="0" smtClean="0"/>
              <a:t>) </a:t>
            </a:r>
            <a:r>
              <a:rPr lang="en-US" dirty="0" smtClean="0"/>
              <a:t>- </a:t>
            </a:r>
            <a:r>
              <a:rPr lang="en-US" dirty="0" smtClean="0">
                <a:hlinkClick r:id="rId3"/>
              </a:rPr>
              <a:t>http</a:t>
            </a:r>
            <a:r>
              <a:rPr lang="en-US" dirty="0">
                <a:hlinkClick r:id="rId3"/>
              </a:rPr>
              <a:t>://</a:t>
            </a:r>
            <a:r>
              <a:rPr lang="en-US" dirty="0" smtClean="0">
                <a:hlinkClick r:id="rId3"/>
              </a:rPr>
              <a:t>iase.disa.mil/stigs/os/unix-linux/Pages/red-hat.aspx</a:t>
            </a:r>
            <a:endParaRPr lang="en-US" dirty="0" smtClean="0"/>
          </a:p>
          <a:p>
            <a:endParaRPr lang="en-US" dirty="0"/>
          </a:p>
          <a:p>
            <a:r>
              <a:rPr lang="en-US" b="1" dirty="0" smtClean="0"/>
              <a:t>All </a:t>
            </a:r>
            <a:r>
              <a:rPr lang="en-US" b="1" dirty="0"/>
              <a:t>Operating Systems </a:t>
            </a:r>
            <a:r>
              <a:rPr lang="en-US" dirty="0"/>
              <a:t>- </a:t>
            </a:r>
            <a:r>
              <a:rPr lang="en-US" dirty="0">
                <a:hlinkClick r:id="rId4"/>
              </a:rPr>
              <a:t>http://</a:t>
            </a:r>
            <a:r>
              <a:rPr lang="en-US" dirty="0" smtClean="0">
                <a:hlinkClick r:id="rId4"/>
              </a:rPr>
              <a:t>iase.disa.mil/stigs/os/Pages/index.aspx</a:t>
            </a:r>
            <a:endParaRPr lang="en-US" dirty="0" smtClean="0"/>
          </a:p>
          <a:p>
            <a:endParaRPr lang="en-US" dirty="0"/>
          </a:p>
          <a:p>
            <a:endParaRPr lang="en-US" dirty="0"/>
          </a:p>
        </p:txBody>
      </p:sp>
    </p:spTree>
    <p:extLst>
      <p:ext uri="{BB962C8B-B14F-4D97-AF65-F5344CB8AC3E}">
        <p14:creationId xmlns:p14="http://schemas.microsoft.com/office/powerpoint/2010/main" val="207961408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Compliance </a:t>
            </a:r>
            <a:r>
              <a:rPr lang="en-US" dirty="0" smtClean="0"/>
              <a:t>Profiles for Compliance Premium</a:t>
            </a:r>
            <a:br>
              <a:rPr lang="en-US" dirty="0" smtClean="0"/>
            </a:br>
            <a:endParaRPr lang="en-US" dirty="0"/>
          </a:p>
        </p:txBody>
      </p:sp>
      <p:sp>
        <p:nvSpPr>
          <p:cNvPr id="6" name="Text Placeholder 2"/>
          <p:cNvSpPr>
            <a:spLocks noGrp="1"/>
          </p:cNvSpPr>
          <p:nvPr>
            <p:ph type="body" sz="quarter" idx="12"/>
          </p:nvPr>
        </p:nvSpPr>
        <p:spPr/>
        <p:txBody>
          <a:bodyPr/>
          <a:lstStyle/>
          <a:p>
            <a:endParaRPr lang="en-US" dirty="0" smtClean="0"/>
          </a:p>
          <a:p>
            <a:r>
              <a:rPr lang="en-US" dirty="0" smtClean="0"/>
              <a:t>Chef Compliance Premium customers can download all </a:t>
            </a:r>
            <a:r>
              <a:rPr lang="en-US" dirty="0"/>
              <a:t>CIS </a:t>
            </a:r>
            <a:r>
              <a:rPr lang="en-US" dirty="0" smtClean="0"/>
              <a:t>profiles in a package that can be directly uploaded to the Chef </a:t>
            </a:r>
            <a:r>
              <a:rPr lang="en-US" dirty="0"/>
              <a:t>C</a:t>
            </a:r>
            <a:r>
              <a:rPr lang="en-US" dirty="0" smtClean="0"/>
              <a:t>ompliance server.</a:t>
            </a:r>
          </a:p>
          <a:p>
            <a:endParaRPr lang="en-US" dirty="0"/>
          </a:p>
          <a:p>
            <a:r>
              <a:rPr lang="en-US" dirty="0" smtClean="0"/>
              <a:t>In the near future, NIST </a:t>
            </a:r>
            <a:r>
              <a:rPr lang="en-US" dirty="0"/>
              <a:t>Security </a:t>
            </a:r>
            <a:r>
              <a:rPr lang="en-US" dirty="0" smtClean="0"/>
              <a:t>Standards/DoD profiles will be available </a:t>
            </a:r>
            <a:r>
              <a:rPr lang="en-US" dirty="0"/>
              <a:t>for Chef Compliance Premium customers in a package that can be directly uploaded to the Chef Compliance server.</a:t>
            </a:r>
            <a:endParaRPr lang="en-US" dirty="0" smtClean="0"/>
          </a:p>
          <a:p>
            <a:endParaRPr lang="en-US" dirty="0"/>
          </a:p>
          <a:p>
            <a:endParaRPr lang="en-US" dirty="0" smtClean="0"/>
          </a:p>
        </p:txBody>
      </p:sp>
    </p:spTree>
    <p:extLst>
      <p:ext uri="{BB962C8B-B14F-4D97-AF65-F5344CB8AC3E}">
        <p14:creationId xmlns:p14="http://schemas.microsoft.com/office/powerpoint/2010/main" val="3892361897"/>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 Compliance Frameworks - CIS Linux</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6115</TotalTime>
  <Words>2045</Words>
  <Application>Microsoft Office PowerPoint</Application>
  <PresentationFormat>Custom</PresentationFormat>
  <Paragraphs>338</Paragraphs>
  <Slides>39</Slides>
  <Notes>35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 Linux</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Group Lab: Compliance Frameworks - CIS Windows</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(3 of 3) </vt:lpstr>
      <vt:lpstr>GL: CIS Benchmarks for Windows</vt:lpstr>
      <vt:lpstr>DoD Compliance Frameworks</vt:lpstr>
      <vt:lpstr>DoD Compliance Frameworks</vt:lpstr>
      <vt:lpstr>GL: Compliance Frameworks - DoD</vt:lpstr>
      <vt:lpstr>GL: Download STIGViewer2.x</vt:lpstr>
      <vt:lpstr>GL: Launch STIGViewer2.x</vt:lpstr>
      <vt:lpstr>GL: Download Java JRE if Necessary </vt:lpstr>
      <vt:lpstr>GL: Download STIG Profiles for Red Hat 6</vt:lpstr>
      <vt:lpstr>GL: Import STIG Profiles for Red Hat 6</vt:lpstr>
      <vt:lpstr>GL: STIG Profiles for Red Hat 6</vt:lpstr>
      <vt:lpstr>GL: Filter STIG Profiles</vt:lpstr>
      <vt:lpstr>GL: Writing Compliance Profiles from DoD Rules</vt:lpstr>
      <vt:lpstr>GL: Writing Compliance Profiles from DoD Rules</vt:lpstr>
      <vt:lpstr>DoD STIG References</vt:lpstr>
      <vt:lpstr>Compliance Profiles for Compliance Premium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320</cp:revision>
  <cp:lastPrinted>2015-02-07T23:49:10Z</cp:lastPrinted>
  <dcterms:created xsi:type="dcterms:W3CDTF">2015-11-10T15:58:30Z</dcterms:created>
  <dcterms:modified xsi:type="dcterms:W3CDTF">2016-03-01T19:25:04Z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