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8"/>
  </p:notesMasterIdLst>
  <p:handoutMasterIdLst>
    <p:handoutMasterId r:id="rId49"/>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3" r:id="rId18"/>
    <p:sldId id="362" r:id="rId19"/>
    <p:sldId id="368" r:id="rId20"/>
    <p:sldId id="381" r:id="rId21"/>
    <p:sldId id="358" r:id="rId22"/>
    <p:sldId id="359" r:id="rId23"/>
    <p:sldId id="355" r:id="rId24"/>
    <p:sldId id="356" r:id="rId25"/>
    <p:sldId id="357" r:id="rId26"/>
    <p:sldId id="360" r:id="rId27"/>
    <p:sldId id="361" r:id="rId28"/>
    <p:sldId id="373" r:id="rId29"/>
    <p:sldId id="374" r:id="rId30"/>
    <p:sldId id="372" r:id="rId31"/>
    <p:sldId id="348" r:id="rId32"/>
    <p:sldId id="349" r:id="rId33"/>
    <p:sldId id="350" r:id="rId34"/>
    <p:sldId id="351" r:id="rId35"/>
    <p:sldId id="378" r:id="rId36"/>
    <p:sldId id="352" r:id="rId37"/>
    <p:sldId id="375" r:id="rId38"/>
    <p:sldId id="377" r:id="rId39"/>
    <p:sldId id="379" r:id="rId40"/>
    <p:sldId id="383" r:id="rId41"/>
    <p:sldId id="384" r:id="rId42"/>
    <p:sldId id="385" r:id="rId43"/>
    <p:sldId id="387" r:id="rId44"/>
    <p:sldId id="386" r:id="rId45"/>
    <p:sldId id="276" r:id="rId46"/>
    <p:sldId id="267" r:id="rId4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5" autoAdjust="0"/>
    <p:restoredTop sz="61063" autoAdjust="0"/>
  </p:normalViewPr>
  <p:slideViewPr>
    <p:cSldViewPr snapToGrid="0">
      <p:cViewPr varScale="1">
        <p:scale>
          <a:sx n="29" d="100"/>
          <a:sy n="29" d="100"/>
        </p:scale>
        <p:origin x="1992" y="32"/>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Useful references</a:t>
            </a:r>
            <a:r>
              <a:rPr lang="en-US" baseline="0" dirty="0" smtClean="0"/>
              <a:t> for this module:</a:t>
            </a:r>
          </a:p>
          <a:p>
            <a:endParaRPr lang="en-US" baseline="0" dirty="0" smtClean="0"/>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https://docs.chef.io/release/compliance_1-0/dsl_compliance.html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https://docs.chef.io/inspec_reference.html</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6767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The text in the example on the left can be used to create a Compliance Profile control (on the right). </a:t>
            </a:r>
            <a:br>
              <a:rPr lang="en-US" dirty="0" smtClean="0"/>
            </a:br>
            <a:r>
              <a:rPr lang="en-US" dirty="0" smtClean="0"/>
              <a:t/>
            </a:r>
            <a:br>
              <a:rPr lang="en-US" dirty="0" smtClean="0"/>
            </a:br>
            <a:r>
              <a:rPr lang="en-US" dirty="0" smtClean="0"/>
              <a:t>In this example, you can</a:t>
            </a:r>
            <a:r>
              <a:rPr lang="en-US" baseline="0" dirty="0" smtClean="0"/>
              <a:t> name the control the same as the section in the CIS document: </a:t>
            </a:r>
            <a:r>
              <a:rPr lang="en-US" sz="1200" b="0" dirty="0" smtClean="0"/>
              <a:t>control 'cis-3.1' </a:t>
            </a:r>
          </a:p>
          <a:p>
            <a:r>
              <a:rPr lang="en-US" sz="1200" b="0" baseline="0" dirty="0" smtClean="0"/>
              <a:t>The Description text from the </a:t>
            </a:r>
            <a:r>
              <a:rPr lang="en-US" baseline="0" dirty="0" smtClean="0"/>
              <a:t>CIS document can be used to write the `desc` section.</a:t>
            </a:r>
          </a:p>
          <a:p>
            <a:endParaRPr lang="en-US" dirty="0" smtClean="0"/>
          </a:p>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an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you could write an InSpec test as shown on the right. In this way you can subsequently use this custom profile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https://docs.chef.io/release/compliance_1-0/dsl_compliance.html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https://docs.chef.io/inspec_reference.html</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38664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test the control.</a:t>
            </a:r>
          </a:p>
          <a:p>
            <a:pPr marL="0" indent="0">
              <a:buFont typeface="Arial" panose="020B0604020202020204" pitchFamily="34" charset="0"/>
              <a:buNone/>
            </a:pPr>
            <a:r>
              <a:rPr lang="en-US" dirty="0" smtClean="0"/>
              <a:t>Package the custom compliance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28489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Scroll down to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1.1 Password Policy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The text in the example on the left can be used to create a Compliance Profile control (on the right). </a:t>
            </a:r>
            <a:br>
              <a:rPr lang="en-US" dirty="0" smtClean="0"/>
            </a:br>
            <a:r>
              <a:rPr lang="en-US" dirty="0" smtClean="0"/>
              <a:t/>
            </a:r>
            <a:br>
              <a:rPr lang="en-US" dirty="0" smtClean="0"/>
            </a:br>
            <a:r>
              <a:rPr lang="en-US" dirty="0" smtClean="0"/>
              <a:t>In this example, you can</a:t>
            </a:r>
            <a:r>
              <a:rPr lang="en-US" baseline="0" dirty="0" smtClean="0"/>
              <a:t> name the control the same as the section in the CIS document: </a:t>
            </a:r>
            <a:r>
              <a:rPr lang="en-US" sz="1200" b="1" dirty="0" smtClean="0"/>
              <a:t>cis-enforce-password-history-1.1.1</a:t>
            </a:r>
          </a:p>
          <a:p>
            <a:endParaRPr lang="en-US" sz="1200" b="0" dirty="0" smtClean="0"/>
          </a:p>
          <a:p>
            <a:r>
              <a:rPr lang="en-US" sz="1200" b="0" baseline="0" dirty="0" smtClean="0"/>
              <a:t>The Description text from the </a:t>
            </a:r>
            <a:r>
              <a:rPr lang="en-US" baseline="0" dirty="0" smtClean="0"/>
              <a:t>CIS document can be used to write the `desc` section.</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an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you could write an InSpec test as shown on the right. In this way you can subsequently use this custom profile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path shown in this example could be used if you wanted to manually navigate on the Windows node to see how password history parameter is set. However, when the Compliance Server scans the node, the Compliance server's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will 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cmd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inspec.command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secedit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/export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win_secpol.cfg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locate the parameter.</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https://github.com/chef/inspec/blob/master/lib/resources/security_policy.rb</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5715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Compliance server's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will parse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cmd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inspec.command</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secedit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/export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win_secpol.cfg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locate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parameter.</a:t>
            </a:r>
          </a:p>
          <a:p>
            <a:endPar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The following URL shows the full </a:t>
            </a:r>
            <a:r>
              <a:rPr lang="en-US" sz="1200" b="0" i="0" u="none"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/lib/resources/</a:t>
            </a:r>
            <a:r>
              <a:rPr lang="en-US" sz="1200" b="0" i="0" u="none"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security_policy.rb</a:t>
            </a:r>
            <a:r>
              <a:rPr lang="en-US" sz="1200" b="0" i="0" u="none"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code.</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dirty="0" smtClean="0"/>
              <a:t>https://github.com/chef/inspec/blob/master/lib/resources/security_policy.rb</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6075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04818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Try to run the STIG Viewer. If it fails due to a Java error, you may need to install the latest Java Runtime Environment (JRE) as indicated on the next slide.</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01549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763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15220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3768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SCAP Roadmap.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77494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image</a:t>
            </a:r>
            <a:r>
              <a:rPr lang="en-US" baseline="0" dirty="0" smtClean="0"/>
              <a:t> on the right shows the right-side pane of the STIG viewer including the details of this </a:t>
            </a:r>
            <a:r>
              <a:rPr lang="en-US" dirty="0" smtClean="0"/>
              <a:t>DoD Security </a:t>
            </a:r>
            <a:r>
              <a:rPr lang="en-US" baseline="0" dirty="0" smtClean="0"/>
              <a:t>rule. This rule states that /etc/</a:t>
            </a:r>
            <a:r>
              <a:rPr lang="en-US" baseline="0" dirty="0" err="1" smtClean="0"/>
              <a:t>gshadow</a:t>
            </a:r>
            <a:r>
              <a:rPr lang="en-US" baseline="0" dirty="0" smtClean="0"/>
              <a:t> must be owned by root.</a:t>
            </a:r>
          </a:p>
          <a:p>
            <a:endParaRPr lang="en-US" baseline="0" dirty="0" smtClean="0"/>
          </a:p>
          <a:p>
            <a:r>
              <a:rPr lang="en-US" baseline="0" dirty="0" smtClean="0"/>
              <a:t>The image on the left shows a Chef Compliance Profile that was written based on the details of this </a:t>
            </a:r>
            <a:r>
              <a:rPr lang="en-US" dirty="0" smtClean="0"/>
              <a:t>DoD Security </a:t>
            </a:r>
            <a:r>
              <a:rPr lang="en-US" baseline="0" dirty="0" smtClean="0"/>
              <a:t>rule. Notice how the Chef Compliance Profile control name reflects the </a:t>
            </a:r>
            <a:r>
              <a:rPr lang="en-US" dirty="0" smtClean="0"/>
              <a:t>DoD Security </a:t>
            </a:r>
            <a:r>
              <a:rPr lang="en-US" baseline="0" dirty="0" smtClean="0"/>
              <a:t>rule name. This is a best practice that you should follow when writing Chef Compliance Profiles for </a:t>
            </a:r>
            <a:r>
              <a:rPr lang="en-US" dirty="0" smtClean="0"/>
              <a:t>DoD Security </a:t>
            </a:r>
            <a:r>
              <a:rPr lang="en-US" baseline="0" dirty="0" smtClean="0"/>
              <a:t>rules.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60697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96799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SCAP Roadmap.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818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pPr marL="457200" indent="-457200">
              <a:buFont typeface="Wingdings" charset="2"/>
              <a:buChar char="Ø"/>
            </a:pPr>
            <a:r>
              <a:rPr lang="en-US" dirty="0" smtClean="0"/>
              <a:t>Translate CIS (Center for Internet Security) specifications into InSpec tests.</a:t>
            </a:r>
          </a:p>
          <a:p>
            <a:pPr marL="457200" indent="-457200">
              <a:buFont typeface="Wingdings" charset="2"/>
              <a:buChar char="Ø"/>
            </a:pPr>
            <a:r>
              <a:rPr lang="en-US" dirty="0" smtClean="0"/>
              <a:t>Translate DoD (Department of Defense) specifications into InSpec tests.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8618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chef.io/release/compliance_1-0/dsl_compliance.html" TargetMode="Externa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hef/inspec/blob/master/lib/resources/security_policy.r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hyperlink" Target="http://iase.disa.mil/stigs/os/unix-linux/Pages/red-hat.aspx"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chef/compliance-profiles/tree/DOD-STIG/stig/rhel6/test"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iase.disa.mil/stigs/os/unix-linux/Pages/red-hat.aspx" TargetMode="External"/><Relationship Id="rId2" Type="http://schemas.openxmlformats.org/officeDocument/2006/relationships/hyperlink" Target="http://iase.disa.mil/stigs/os/windows/Pages/2012.aspx" TargetMode="External"/><Relationship Id="rId1" Type="http://schemas.openxmlformats.org/officeDocument/2006/relationships/slideLayout" Target="../slideLayouts/slideLayout2.xml"/><Relationship Id="rId4" Type="http://schemas.openxmlformats.org/officeDocument/2006/relationships/hyperlink" Target="http://iase.disa.mil/stigs/os/Pages/index.aspx"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a:t>
            </a:r>
            <a:r>
              <a:rPr lang="en-US" dirty="0" smtClean="0"/>
              <a:t>Using </a:t>
            </a:r>
            <a:r>
              <a:rPr lang="en-US" dirty="0"/>
              <a:t>InSpec</a:t>
            </a:r>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p>
          <a:p>
            <a:endParaRPr lang="en-US" dirty="0"/>
          </a:p>
          <a:p>
            <a:r>
              <a:rPr lang="en-US" dirty="0" smtClean="0"/>
              <a:t>Go to Section 3.1.</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(1 of 3)</a:t>
            </a:r>
            <a:endParaRPr lang="en-US" sz="3600" dirty="0"/>
          </a:p>
        </p:txBody>
      </p:sp>
      <p:pic>
        <p:nvPicPr>
          <p:cNvPr id="7" name="Picture 6"/>
          <p:cNvPicPr>
            <a:picLocks noChangeAspect="1"/>
          </p:cNvPicPr>
          <p:nvPr/>
        </p:nvPicPr>
        <p:blipFill>
          <a:blip r:embed="rId3"/>
          <a:stretch>
            <a:fillRect/>
          </a:stretch>
        </p:blipFill>
        <p:spPr>
          <a:xfrm>
            <a:off x="64809" y="938462"/>
            <a:ext cx="9506864" cy="6779694"/>
          </a:xfrm>
          <a:prstGeom prst="rect">
            <a:avLst/>
          </a:prstGeom>
          <a:ln>
            <a:solidFill>
              <a:schemeClr val="accent1"/>
            </a:solidFill>
          </a:ln>
        </p:spPr>
      </p:pic>
      <p:sp>
        <p:nvSpPr>
          <p:cNvPr id="4" name="Text Placeholder 2"/>
          <p:cNvSpPr txBox="1">
            <a:spLocks/>
          </p:cNvSpPr>
          <p:nvPr/>
        </p:nvSpPr>
        <p:spPr bwMode="white">
          <a:xfrm>
            <a:off x="10129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cxnSp>
        <p:nvCxnSpPr>
          <p:cNvPr id="5" name="Straight Arrow Connector 4"/>
          <p:cNvCxnSpPr/>
          <p:nvPr/>
        </p:nvCxnSpPr>
        <p:spPr>
          <a:xfrm flipV="1">
            <a:off x="4502989" y="1915064"/>
            <a:ext cx="5486400" cy="108692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4655389" y="3899140"/>
            <a:ext cx="5713562" cy="103325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4251502"/>
            <a:ext cx="9778458" cy="2523473"/>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(2 of 3)</a:t>
            </a:r>
            <a:endParaRPr lang="en-US" sz="3600" dirty="0"/>
          </a:p>
        </p:txBody>
      </p:sp>
      <p:sp>
        <p:nvSpPr>
          <p:cNvPr id="8" name="Text Placeholder 2"/>
          <p:cNvSpPr txBox="1">
            <a:spLocks/>
          </p:cNvSpPr>
          <p:nvPr/>
        </p:nvSpPr>
        <p:spPr bwMode="white">
          <a:xfrm>
            <a:off x="10129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cxnSp>
        <p:nvCxnSpPr>
          <p:cNvPr id="7" name="Straight Arrow Connector 6"/>
          <p:cNvCxnSpPr/>
          <p:nvPr/>
        </p:nvCxnSpPr>
        <p:spPr>
          <a:xfrm flipV="1">
            <a:off x="5084956" y="5558589"/>
            <a:ext cx="5044588" cy="730699"/>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41511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Demonstration: Writing an </a:t>
            </a:r>
            <a:r>
              <a:rPr lang="en-US" sz="3600" dirty="0" err="1"/>
              <a:t>InSpec</a:t>
            </a:r>
            <a:r>
              <a:rPr lang="en-US" sz="3600" dirty="0"/>
              <a:t> Test for </a:t>
            </a:r>
            <a:r>
              <a:rPr lang="en-US" sz="3600" dirty="0" smtClean="0"/>
              <a:t>CIS Benchmark (3 of 3) </a:t>
            </a:r>
            <a:endParaRPr lang="en-US" sz="3600" dirty="0"/>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a:t>
            </a:r>
            <a:r>
              <a:rPr lang="en-US" dirty="0" smtClean="0"/>
              <a:t>test the control.</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
        <p:nvSpPr>
          <p:cNvPr id="6" name="Text Placeholder 2"/>
          <p:cNvSpPr txBox="1">
            <a:spLocks/>
          </p:cNvSpPr>
          <p:nvPr/>
        </p:nvSpPr>
        <p:spPr bwMode="white">
          <a:xfrm>
            <a:off x="858544" y="1731611"/>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525" y="2294619"/>
            <a:ext cx="11838500" cy="852712"/>
          </a:xfrm>
        </p:spPr>
        <p:txBody>
          <a:bodyPr>
            <a:normAutofit fontScale="90000"/>
          </a:bodyPr>
          <a:lstStyle/>
          <a:p>
            <a:r>
              <a:rPr lang="en-US" dirty="0" smtClean="0"/>
              <a:t>Lab: </a:t>
            </a:r>
            <a:r>
              <a:rPr lang="en-US" sz="6600" dirty="0" smtClean="0"/>
              <a:t>Write a Linux InSpec </a:t>
            </a:r>
            <a:r>
              <a:rPr lang="en-US" sz="6600" dirty="0"/>
              <a:t>Test for </a:t>
            </a:r>
            <a:r>
              <a:rPr lang="en-US" sz="6600" dirty="0" smtClean="0"/>
              <a:t>CIS Linux - TBD Really?</a:t>
            </a:r>
            <a:endParaRPr lang="en-US" dirty="0"/>
          </a:p>
        </p:txBody>
      </p:sp>
      <p:sp>
        <p:nvSpPr>
          <p:cNvPr id="3" name="Subtitle 2"/>
          <p:cNvSpPr>
            <a:spLocks noGrp="1"/>
          </p:cNvSpPr>
          <p:nvPr>
            <p:ph type="subTitle" idx="1"/>
          </p:nvPr>
        </p:nvSpPr>
        <p:spPr>
          <a:xfrm>
            <a:off x="1737360" y="3641725"/>
            <a:ext cx="12253278" cy="2132685"/>
          </a:xfrm>
        </p:spPr>
        <p:txBody>
          <a:bodyPr/>
          <a:lstStyle/>
          <a:p>
            <a:r>
              <a:rPr lang="en-US" dirty="0" smtClean="0"/>
              <a:t>Use the CIS document to </a:t>
            </a:r>
            <a:r>
              <a:rPr lang="en-US" dirty="0"/>
              <a:t>write your own Compliance </a:t>
            </a:r>
            <a:r>
              <a:rPr lang="en-US" dirty="0" err="1"/>
              <a:t>Inspec</a:t>
            </a:r>
            <a:r>
              <a:rPr lang="en-US" dirty="0"/>
              <a:t> </a:t>
            </a:r>
            <a:r>
              <a:rPr lang="en-US" dirty="0" smtClean="0"/>
              <a:t>control for CIS.</a:t>
            </a:r>
            <a:br>
              <a:rPr lang="en-US" dirty="0" smtClean="0"/>
            </a:br>
            <a:endParaRPr lang="en-US" dirty="0" smtClean="0"/>
          </a:p>
          <a:p>
            <a:r>
              <a:rPr lang="en-US" dirty="0" smtClean="0"/>
              <a:t>You can use </a:t>
            </a:r>
            <a:r>
              <a:rPr lang="en-US" dirty="0"/>
              <a:t>the Compliance </a:t>
            </a:r>
            <a:r>
              <a:rPr lang="en-US" dirty="0" smtClean="0"/>
              <a:t>DSL link below as a guide to write your own Compliance </a:t>
            </a:r>
            <a:r>
              <a:rPr lang="en-US" dirty="0" err="1" smtClean="0"/>
              <a:t>Inspec</a:t>
            </a:r>
            <a:r>
              <a:rPr lang="en-US" dirty="0" smtClean="0"/>
              <a:t> test if you like.</a:t>
            </a:r>
            <a:br>
              <a:rPr lang="en-US" dirty="0" smtClean="0"/>
            </a:br>
            <a:endParaRPr lang="en-US" dirty="0" smtClean="0"/>
          </a:p>
          <a:p>
            <a:r>
              <a:rPr lang="en-US" dirty="0" smtClean="0"/>
              <a:t>Compare your results with the class. </a:t>
            </a:r>
          </a:p>
          <a:p>
            <a:endParaRPr lang="en-US" dirty="0"/>
          </a:p>
        </p:txBody>
      </p:sp>
      <p:sp>
        <p:nvSpPr>
          <p:cNvPr id="4" name="Subtitle 2"/>
          <p:cNvSpPr txBox="1">
            <a:spLocks/>
          </p:cNvSpPr>
          <p:nvPr/>
        </p:nvSpPr>
        <p:spPr bwMode="white">
          <a:xfrm>
            <a:off x="1737360" y="6697074"/>
            <a:ext cx="12253278" cy="709566"/>
          </a:xfrm>
          <a:prstGeom prst="rect">
            <a:avLst/>
          </a:prstGeom>
        </p:spPr>
        <p:txBody>
          <a:bodyPr lIns="91440" tIns="91440" rIns="91440" bIns="91440">
            <a:noAutofit/>
          </a:bodyPr>
          <a:lstStyle>
            <a:lvl1pPr marL="571500" indent="-571500" algn="l" defTabSz="1217613" rtl="0" eaLnBrk="1" fontAlgn="base" hangingPunct="1">
              <a:lnSpc>
                <a:spcPct val="100000"/>
              </a:lnSpc>
              <a:spcBef>
                <a:spcPts val="0"/>
              </a:spcBef>
              <a:spcAft>
                <a:spcPct val="0"/>
              </a:spcAft>
              <a:buSzPct val="90000"/>
              <a:buFont typeface="Wingdings" charset="2"/>
              <a:buChar char="q"/>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0" indent="0">
              <a:buNone/>
            </a:pPr>
            <a:r>
              <a:rPr lang="en-US" dirty="0" smtClean="0">
                <a:hlinkClick r:id="rId2"/>
              </a:rPr>
              <a:t>https://docs.chef.io/release/compliance_1-0/dsl_compliance.html</a:t>
            </a:r>
            <a:endParaRPr lang="en-US" dirty="0" smtClean="0"/>
          </a:p>
          <a:p>
            <a:pPr marL="0" indent="0">
              <a:buNone/>
            </a:pPr>
            <a:endParaRPr lang="en-US" dirty="0"/>
          </a:p>
        </p:txBody>
      </p:sp>
    </p:spTree>
    <p:extLst>
      <p:ext uri="{BB962C8B-B14F-4D97-AF65-F5344CB8AC3E}">
        <p14:creationId xmlns:p14="http://schemas.microsoft.com/office/powerpoint/2010/main" val="386659105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5"/>
            <a:ext cx="14584363" cy="968599"/>
          </a:xfrm>
        </p:spPr>
        <p:txBody>
          <a:bodyPr>
            <a:normAutofit fontScale="90000"/>
          </a:bodyPr>
          <a:lstStyle/>
          <a:p>
            <a:r>
              <a:rPr lang="en-US" dirty="0" smtClean="0"/>
              <a:t>Group Lab:</a:t>
            </a:r>
            <a:br>
              <a:rPr lang="en-US" dirty="0" smtClean="0"/>
            </a:br>
            <a:r>
              <a:rPr lang="en-US" dirty="0" smtClean="0"/>
              <a:t>Compliance Frameworks - CIS Windows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endParaRPr lang="en-US" dirty="0"/>
          </a:p>
          <a:p>
            <a:endParaRPr lang="en-US" dirty="0" smtClean="0"/>
          </a:p>
          <a:p>
            <a:endParaRPr lang="en-US" dirty="0"/>
          </a:p>
        </p:txBody>
      </p:sp>
    </p:spTree>
    <p:extLst>
      <p:ext uri="{BB962C8B-B14F-4D97-AF65-F5344CB8AC3E}">
        <p14:creationId xmlns:p14="http://schemas.microsoft.com/office/powerpoint/2010/main" val="40456166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GL: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a:t>
            </a:r>
            <a:r>
              <a:rPr lang="pt-BR" b="1" dirty="0" smtClean="0"/>
              <a:t>Benchmark </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Implement </a:t>
            </a:r>
            <a:r>
              <a:rPr lang="en-US" dirty="0"/>
              <a:t>Section 1.1 - Password Policy as </a:t>
            </a:r>
            <a:r>
              <a:rPr lang="en-US" dirty="0" err="1"/>
              <a:t>InSpec</a:t>
            </a:r>
            <a:r>
              <a:rPr lang="en-US" dirty="0"/>
              <a:t> controls with the profile of Level 1 - Member Server.</a:t>
            </a:r>
          </a:p>
          <a:p>
            <a:endParaRPr lang="en-US" dirty="0" smtClean="0"/>
          </a:p>
          <a:p>
            <a:r>
              <a:rPr lang="en-US" dirty="0" smtClean="0"/>
              <a:t>Use </a:t>
            </a:r>
            <a:r>
              <a:rPr lang="en-US" dirty="0"/>
              <a:t>'</a:t>
            </a:r>
            <a:r>
              <a:rPr lang="en-US" dirty="0" err="1"/>
              <a:t>inspec</a:t>
            </a:r>
            <a:r>
              <a:rPr lang="en-US" dirty="0"/>
              <a:t> exec' to test the control.</a:t>
            </a:r>
          </a:p>
          <a:p>
            <a:endParaRPr lang="en-US" dirty="0" smtClean="0"/>
          </a:p>
          <a:p>
            <a:r>
              <a:rPr lang="en-US" dirty="0" smtClean="0"/>
              <a:t>Package </a:t>
            </a:r>
            <a:r>
              <a:rPr lang="en-US" dirty="0"/>
              <a:t>profile and upload to your Compliance server.</a:t>
            </a:r>
          </a:p>
          <a:p>
            <a:endParaRPr lang="en-US" dirty="0"/>
          </a:p>
        </p:txBody>
      </p:sp>
      <p:pic>
        <p:nvPicPr>
          <p:cNvPr id="4" name="Picture 3"/>
          <p:cNvPicPr>
            <a:picLocks noChangeAspect="1"/>
          </p:cNvPicPr>
          <p:nvPr/>
        </p:nvPicPr>
        <p:blipFill>
          <a:blip r:embed="rId3"/>
          <a:stretch>
            <a:fillRect/>
          </a:stretch>
        </p:blipFill>
        <p:spPr>
          <a:xfrm>
            <a:off x="8458197" y="1173404"/>
            <a:ext cx="6585042" cy="295001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458196" y="4573250"/>
            <a:ext cx="7482851" cy="3247275"/>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a:t>
            </a:r>
            <a:r>
              <a:rPr lang="en-US" sz="3600" dirty="0" err="1" smtClean="0"/>
              <a:t>InSpec</a:t>
            </a:r>
            <a:r>
              <a:rPr lang="en-US" sz="3600" dirty="0" smtClean="0"/>
              <a:t> Test for a Windows CIS Benchmark (1 of 3) </a:t>
            </a:r>
            <a:endParaRPr lang="en-US" sz="3600" dirty="0"/>
          </a:p>
        </p:txBody>
      </p:sp>
      <p:pic>
        <p:nvPicPr>
          <p:cNvPr id="3" name="Picture 2"/>
          <p:cNvPicPr>
            <a:picLocks noChangeAspect="1"/>
          </p:cNvPicPr>
          <p:nvPr/>
        </p:nvPicPr>
        <p:blipFill>
          <a:blip r:embed="rId3"/>
          <a:stretch>
            <a:fillRect/>
          </a:stretch>
        </p:blipFill>
        <p:spPr>
          <a:xfrm>
            <a:off x="206837" y="1034716"/>
            <a:ext cx="8476327" cy="7049966"/>
          </a:xfrm>
          <a:prstGeom prst="rect">
            <a:avLst/>
          </a:prstGeom>
          <a:ln>
            <a:solidFill>
              <a:schemeClr val="accent1"/>
            </a:solidFill>
          </a:ln>
        </p:spPr>
      </p:pic>
      <p:sp>
        <p:nvSpPr>
          <p:cNvPr id="4" name="Text Placeholder 2"/>
          <p:cNvSpPr txBox="1">
            <a:spLocks/>
          </p:cNvSpPr>
          <p:nvPr/>
        </p:nvSpPr>
        <p:spPr bwMode="white">
          <a:xfrm>
            <a:off x="9010184" y="1678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cxnSp>
        <p:nvCxnSpPr>
          <p:cNvPr id="5" name="Straight Arrow Connector 4"/>
          <p:cNvCxnSpPr/>
          <p:nvPr/>
        </p:nvCxnSpPr>
        <p:spPr>
          <a:xfrm flipV="1">
            <a:off x="4616605" y="1984917"/>
            <a:ext cx="5731727" cy="111512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2631688" y="3919677"/>
            <a:ext cx="6378496" cy="170053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InSpec Test for a Windows CIS Benchmark (2 of 3) </a:t>
            </a:r>
            <a:endParaRPr lang="en-US" sz="3600" dirty="0"/>
          </a:p>
        </p:txBody>
      </p:sp>
      <p:sp>
        <p:nvSpPr>
          <p:cNvPr id="6" name="Text Placeholder 2"/>
          <p:cNvSpPr txBox="1">
            <a:spLocks/>
          </p:cNvSpPr>
          <p:nvPr/>
        </p:nvSpPr>
        <p:spPr bwMode="white">
          <a:xfrm>
            <a:off x="9010184" y="3075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pic>
        <p:nvPicPr>
          <p:cNvPr id="7" name="Picture 6"/>
          <p:cNvPicPr>
            <a:picLocks noChangeAspect="1"/>
          </p:cNvPicPr>
          <p:nvPr/>
        </p:nvPicPr>
        <p:blipFill>
          <a:blip r:embed="rId3"/>
          <a:stretch>
            <a:fillRect/>
          </a:stretch>
        </p:blipFill>
        <p:spPr>
          <a:xfrm>
            <a:off x="206219" y="1678997"/>
            <a:ext cx="8543145" cy="3249842"/>
          </a:xfrm>
          <a:prstGeom prst="rect">
            <a:avLst/>
          </a:prstGeom>
          <a:ln>
            <a:solidFill>
              <a:schemeClr val="accent1"/>
            </a:solidFill>
          </a:ln>
        </p:spPr>
      </p:pic>
      <p:cxnSp>
        <p:nvCxnSpPr>
          <p:cNvPr id="8" name="Straight Arrow Connector 7"/>
          <p:cNvCxnSpPr/>
          <p:nvPr/>
        </p:nvCxnSpPr>
        <p:spPr>
          <a:xfrm>
            <a:off x="5107259" y="2877015"/>
            <a:ext cx="4174273" cy="335406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233579"/>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InSpec Test for a Windows CIS Benchmark (3 of 3) </a:t>
            </a:r>
            <a:endParaRPr lang="en-US" sz="3600" dirty="0"/>
          </a:p>
        </p:txBody>
      </p:sp>
      <p:sp>
        <p:nvSpPr>
          <p:cNvPr id="6" name="Text Placeholder 2"/>
          <p:cNvSpPr txBox="1">
            <a:spLocks/>
          </p:cNvSpPr>
          <p:nvPr/>
        </p:nvSpPr>
        <p:spPr bwMode="white">
          <a:xfrm>
            <a:off x="9010184" y="1551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
        <p:nvSpPr>
          <p:cNvPr id="9" name="Text Placeholder 2"/>
          <p:cNvSpPr>
            <a:spLocks noGrp="1"/>
          </p:cNvSpPr>
          <p:nvPr>
            <p:ph type="body" sz="quarter" idx="12"/>
          </p:nvPr>
        </p:nvSpPr>
        <p:spPr>
          <a:xfrm>
            <a:off x="650040" y="1133476"/>
            <a:ext cx="7780282" cy="6068676"/>
          </a:xfrm>
        </p:spPr>
        <p:txBody>
          <a:bodyPr/>
          <a:lstStyle/>
          <a:p>
            <a:r>
              <a:rPr lang="en-US" dirty="0"/>
              <a:t> </a:t>
            </a:r>
            <a:r>
              <a:rPr lang="en-US" dirty="0" smtClean="0"/>
              <a:t>This </a:t>
            </a:r>
            <a:r>
              <a:rPr lang="en-US" dirty="0" err="1" smtClean="0"/>
              <a:t>inspec</a:t>
            </a:r>
            <a:r>
              <a:rPr lang="en-US" dirty="0" smtClean="0"/>
              <a:t> code below shows how </a:t>
            </a:r>
            <a:r>
              <a:rPr lang="en-US" dirty="0" err="1" smtClean="0"/>
              <a:t>inspec</a:t>
            </a:r>
            <a:r>
              <a:rPr lang="en-US" dirty="0" smtClean="0"/>
              <a:t> can scan for security policy compliance by parsing </a:t>
            </a:r>
            <a:r>
              <a:rPr lang="en-US" b="1" dirty="0" err="1">
                <a:latin typeface="Courier New" panose="02070309020205020404" pitchFamily="49" charset="0"/>
                <a:cs typeface="Courier New" panose="02070309020205020404" pitchFamily="49" charset="0"/>
              </a:rPr>
              <a:t>secedit</a:t>
            </a:r>
            <a:r>
              <a:rPr lang="en-US" b="1" dirty="0">
                <a:latin typeface="Courier New" panose="02070309020205020404" pitchFamily="49" charset="0"/>
                <a:cs typeface="Courier New" panose="02070309020205020404" pitchFamily="49" charset="0"/>
              </a:rPr>
              <a:t> /export /</a:t>
            </a:r>
            <a:r>
              <a:rPr lang="en-US" b="1" dirty="0" err="1">
                <a:latin typeface="Courier New" panose="02070309020205020404" pitchFamily="49" charset="0"/>
                <a:cs typeface="Courier New" panose="02070309020205020404" pitchFamily="49" charset="0"/>
              </a:rPr>
              <a:t>cfg</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win_secpol.cfg</a:t>
            </a:r>
            <a:r>
              <a:rPr lang="en-US" dirty="0" smtClean="0"/>
              <a:t>.</a:t>
            </a:r>
          </a:p>
          <a:p>
            <a:endParaRPr lang="en-US" dirty="0" smtClean="0"/>
          </a:p>
          <a:p>
            <a:r>
              <a:rPr lang="en-US" sz="2800" b="1" dirty="0" smtClean="0">
                <a:latin typeface="Courier New" panose="02070309020205020404" pitchFamily="49" charset="0"/>
                <a:cs typeface="Courier New" panose="02070309020205020404" pitchFamily="49" charset="0"/>
              </a:rPr>
              <a:t># </a:t>
            </a:r>
            <a:r>
              <a:rPr lang="en-US" sz="2800" b="1" dirty="0">
                <a:latin typeface="Courier New" panose="02070309020205020404" pitchFamily="49" charset="0"/>
                <a:cs typeface="Courier New" panose="02070309020205020404" pitchFamily="49" charset="0"/>
              </a:rPr>
              <a:t>load security content</a:t>
            </a:r>
          </a:p>
          <a:p>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def</a:t>
            </a:r>
            <a:r>
              <a:rPr lang="en-US" sz="2800" b="1" dirty="0">
                <a:latin typeface="Courier New" panose="02070309020205020404" pitchFamily="49" charset="0"/>
                <a:cs typeface="Courier New" panose="02070309020205020404" pitchFamily="49" charset="0"/>
              </a:rPr>
              <a:t> load</a:t>
            </a:r>
          </a:p>
          <a:p>
            <a:r>
              <a:rPr lang="en-US" sz="2800" b="1" dirty="0">
                <a:latin typeface="Courier New" panose="02070309020205020404" pitchFamily="49" charset="0"/>
                <a:cs typeface="Courier New" panose="02070309020205020404" pitchFamily="49" charset="0"/>
              </a:rPr>
              <a:t>    # export the security policy</a:t>
            </a:r>
          </a:p>
          <a:p>
            <a:r>
              <a:rPr lang="en-US" sz="2800" b="1" dirty="0">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cmd</a:t>
            </a:r>
            <a:r>
              <a:rPr lang="en-US" sz="2800" b="1" dirty="0">
                <a:solidFill>
                  <a:schemeClr val="accent1"/>
                </a:solidFill>
                <a:latin typeface="Courier New" panose="02070309020205020404" pitchFamily="49" charset="0"/>
                <a:cs typeface="Courier New" panose="02070309020205020404" pitchFamily="49" charset="0"/>
              </a:rPr>
              <a:t> = </a:t>
            </a:r>
            <a:r>
              <a:rPr lang="en-US" sz="2800" b="1" dirty="0" err="1">
                <a:solidFill>
                  <a:schemeClr val="accent1"/>
                </a:solidFill>
                <a:latin typeface="Courier New" panose="02070309020205020404" pitchFamily="49" charset="0"/>
                <a:cs typeface="Courier New" panose="02070309020205020404" pitchFamily="49" charset="0"/>
              </a:rPr>
              <a:t>inspec.command</a:t>
            </a:r>
            <a:r>
              <a:rPr lang="en-US" sz="2800" b="1" dirty="0">
                <a:solidFill>
                  <a:schemeClr val="accent1"/>
                </a:solidFill>
                <a:latin typeface="Courier New" panose="02070309020205020404" pitchFamily="49" charset="0"/>
                <a:cs typeface="Courier New" panose="02070309020205020404" pitchFamily="49" charset="0"/>
              </a:rPr>
              <a:t>('</a:t>
            </a:r>
            <a:r>
              <a:rPr lang="en-US" sz="2800" b="1" dirty="0" err="1">
                <a:solidFill>
                  <a:schemeClr val="accent1"/>
                </a:solidFill>
                <a:latin typeface="Courier New" panose="02070309020205020404" pitchFamily="49" charset="0"/>
                <a:cs typeface="Courier New" panose="02070309020205020404" pitchFamily="49" charset="0"/>
              </a:rPr>
              <a:t>secedit</a:t>
            </a:r>
            <a:r>
              <a:rPr lang="en-US" sz="2800" b="1" dirty="0">
                <a:solidFill>
                  <a:schemeClr val="accent1"/>
                </a:solidFill>
                <a:latin typeface="Courier New" panose="02070309020205020404" pitchFamily="49" charset="0"/>
                <a:cs typeface="Courier New" panose="02070309020205020404" pitchFamily="49" charset="0"/>
              </a:rPr>
              <a:t> /export /</a:t>
            </a:r>
            <a:r>
              <a:rPr lang="en-US" sz="2800" b="1" dirty="0" err="1">
                <a:solidFill>
                  <a:schemeClr val="accent1"/>
                </a:solidFill>
                <a:latin typeface="Courier New" panose="02070309020205020404" pitchFamily="49" charset="0"/>
                <a:cs typeface="Courier New" panose="02070309020205020404" pitchFamily="49" charset="0"/>
              </a:rPr>
              <a:t>cfg</a:t>
            </a:r>
            <a:r>
              <a:rPr lang="en-US" sz="2800" b="1" dirty="0">
                <a:solidFill>
                  <a:schemeClr val="accent1"/>
                </a:solidFill>
                <a:latin typeface="Courier New" panose="02070309020205020404" pitchFamily="49" charset="0"/>
                <a:cs typeface="Courier New" panose="02070309020205020404" pitchFamily="49" charset="0"/>
              </a:rPr>
              <a:t> </a:t>
            </a:r>
            <a:r>
              <a:rPr lang="en-US" sz="2800" b="1" dirty="0" err="1">
                <a:solidFill>
                  <a:schemeClr val="accent1"/>
                </a:solidFill>
                <a:latin typeface="Courier New" panose="02070309020205020404" pitchFamily="49" charset="0"/>
                <a:cs typeface="Courier New" panose="02070309020205020404" pitchFamily="49" charset="0"/>
              </a:rPr>
              <a:t>win_secpol.cfg</a:t>
            </a:r>
            <a:r>
              <a:rPr lang="en-US" sz="2800" b="1" dirty="0">
                <a:solidFill>
                  <a:schemeClr val="accent1"/>
                </a:solidFill>
                <a:latin typeface="Courier New" panose="02070309020205020404" pitchFamily="49" charset="0"/>
                <a:cs typeface="Courier New" panose="02070309020205020404" pitchFamily="49" charset="0"/>
              </a:rPr>
              <a:t>')</a:t>
            </a:r>
          </a:p>
          <a:p>
            <a:r>
              <a:rPr lang="en-US" sz="2800" b="1" dirty="0">
                <a:latin typeface="Courier New" panose="02070309020205020404" pitchFamily="49" charset="0"/>
                <a:cs typeface="Courier New" panose="02070309020205020404" pitchFamily="49" charset="0"/>
              </a:rPr>
              <a:t>    return nil if </a:t>
            </a:r>
            <a:r>
              <a:rPr lang="en-US" sz="2800" b="1" dirty="0" err="1">
                <a:latin typeface="Courier New" panose="02070309020205020404" pitchFamily="49" charset="0"/>
                <a:cs typeface="Courier New" panose="02070309020205020404" pitchFamily="49" charset="0"/>
              </a:rPr>
              <a:t>cmd.exit_status.to_i</a:t>
            </a:r>
            <a:r>
              <a:rPr lang="en-US" sz="2800" b="1" dirty="0">
                <a:latin typeface="Courier New" panose="02070309020205020404" pitchFamily="49" charset="0"/>
                <a:cs typeface="Courier New" panose="02070309020205020404" pitchFamily="49" charset="0"/>
              </a:rPr>
              <a:t> != </a:t>
            </a:r>
            <a:r>
              <a:rPr lang="en-US" sz="2800" b="1" dirty="0" smtClean="0">
                <a:latin typeface="Courier New" panose="02070309020205020404" pitchFamily="49" charset="0"/>
                <a:cs typeface="Courier New" panose="02070309020205020404" pitchFamily="49" charset="0"/>
              </a:rPr>
              <a:t>0</a:t>
            </a:r>
          </a:p>
          <a:p>
            <a:endParaRPr lang="en-US" dirty="0"/>
          </a:p>
          <a:p>
            <a:endParaRPr lang="en-US" dirty="0"/>
          </a:p>
        </p:txBody>
      </p:sp>
      <p:sp>
        <p:nvSpPr>
          <p:cNvPr id="10" name="Text Placeholder 2"/>
          <p:cNvSpPr txBox="1">
            <a:spLocks/>
          </p:cNvSpPr>
          <p:nvPr/>
        </p:nvSpPr>
        <p:spPr bwMode="white">
          <a:xfrm>
            <a:off x="8470762" y="6826137"/>
            <a:ext cx="6961907" cy="1257879"/>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hlinkClick r:id="rId3"/>
              </a:rPr>
              <a:t>https://</a:t>
            </a:r>
            <a:r>
              <a:rPr lang="en-US" dirty="0" smtClean="0">
                <a:hlinkClick r:id="rId3"/>
              </a:rPr>
              <a:t>github.com/chef/inspec/blob/master/lib/resources/security_policy.rb</a:t>
            </a:r>
            <a:endParaRPr lang="en-US"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129679394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After writing such a Compliance policy, in a production environment you would use </a:t>
            </a:r>
            <a:r>
              <a:rPr lang="en-US" dirty="0"/>
              <a:t>'</a:t>
            </a:r>
            <a:r>
              <a:rPr lang="en-US" dirty="0" err="1"/>
              <a:t>inspec</a:t>
            </a:r>
            <a:r>
              <a:rPr lang="en-US" dirty="0"/>
              <a:t> exec' to test the control</a:t>
            </a:r>
            <a:r>
              <a:rPr lang="en-US" dirty="0" smtClean="0"/>
              <a:t>.</a:t>
            </a:r>
          </a:p>
          <a:p>
            <a:r>
              <a:rPr lang="en-US" dirty="0" smtClean="0"/>
              <a:t>Then you could package the profile </a:t>
            </a:r>
            <a:r>
              <a:rPr lang="en-US" dirty="0"/>
              <a:t>and upload </a:t>
            </a:r>
            <a:r>
              <a:rPr lang="en-US" dirty="0" smtClean="0"/>
              <a:t>it to </a:t>
            </a:r>
            <a:r>
              <a:rPr lang="en-US" dirty="0"/>
              <a:t>your Compliance server.</a:t>
            </a:r>
          </a:p>
          <a:p>
            <a:endParaRPr lang="en-US" dirty="0"/>
          </a:p>
        </p:txBody>
      </p:sp>
      <p:sp>
        <p:nvSpPr>
          <p:cNvPr id="8" name="Text Placeholder 2"/>
          <p:cNvSpPr txBox="1">
            <a:spLocks/>
          </p:cNvSpPr>
          <p:nvPr/>
        </p:nvSpPr>
        <p:spPr bwMode="white">
          <a:xfrm>
            <a:off x="9010184" y="1551997"/>
            <a:ext cx="7007299" cy="4855618"/>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Tree>
    <p:extLst>
      <p:ext uri="{BB962C8B-B14F-4D97-AF65-F5344CB8AC3E}">
        <p14:creationId xmlns:p14="http://schemas.microsoft.com/office/powerpoint/2010/main" val="201693729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endParaRPr lang="en-US" dirty="0" smtClean="0"/>
          </a:p>
          <a:p>
            <a:endParaRPr lang="en-US" dirty="0"/>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GL: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a:t>
            </a:r>
            <a:r>
              <a:rPr lang="en-US" dirty="0" smtClean="0"/>
              <a:t>DoD </a:t>
            </a:r>
            <a:r>
              <a:rPr lang="en-US" dirty="0"/>
              <a:t>Security </a:t>
            </a:r>
            <a:r>
              <a:rPr lang="en-US" dirty="0" smtClean="0"/>
              <a:t>Rules for </a:t>
            </a:r>
            <a:r>
              <a:rPr lang="en-US" dirty="0"/>
              <a:t>RHEL 6 and Windows 2012 MS (Member Server</a:t>
            </a:r>
            <a:r>
              <a:rPr lang="en-US" dirty="0" smtClean="0"/>
              <a:t>).</a:t>
            </a:r>
          </a:p>
          <a:p>
            <a:pPr marL="342900" indent="-342900">
              <a:buFont typeface="Wingdings" panose="05000000000000000000" pitchFamily="2" charset="2"/>
              <a:buChar char="q"/>
            </a:pPr>
            <a:r>
              <a:rPr lang="en-US" dirty="0" smtClean="0"/>
              <a:t>Explain how to translate the </a:t>
            </a:r>
            <a:r>
              <a:rPr lang="en-US" dirty="0"/>
              <a:t>DoD Security Rule </a:t>
            </a:r>
            <a:r>
              <a:rPr lang="en-US" dirty="0" smtClean="0"/>
              <a:t>into a </a:t>
            </a:r>
            <a:r>
              <a:rPr lang="en-US" dirty="0" err="1" smtClean="0"/>
              <a:t>Chaf</a:t>
            </a:r>
            <a:r>
              <a:rPr lang="en-US" dirty="0" smtClean="0"/>
              <a:t> Compliance profile control.</a:t>
            </a:r>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Launch STIGViewer2.x</a:t>
            </a:r>
            <a:endParaRPr lang="en-US" dirty="0"/>
          </a:p>
        </p:txBody>
      </p:sp>
      <p:sp>
        <p:nvSpPr>
          <p:cNvPr id="6" name="Text Placeholder 2"/>
          <p:cNvSpPr>
            <a:spLocks noGrp="1"/>
          </p:cNvSpPr>
          <p:nvPr>
            <p:ph type="body" sz="quarter" idx="12"/>
          </p:nvPr>
        </p:nvSpPr>
        <p:spPr>
          <a:xfrm>
            <a:off x="650040" y="1856198"/>
            <a:ext cx="5604456" cy="5345953"/>
          </a:xfrm>
        </p:spPr>
        <p:txBody>
          <a:bodyPr/>
          <a:lstStyle/>
          <a:p>
            <a:r>
              <a:rPr lang="en-US" dirty="0"/>
              <a:t>Click the </a:t>
            </a:r>
            <a:r>
              <a:rPr lang="en-US" dirty="0" smtClean="0"/>
              <a:t>STIGViewer_2.1 shortcut or otherwise </a:t>
            </a:r>
            <a:r>
              <a:rPr lang="en-US" dirty="0"/>
              <a:t>launch the </a:t>
            </a:r>
            <a:r>
              <a:rPr lang="en-US" dirty="0" smtClean="0"/>
              <a:t>STIGViewer_2.1 viewer. </a:t>
            </a:r>
          </a:p>
          <a:p>
            <a:endParaRPr lang="en-US" dirty="0"/>
          </a:p>
          <a:p>
            <a:r>
              <a:rPr lang="en-US" dirty="0" smtClean="0"/>
              <a:t>If it doesn't launch, you </a:t>
            </a:r>
            <a:r>
              <a:rPr lang="en-US" dirty="0"/>
              <a:t>may need to install the latest Java Runtime Environment (JRE</a:t>
            </a:r>
            <a:r>
              <a:rPr lang="en-US" dirty="0" smtClean="0"/>
              <a:t>) as indicated on the next slide.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6852677" y="1585949"/>
            <a:ext cx="9078837" cy="5886450"/>
          </a:xfrm>
          <a:prstGeom prst="rect">
            <a:avLst/>
          </a:prstGeom>
          <a:ln>
            <a:solidFill>
              <a:schemeClr val="accent1"/>
            </a:solidFill>
          </a:ln>
        </p:spPr>
      </p:pic>
    </p:spTree>
    <p:extLst>
      <p:ext uri="{BB962C8B-B14F-4D97-AF65-F5344CB8AC3E}">
        <p14:creationId xmlns:p14="http://schemas.microsoft.com/office/powerpoint/2010/main" val="2992985795"/>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Download STIG Profiles for Red Hat 6</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a:t>Download </a:t>
            </a:r>
            <a:r>
              <a:rPr lang="en-US" dirty="0" smtClean="0"/>
              <a:t>the STIG </a:t>
            </a:r>
            <a:r>
              <a:rPr lang="en-US" dirty="0"/>
              <a:t>profiles for </a:t>
            </a:r>
            <a:r>
              <a:rPr lang="en-US" dirty="0" smtClean="0"/>
              <a:t>RHEL 6 from this site and remember the location to where you downloaded onto your laptop.</a:t>
            </a:r>
            <a:br>
              <a:rPr lang="en-US" dirty="0" smtClean="0"/>
            </a:br>
            <a:endParaRPr lang="en-US" dirty="0" smtClean="0"/>
          </a:p>
          <a:p>
            <a:r>
              <a:rPr lang="en-US" dirty="0" smtClean="0">
                <a:hlinkClick r:id="rId3"/>
              </a:rPr>
              <a:t>http</a:t>
            </a:r>
            <a:r>
              <a:rPr lang="en-US" dirty="0">
                <a:hlinkClick r:id="rId3"/>
              </a:rPr>
              <a:t>://iase.disa.mil/stigs/os/unix-linux/Pages/red-hat.aspx</a:t>
            </a:r>
            <a:endParaRPr lang="en-US" dirty="0"/>
          </a:p>
          <a:p>
            <a:endParaRPr lang="en-US" dirty="0"/>
          </a:p>
          <a:p>
            <a:endParaRPr lang="en-US" dirty="0" smtClean="0"/>
          </a:p>
        </p:txBody>
      </p:sp>
      <p:pic>
        <p:nvPicPr>
          <p:cNvPr id="3" name="Picture 2"/>
          <p:cNvPicPr>
            <a:picLocks noChangeAspect="1"/>
          </p:cNvPicPr>
          <p:nvPr/>
        </p:nvPicPr>
        <p:blipFill>
          <a:blip r:embed="rId4"/>
          <a:stretch>
            <a:fillRect/>
          </a:stretch>
        </p:blipFill>
        <p:spPr>
          <a:xfrm>
            <a:off x="6840982" y="1536001"/>
            <a:ext cx="9148378" cy="4645343"/>
          </a:xfrm>
          <a:prstGeom prst="rect">
            <a:avLst/>
          </a:prstGeom>
          <a:ln>
            <a:solidFill>
              <a:schemeClr val="accent1"/>
            </a:solidFill>
          </a:ln>
        </p:spPr>
      </p:pic>
    </p:spTree>
    <p:extLst>
      <p:ext uri="{BB962C8B-B14F-4D97-AF65-F5344CB8AC3E}">
        <p14:creationId xmlns:p14="http://schemas.microsoft.com/office/powerpoint/2010/main" val="2104996062"/>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Import STIG </a:t>
            </a:r>
            <a:r>
              <a:rPr lang="en-US" dirty="0"/>
              <a:t>Profiles for Red Hat 6</a:t>
            </a:r>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Click </a:t>
            </a:r>
            <a:r>
              <a:rPr lang="en-US" b="1" dirty="0" smtClean="0"/>
              <a:t>File &gt; Import STIG</a:t>
            </a:r>
            <a:r>
              <a:rPr lang="en-US" dirty="0" smtClean="0"/>
              <a:t>.</a:t>
            </a:r>
          </a:p>
          <a:p>
            <a:endParaRPr lang="en-US" dirty="0"/>
          </a:p>
          <a:p>
            <a:r>
              <a:rPr lang="en-US" dirty="0" smtClean="0"/>
              <a:t>Navigate to the </a:t>
            </a:r>
            <a:r>
              <a:rPr lang="en-US" dirty="0"/>
              <a:t>STIG profiles </a:t>
            </a:r>
            <a:r>
              <a:rPr lang="en-US" dirty="0" smtClean="0"/>
              <a:t>file you just downloaded and click the file.</a:t>
            </a:r>
          </a:p>
          <a:p>
            <a:endParaRPr lang="en-US" dirty="0"/>
          </a:p>
          <a:p>
            <a:r>
              <a:rPr lang="en-US" dirty="0" smtClean="0"/>
              <a:t/>
            </a:r>
            <a:br>
              <a:rPr lang="en-US" dirty="0" smtClean="0"/>
            </a:br>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6918088" y="1197546"/>
            <a:ext cx="7730599" cy="4351426"/>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8062656" y="5155843"/>
            <a:ext cx="6842062" cy="2472445"/>
          </a:xfrm>
          <a:prstGeom prst="rect">
            <a:avLst/>
          </a:prstGeom>
          <a:ln>
            <a:solidFill>
              <a:schemeClr val="accent1"/>
            </a:solidFill>
          </a:ln>
        </p:spPr>
      </p:pic>
      <p:cxnSp>
        <p:nvCxnSpPr>
          <p:cNvPr id="7" name="Straight Arrow Connector 6"/>
          <p:cNvCxnSpPr/>
          <p:nvPr/>
        </p:nvCxnSpPr>
        <p:spPr>
          <a:xfrm>
            <a:off x="5321808" y="2194560"/>
            <a:ext cx="1938528" cy="4206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2548128" y="4529175"/>
            <a:ext cx="6284976" cy="242026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57828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STIG </a:t>
            </a:r>
            <a:r>
              <a:rPr lang="en-US" dirty="0"/>
              <a:t>Profiles for Red Hat 6</a:t>
            </a:r>
          </a:p>
        </p:txBody>
      </p:sp>
      <p:sp>
        <p:nvSpPr>
          <p:cNvPr id="6" name="Text Placeholder 2"/>
          <p:cNvSpPr>
            <a:spLocks noGrp="1"/>
          </p:cNvSpPr>
          <p:nvPr>
            <p:ph type="body" sz="quarter" idx="12"/>
          </p:nvPr>
        </p:nvSpPr>
        <p:spPr>
          <a:xfrm>
            <a:off x="650041" y="1856198"/>
            <a:ext cx="4927800" cy="5345953"/>
          </a:xfrm>
        </p:spPr>
        <p:txBody>
          <a:bodyPr/>
          <a:lstStyle/>
          <a:p>
            <a:r>
              <a:rPr lang="en-US" dirty="0" smtClean="0"/>
              <a:t>Your STIG viewer should now be populated with DoD </a:t>
            </a:r>
            <a:r>
              <a:rPr lang="en-US" dirty="0"/>
              <a:t>Security </a:t>
            </a:r>
            <a:r>
              <a:rPr lang="en-US" dirty="0" smtClean="0"/>
              <a:t>Rule profiles.</a:t>
            </a:r>
          </a:p>
          <a:p>
            <a:endParaRPr lang="en-US" dirty="0"/>
          </a:p>
          <a:p>
            <a:r>
              <a:rPr lang="en-US" dirty="0" smtClean="0"/>
              <a:t/>
            </a:r>
            <a:br>
              <a:rPr lang="en-US" dirty="0" smtClean="0"/>
            </a:br>
            <a:endParaRPr lang="en-US" dirty="0" smtClean="0"/>
          </a:p>
          <a:p>
            <a:endParaRPr lang="en-US" dirty="0"/>
          </a:p>
          <a:p>
            <a:endParaRPr lang="en-US" dirty="0" smtClean="0"/>
          </a:p>
        </p:txBody>
      </p:sp>
      <p:pic>
        <p:nvPicPr>
          <p:cNvPr id="3" name="Picture 2"/>
          <p:cNvPicPr>
            <a:picLocks noChangeAspect="1"/>
          </p:cNvPicPr>
          <p:nvPr/>
        </p:nvPicPr>
        <p:blipFill>
          <a:blip r:embed="rId3"/>
          <a:stretch>
            <a:fillRect/>
          </a:stretch>
        </p:blipFill>
        <p:spPr>
          <a:xfrm>
            <a:off x="6610350" y="1604999"/>
            <a:ext cx="9315450" cy="5848350"/>
          </a:xfrm>
          <a:prstGeom prst="rect">
            <a:avLst/>
          </a:prstGeom>
          <a:ln>
            <a:solidFill>
              <a:schemeClr val="accent1"/>
            </a:solidFill>
          </a:ln>
        </p:spPr>
      </p:pic>
    </p:spTree>
    <p:extLst>
      <p:ext uri="{BB962C8B-B14F-4D97-AF65-F5344CB8AC3E}">
        <p14:creationId xmlns:p14="http://schemas.microsoft.com/office/powerpoint/2010/main" val="120207019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9089136" y="304800"/>
            <a:ext cx="6748803" cy="7622814"/>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dirty="0" smtClean="0"/>
              <a:t>GL: Filter STIG Profiles</a:t>
            </a:r>
            <a:endParaRPr lang="en-US" dirty="0"/>
          </a:p>
        </p:txBody>
      </p:sp>
      <p:sp>
        <p:nvSpPr>
          <p:cNvPr id="6" name="Text Placeholder 2"/>
          <p:cNvSpPr>
            <a:spLocks noGrp="1"/>
          </p:cNvSpPr>
          <p:nvPr>
            <p:ph type="body" sz="quarter" idx="12"/>
          </p:nvPr>
        </p:nvSpPr>
        <p:spPr>
          <a:xfrm>
            <a:off x="676656" y="1856198"/>
            <a:ext cx="6144767" cy="5345953"/>
          </a:xfrm>
        </p:spPr>
        <p:txBody>
          <a:bodyPr/>
          <a:lstStyle/>
          <a:p>
            <a:r>
              <a:rPr lang="en-US" dirty="0" smtClean="0"/>
              <a:t>Type </a:t>
            </a:r>
            <a:r>
              <a:rPr lang="en-US" b="1" dirty="0" smtClean="0"/>
              <a:t>38443</a:t>
            </a:r>
            <a:r>
              <a:rPr lang="en-US" dirty="0" smtClean="0"/>
              <a:t> in the filter field.</a:t>
            </a:r>
          </a:p>
          <a:p>
            <a:endParaRPr lang="en-US" dirty="0"/>
          </a:p>
          <a:p>
            <a:r>
              <a:rPr lang="en-US" dirty="0" smtClean="0"/>
              <a:t>Notice how the center pane now lists only one DoD </a:t>
            </a:r>
            <a:r>
              <a:rPr lang="en-US" dirty="0"/>
              <a:t>Security Rule</a:t>
            </a:r>
            <a:r>
              <a:rPr lang="en-US" dirty="0" smtClean="0"/>
              <a:t>. </a:t>
            </a:r>
          </a:p>
          <a:p>
            <a:endParaRPr lang="en-US" dirty="0"/>
          </a:p>
          <a:p>
            <a:endParaRPr lang="en-US" dirty="0"/>
          </a:p>
          <a:p>
            <a:r>
              <a:rPr lang="en-US" dirty="0" smtClean="0"/>
              <a:t/>
            </a:r>
            <a:br>
              <a:rPr lang="en-US" dirty="0" smtClean="0"/>
            </a:br>
            <a:endParaRPr lang="en-US" dirty="0" smtClean="0"/>
          </a:p>
          <a:p>
            <a:endParaRPr lang="en-US" dirty="0"/>
          </a:p>
          <a:p>
            <a:endParaRPr lang="en-US" dirty="0" smtClean="0"/>
          </a:p>
        </p:txBody>
      </p:sp>
      <p:cxnSp>
        <p:nvCxnSpPr>
          <p:cNvPr id="7" name="Straight Arrow Connector 6"/>
          <p:cNvCxnSpPr/>
          <p:nvPr/>
        </p:nvCxnSpPr>
        <p:spPr>
          <a:xfrm>
            <a:off x="5815584" y="2414016"/>
            <a:ext cx="3493008" cy="44074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
        <p:nvSpPr>
          <p:cNvPr id="10" name="Oval 9"/>
          <p:cNvSpPr/>
          <p:nvPr/>
        </p:nvSpPr>
        <p:spPr bwMode="auto">
          <a:xfrm>
            <a:off x="11832336" y="1133475"/>
            <a:ext cx="4423664" cy="914781"/>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199908"/>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5574263" cy="828675"/>
          </a:xfrm>
        </p:spPr>
        <p:txBody>
          <a:bodyPr>
            <a:normAutofit fontScale="90000"/>
          </a:bodyPr>
          <a:lstStyle/>
          <a:p>
            <a:r>
              <a:rPr lang="en-US" dirty="0" smtClean="0"/>
              <a:t>GL: Writing Compliance Profiles from DoD Rules</a:t>
            </a:r>
            <a:endParaRPr lang="en-US" dirty="0"/>
          </a:p>
        </p:txBody>
      </p:sp>
      <p:sp>
        <p:nvSpPr>
          <p:cNvPr id="9" name="Text Placeholder 2"/>
          <p:cNvSpPr>
            <a:spLocks noGrp="1"/>
          </p:cNvSpPr>
          <p:nvPr>
            <p:ph type="body" sz="quarter" idx="12"/>
          </p:nvPr>
        </p:nvSpPr>
        <p:spPr>
          <a:xfrm>
            <a:off x="142041" y="1172464"/>
            <a:ext cx="6075880" cy="6766560"/>
          </a:xfrm>
          <a:ln>
            <a:solidFill>
              <a:schemeClr val="accent1"/>
            </a:solidFill>
          </a:ln>
        </p:spPr>
        <p:txBody>
          <a:bodyPr/>
          <a:lstStyle/>
          <a:p>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must be owned by root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#Severity: </a:t>
            </a:r>
            <a:r>
              <a:rPr lang="en-US" sz="2000" b="1" dirty="0" smtClean="0">
                <a:latin typeface="Courier New" panose="02070309020205020404" pitchFamily="49" charset="0"/>
                <a:cs typeface="Courier New" panose="02070309020205020404" pitchFamily="49" charset="0"/>
              </a:rPr>
              <a:t>Medium</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contains group password hashes. Protection of this</a:t>
            </a:r>
          </a:p>
          <a:p>
            <a:r>
              <a:rPr lang="en-US" sz="2000" b="1" dirty="0">
                <a:latin typeface="Courier New" panose="02070309020205020404" pitchFamily="49" charset="0"/>
                <a:cs typeface="Courier New" panose="02070309020205020404" pitchFamily="49" charset="0"/>
              </a:rPr>
              <a:t>#file is critical for system security.</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control 'v-38443-gshadow' do</a:t>
            </a:r>
          </a:p>
          <a:p>
            <a:r>
              <a:rPr lang="en-US" sz="2000" b="1" dirty="0">
                <a:latin typeface="Courier New" panose="02070309020205020404" pitchFamily="49" charset="0"/>
                <a:cs typeface="Courier New" panose="02070309020205020404" pitchFamily="49" charset="0"/>
              </a:rPr>
              <a:t>  impact 0.5</a:t>
            </a:r>
          </a:p>
          <a:p>
            <a:r>
              <a:rPr lang="en-US" sz="2000" b="1" dirty="0">
                <a:latin typeface="Courier New" panose="02070309020205020404" pitchFamily="49" charset="0"/>
                <a:cs typeface="Courier New" panose="02070309020205020404" pitchFamily="49" charset="0"/>
              </a:rPr>
              <a:t>  title 'v-38443: verify </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is owned by root'</a:t>
            </a:r>
          </a:p>
          <a:p>
            <a:r>
              <a:rPr lang="en-US" sz="2000" b="1" dirty="0">
                <a:latin typeface="Courier New" panose="02070309020205020404" pitchFamily="49" charset="0"/>
                <a:cs typeface="Courier New" panose="02070309020205020404" pitchFamily="49" charset="0"/>
              </a:rPr>
              <a:t>  describe file('/etc/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 { should </a:t>
            </a:r>
            <a:r>
              <a:rPr lang="en-US" sz="2000" b="1" dirty="0" err="1">
                <a:latin typeface="Courier New" panose="02070309020205020404" pitchFamily="49" charset="0"/>
                <a:cs typeface="Courier New" panose="02070309020205020404" pitchFamily="49" charset="0"/>
              </a:rPr>
              <a:t>be_owned_by</a:t>
            </a:r>
            <a:r>
              <a:rPr lang="en-US" sz="2000" b="1" dirty="0">
                <a:latin typeface="Courier New" panose="02070309020205020404" pitchFamily="49" charset="0"/>
                <a:cs typeface="Courier New" panose="02070309020205020404" pitchFamily="49" charset="0"/>
              </a:rPr>
              <a:t> 'root'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p>
          <a:p>
            <a:r>
              <a:rPr lang="en-US" sz="2000" b="1" dirty="0" smtClean="0"/>
              <a:t/>
            </a:r>
            <a:br>
              <a:rPr lang="en-US" sz="2000" b="1" dirty="0" smtClean="0"/>
            </a:br>
            <a:endParaRPr lang="en-US" sz="2000" b="1" dirty="0" smtClean="0"/>
          </a:p>
          <a:p>
            <a:endParaRPr lang="en-US" dirty="0"/>
          </a:p>
          <a:p>
            <a:endParaRPr lang="en-US" dirty="0" smtClean="0"/>
          </a:p>
        </p:txBody>
      </p:sp>
      <p:pic>
        <p:nvPicPr>
          <p:cNvPr id="13" name="Picture 12"/>
          <p:cNvPicPr>
            <a:picLocks noChangeAspect="1"/>
          </p:cNvPicPr>
          <p:nvPr/>
        </p:nvPicPr>
        <p:blipFill>
          <a:blip r:embed="rId3"/>
          <a:stretch>
            <a:fillRect/>
          </a:stretch>
        </p:blipFill>
        <p:spPr>
          <a:xfrm>
            <a:off x="6399814" y="1464056"/>
            <a:ext cx="9784049" cy="5906008"/>
          </a:xfrm>
          <a:prstGeom prst="rect">
            <a:avLst/>
          </a:prstGeom>
          <a:ln>
            <a:solidFill>
              <a:schemeClr val="accent1"/>
            </a:solidFill>
          </a:ln>
        </p:spPr>
      </p:pic>
      <p:cxnSp>
        <p:nvCxnSpPr>
          <p:cNvPr id="17" name="Straight Arrow Connector 16"/>
          <p:cNvCxnSpPr/>
          <p:nvPr/>
        </p:nvCxnSpPr>
        <p:spPr>
          <a:xfrm flipH="1">
            <a:off x="2468880" y="2084832"/>
            <a:ext cx="4096512" cy="219456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5369031"/>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5574263" cy="828675"/>
          </a:xfrm>
        </p:spPr>
        <p:txBody>
          <a:bodyPr>
            <a:normAutofit fontScale="90000"/>
          </a:bodyPr>
          <a:lstStyle/>
          <a:p>
            <a:r>
              <a:rPr lang="en-US" dirty="0" smtClean="0"/>
              <a:t>GL: Writing Compliance Profiles from DoD Rules</a:t>
            </a:r>
            <a:endParaRPr lang="en-US" dirty="0"/>
          </a:p>
        </p:txBody>
      </p:sp>
      <p:sp>
        <p:nvSpPr>
          <p:cNvPr id="9" name="Text Placeholder 2"/>
          <p:cNvSpPr>
            <a:spLocks noGrp="1"/>
          </p:cNvSpPr>
          <p:nvPr>
            <p:ph type="body" sz="quarter" idx="12"/>
          </p:nvPr>
        </p:nvSpPr>
        <p:spPr>
          <a:xfrm>
            <a:off x="9540041" y="1172464"/>
            <a:ext cx="6075880" cy="6766560"/>
          </a:xfrm>
          <a:ln>
            <a:solidFill>
              <a:schemeClr val="accent1"/>
            </a:solidFill>
          </a:ln>
        </p:spPr>
        <p:txBody>
          <a:bodyPr/>
          <a:lstStyle/>
          <a:p>
            <a:r>
              <a:rPr lang="en-US" sz="2000" b="1" dirty="0" smtClean="0">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must be owned by root</a:t>
            </a:r>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#Severity: </a:t>
            </a:r>
            <a:r>
              <a:rPr lang="en-US" sz="2000" b="1" dirty="0" smtClean="0">
                <a:latin typeface="Courier New" panose="02070309020205020404" pitchFamily="49" charset="0"/>
                <a:cs typeface="Courier New" panose="02070309020205020404" pitchFamily="49" charset="0"/>
              </a:rPr>
              <a:t>Medium</a:t>
            </a:r>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#The "/etc/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file contains group password hashes. Protection of this</a:t>
            </a:r>
          </a:p>
          <a:p>
            <a:r>
              <a:rPr lang="en-US" sz="2000" b="1" dirty="0">
                <a:latin typeface="Courier New" panose="02070309020205020404" pitchFamily="49" charset="0"/>
                <a:cs typeface="Courier New" panose="02070309020205020404" pitchFamily="49" charset="0"/>
              </a:rPr>
              <a:t>#file is critical for system security.</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control 'v-38443-gshadow' do</a:t>
            </a:r>
          </a:p>
          <a:p>
            <a:r>
              <a:rPr lang="en-US" sz="2000" b="1" dirty="0">
                <a:latin typeface="Courier New" panose="02070309020205020404" pitchFamily="49" charset="0"/>
                <a:cs typeface="Courier New" panose="02070309020205020404" pitchFamily="49" charset="0"/>
              </a:rPr>
              <a:t>  impact 0.5</a:t>
            </a:r>
          </a:p>
          <a:p>
            <a:r>
              <a:rPr lang="en-US" sz="2000" b="1" dirty="0">
                <a:latin typeface="Courier New" panose="02070309020205020404" pitchFamily="49" charset="0"/>
                <a:cs typeface="Courier New" panose="02070309020205020404" pitchFamily="49" charset="0"/>
              </a:rPr>
              <a:t>  title 'v-38443: verify </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is owned by root'</a:t>
            </a:r>
          </a:p>
          <a:p>
            <a:r>
              <a:rPr lang="en-US" sz="2000" b="1" dirty="0">
                <a:latin typeface="Courier New" panose="02070309020205020404" pitchFamily="49" charset="0"/>
                <a:cs typeface="Courier New" panose="02070309020205020404" pitchFamily="49" charset="0"/>
              </a:rPr>
              <a:t>  describe file('/etc/</a:t>
            </a:r>
            <a:r>
              <a:rPr lang="en-US" sz="2000" b="1" dirty="0" err="1">
                <a:latin typeface="Courier New" panose="02070309020205020404" pitchFamily="49" charset="0"/>
                <a:cs typeface="Courier New" panose="02070309020205020404" pitchFamily="49" charset="0"/>
              </a:rPr>
              <a:t>gshadow</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 { should </a:t>
            </a:r>
            <a:r>
              <a:rPr lang="en-US" sz="2000" b="1" dirty="0" err="1">
                <a:latin typeface="Courier New" panose="02070309020205020404" pitchFamily="49" charset="0"/>
                <a:cs typeface="Courier New" panose="02070309020205020404" pitchFamily="49" charset="0"/>
              </a:rPr>
              <a:t>be_owned_by</a:t>
            </a:r>
            <a:r>
              <a:rPr lang="en-US" sz="2000" b="1" dirty="0">
                <a:latin typeface="Courier New" panose="02070309020205020404" pitchFamily="49" charset="0"/>
                <a:cs typeface="Courier New" panose="02070309020205020404" pitchFamily="49" charset="0"/>
              </a:rPr>
              <a:t> 'root'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p>
          <a:p>
            <a:r>
              <a:rPr lang="en-US" sz="2000" b="1" dirty="0" smtClean="0"/>
              <a:t/>
            </a:r>
            <a:br>
              <a:rPr lang="en-US" sz="2000" b="1" dirty="0" smtClean="0"/>
            </a:br>
            <a:endParaRPr lang="en-US" sz="2000" b="1" dirty="0" smtClean="0"/>
          </a:p>
          <a:p>
            <a:endParaRPr lang="en-US" dirty="0"/>
          </a:p>
          <a:p>
            <a:endParaRPr lang="en-US" dirty="0" smtClean="0"/>
          </a:p>
        </p:txBody>
      </p:sp>
      <p:sp>
        <p:nvSpPr>
          <p:cNvPr id="6" name="Text Placeholder 2"/>
          <p:cNvSpPr txBox="1">
            <a:spLocks/>
          </p:cNvSpPr>
          <p:nvPr/>
        </p:nvSpPr>
        <p:spPr bwMode="white">
          <a:xfrm>
            <a:off x="676656" y="1856198"/>
            <a:ext cx="7662672" cy="5345953"/>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If you have permissions you can access a list of predefined DoD controls at this link:</a:t>
            </a:r>
          </a:p>
          <a:p>
            <a:endParaRPr lang="en-US" dirty="0" smtClean="0"/>
          </a:p>
          <a:p>
            <a:r>
              <a:rPr lang="en-US" dirty="0">
                <a:hlinkClick r:id="rId3"/>
              </a:rPr>
              <a:t>https://</a:t>
            </a:r>
            <a:r>
              <a:rPr lang="en-US" dirty="0" smtClean="0">
                <a:hlinkClick r:id="rId3"/>
              </a:rPr>
              <a:t>github.com/chef/compliance-profiles/tree/DOD-STIG/stig/rhel6/test</a:t>
            </a:r>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smtClean="0"/>
          </a:p>
          <a:p>
            <a:endParaRPr lang="en-US" dirty="0" smtClean="0"/>
          </a:p>
        </p:txBody>
      </p:sp>
    </p:spTree>
    <p:extLst>
      <p:ext uri="{BB962C8B-B14F-4D97-AF65-F5344CB8AC3E}">
        <p14:creationId xmlns:p14="http://schemas.microsoft.com/office/powerpoint/2010/main" val="91882738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DoD </a:t>
            </a:r>
            <a:r>
              <a:rPr lang="en-US" dirty="0"/>
              <a:t>STIG References</a:t>
            </a:r>
          </a:p>
        </p:txBody>
      </p:sp>
      <p:sp>
        <p:nvSpPr>
          <p:cNvPr id="3" name="Text Placeholder 2"/>
          <p:cNvSpPr>
            <a:spLocks noGrp="1"/>
          </p:cNvSpPr>
          <p:nvPr>
            <p:ph type="body" sz="quarter" idx="12"/>
          </p:nvPr>
        </p:nvSpPr>
        <p:spPr/>
        <p:txBody>
          <a:bodyPr/>
          <a:lstStyle/>
          <a:p>
            <a:r>
              <a:rPr lang="en-US" b="1" dirty="0"/>
              <a:t>Windows 2012 </a:t>
            </a:r>
            <a:r>
              <a:rPr lang="en-US" dirty="0"/>
              <a:t>- </a:t>
            </a:r>
            <a:r>
              <a:rPr lang="en-US" dirty="0">
                <a:hlinkClick r:id="rId2"/>
              </a:rPr>
              <a:t>http://</a:t>
            </a:r>
            <a:r>
              <a:rPr lang="en-US" dirty="0" smtClean="0">
                <a:hlinkClick r:id="rId2"/>
              </a:rPr>
              <a:t>iase.disa.mil/stigs/os/windows/Pages/2012.aspx</a:t>
            </a:r>
            <a:endParaRPr lang="en-US" dirty="0" smtClean="0"/>
          </a:p>
          <a:p>
            <a:endParaRPr lang="en-US" dirty="0" smtClean="0"/>
          </a:p>
          <a:p>
            <a:r>
              <a:rPr lang="en-US" b="1" dirty="0" smtClean="0"/>
              <a:t>Unix/Linux </a:t>
            </a:r>
            <a:r>
              <a:rPr lang="en-US" b="1" dirty="0"/>
              <a:t>(Red Hat</a:t>
            </a:r>
            <a:r>
              <a:rPr lang="en-US" b="1" dirty="0" smtClean="0"/>
              <a:t>) </a:t>
            </a:r>
            <a:r>
              <a:rPr lang="en-US" dirty="0" smtClean="0"/>
              <a:t>- </a:t>
            </a:r>
            <a:r>
              <a:rPr lang="en-US" dirty="0" smtClean="0">
                <a:hlinkClick r:id="rId3"/>
              </a:rPr>
              <a:t>http</a:t>
            </a:r>
            <a:r>
              <a:rPr lang="en-US" dirty="0">
                <a:hlinkClick r:id="rId3"/>
              </a:rPr>
              <a:t>://</a:t>
            </a:r>
            <a:r>
              <a:rPr lang="en-US" dirty="0" smtClean="0">
                <a:hlinkClick r:id="rId3"/>
              </a:rPr>
              <a:t>iase.disa.mil/stigs/os/unix-linux/Pages/red-hat.aspx</a:t>
            </a:r>
            <a:endParaRPr lang="en-US" dirty="0" smtClean="0"/>
          </a:p>
          <a:p>
            <a:endParaRPr lang="en-US" dirty="0"/>
          </a:p>
          <a:p>
            <a:r>
              <a:rPr lang="en-US" b="1" dirty="0" smtClean="0"/>
              <a:t>All </a:t>
            </a:r>
            <a:r>
              <a:rPr lang="en-US" b="1" dirty="0"/>
              <a:t>Operating Systems </a:t>
            </a:r>
            <a:r>
              <a:rPr lang="en-US" dirty="0"/>
              <a:t>- </a:t>
            </a:r>
            <a:r>
              <a:rPr lang="en-US" dirty="0">
                <a:hlinkClick r:id="rId4"/>
              </a:rPr>
              <a:t>http://</a:t>
            </a:r>
            <a:r>
              <a:rPr lang="en-US" dirty="0" smtClean="0">
                <a:hlinkClick r:id="rId4"/>
              </a:rPr>
              <a:t>iase.disa.mil/stigs/os/Pages/index.aspx</a:t>
            </a:r>
            <a:endParaRPr lang="en-US" dirty="0" smtClean="0"/>
          </a:p>
          <a:p>
            <a:endParaRPr lang="en-US" dirty="0"/>
          </a:p>
          <a:p>
            <a:endParaRPr lang="en-US" dirty="0"/>
          </a:p>
        </p:txBody>
      </p:sp>
    </p:spTree>
    <p:extLst>
      <p:ext uri="{BB962C8B-B14F-4D97-AF65-F5344CB8AC3E}">
        <p14:creationId xmlns:p14="http://schemas.microsoft.com/office/powerpoint/2010/main" val="207961408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a:t>
            </a:r>
            <a:r>
              <a:rPr lang="en-US" dirty="0"/>
              <a:t>TBD SCAP Roadmap.</a:t>
            </a:r>
            <a:br>
              <a:rPr lang="en-US" dirty="0"/>
            </a:br>
            <a:endParaRPr lang="en-US" dirty="0"/>
          </a:p>
        </p:txBody>
      </p:sp>
      <p:sp>
        <p:nvSpPr>
          <p:cNvPr id="6" name="Text Placeholder 2"/>
          <p:cNvSpPr>
            <a:spLocks noGrp="1"/>
          </p:cNvSpPr>
          <p:nvPr>
            <p:ph type="body" sz="quarter" idx="12"/>
          </p:nvPr>
        </p:nvSpPr>
        <p:spPr>
          <a:xfrm>
            <a:off x="650040" y="1133476"/>
            <a:ext cx="15461687" cy="6068676"/>
          </a:xfrm>
        </p:spPr>
        <p:txBody>
          <a:bodyPr/>
          <a:lstStyle/>
          <a:p>
            <a:endParaRPr lang="en-US" sz="2000" dirty="0" smtClean="0"/>
          </a:p>
          <a:p>
            <a:endParaRPr lang="en-US" sz="2000" dirty="0" smtClean="0"/>
          </a:p>
        </p:txBody>
      </p:sp>
    </p:spTree>
    <p:extLst>
      <p:ext uri="{BB962C8B-B14F-4D97-AF65-F5344CB8AC3E}">
        <p14:creationId xmlns:p14="http://schemas.microsoft.com/office/powerpoint/2010/main" val="3892361897"/>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292125"/>
            <a:ext cx="14584363" cy="968599"/>
          </a:xfrm>
        </p:spPr>
        <p:txBody>
          <a:bodyPr>
            <a:normAutofit fontScale="90000"/>
          </a:bodyPr>
          <a:lstStyle/>
          <a:p>
            <a:r>
              <a:rPr lang="en-US" dirty="0" smtClean="0"/>
              <a:t>Group Lab:</a:t>
            </a:r>
            <a:br>
              <a:rPr lang="en-US" dirty="0" smtClean="0"/>
            </a:br>
            <a:r>
              <a:rPr lang="en-US" dirty="0" smtClean="0"/>
              <a:t> Compliance Frameworks - CIS Linux</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GL: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6069</TotalTime>
  <Words>2054</Words>
  <Application>Microsoft Office PowerPoint</Application>
  <PresentationFormat>Custom</PresentationFormat>
  <Paragraphs>354</Paragraphs>
  <Slides>41</Slides>
  <Notes>36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41</vt:i4>
      </vt:variant>
    </vt:vector>
  </HeadingPairs>
  <TitlesOfParts>
    <vt:vector size="47" baseType="lpstr">
      <vt:lpstr>ＭＳ Ｐゴシック</vt:lpstr>
      <vt:lpstr>Arial</vt:lpstr>
      <vt:lpstr>Courier New</vt:lpstr>
      <vt:lpstr>Wingdings</vt:lpstr>
      <vt:lpstr>Base</vt:lpstr>
      <vt:lpstr>Interaction</vt:lpstr>
      <vt:lpstr>Applying Compliance Frameworks Using InSpec</vt:lpstr>
      <vt:lpstr>Objectives</vt:lpstr>
      <vt:lpstr>CIS Compliance Frameworks</vt:lpstr>
      <vt:lpstr>Group Lab:  Compliance Frameworks - CIS Linux</vt:lpstr>
      <vt:lpstr>GL: Downloading the CIS Benchmarks for Linux </vt:lpstr>
      <vt:lpstr>GL: Downloading the CIS Benchmarks </vt:lpstr>
      <vt:lpstr>GL: Downloading the CIS Linux Benchmarks </vt:lpstr>
      <vt:lpstr>GL: Downloading the PDF</vt:lpstr>
      <vt:lpstr>GL: Downloading the CIS Benchmarks </vt:lpstr>
      <vt:lpstr>GL: CIS Benchmarks</vt:lpstr>
      <vt:lpstr>Demonstration: Writing an InSpec Test for CIS Benchmark (1 of 3)</vt:lpstr>
      <vt:lpstr>Demonstration: Writing an InSpec Test for CIS Benchmark (2 of 3)</vt:lpstr>
      <vt:lpstr>Demonstration: Writing an InSpec Test for CIS Benchmark (3 of 3) </vt:lpstr>
      <vt:lpstr>Lab: Write a Linux InSpec Test for CIS Linux - TBD Really?</vt:lpstr>
      <vt:lpstr>Group Lab: Compliance Frameworks - CIS Windows</vt:lpstr>
      <vt:lpstr>GL: Downloading the CIS Benchmarks for Windows </vt:lpstr>
      <vt:lpstr>GL: Downloading the CIS Benchmarks for Windows </vt:lpstr>
      <vt:lpstr>GL: Downloading the CIS Benchmarks for Windows </vt:lpstr>
      <vt:lpstr>GL: Downloading the PDF</vt:lpstr>
      <vt:lpstr>GL: Downloading the CIS Benchmarks for Windows </vt:lpstr>
      <vt:lpstr>GL: CIS Benchmarks for Windows</vt:lpstr>
      <vt:lpstr>GL: Writing an InSpec Test for a Windows CIS Benchmark (1 of 3) </vt:lpstr>
      <vt:lpstr>GL: Writing an InSpec Test for a Windows CIS Benchmark (2 of 3) </vt:lpstr>
      <vt:lpstr>GL: Writing an InSpec Test for a Windows CIS Benchmark (3 of 3) </vt:lpstr>
      <vt:lpstr>GL: CIS Benchmarks for Windows</vt:lpstr>
      <vt:lpstr>DoD Compliance Frameworks</vt:lpstr>
      <vt:lpstr>DoD Compliance Frameworks</vt:lpstr>
      <vt:lpstr>GL: Compliance Frameworks - DoD</vt:lpstr>
      <vt:lpstr>GL: Download STIGViewer2.x</vt:lpstr>
      <vt:lpstr>GL: Launch STIGViewer2.x</vt:lpstr>
      <vt:lpstr>GL: Download Java JRE if Necessary </vt:lpstr>
      <vt:lpstr>GL: Download STIG Profiles for Red Hat 6</vt:lpstr>
      <vt:lpstr>GL: Import STIG Profiles for Red Hat 6</vt:lpstr>
      <vt:lpstr>GL: STIG Profiles for Red Hat 6</vt:lpstr>
      <vt:lpstr>GL: Filter STIG Profiles</vt:lpstr>
      <vt:lpstr>GL: Writing Compliance Profiles from DoD Rules</vt:lpstr>
      <vt:lpstr>GL: Writing Compliance Profiles from DoD Rules</vt:lpstr>
      <vt:lpstr>DoD STIG References</vt:lpstr>
      <vt:lpstr>GL: TBD SCAP Roadmap. </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314</cp:revision>
  <cp:lastPrinted>2015-02-07T23:49:10Z</cp:lastPrinted>
  <dcterms:created xsi:type="dcterms:W3CDTF">2015-11-10T15:58:30Z</dcterms:created>
  <dcterms:modified xsi:type="dcterms:W3CDTF">2016-02-12T21:08:04Z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