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83" r:id="rId9"/>
    <p:sldId id="284" r:id="rId10"/>
    <p:sldId id="286" r:id="rId11"/>
    <p:sldId id="285" r:id="rId12"/>
    <p:sldId id="287" r:id="rId13"/>
    <p:sldId id="288" r:id="rId14"/>
    <p:sldId id="289" r:id="rId15"/>
    <p:sldId id="290" r:id="rId16"/>
    <p:sldId id="268" r:id="rId17"/>
    <p:sldId id="271" r:id="rId18"/>
    <p:sldId id="272" r:id="rId19"/>
    <p:sldId id="258" r:id="rId20"/>
    <p:sldId id="277" r:id="rId21"/>
    <p:sldId id="278" r:id="rId22"/>
    <p:sldId id="279" r:id="rId23"/>
    <p:sldId id="281" r:id="rId24"/>
    <p:sldId id="282" r:id="rId25"/>
    <p:sldId id="280" r:id="rId26"/>
    <p:sldId id="259" r:id="rId27"/>
    <p:sldId id="262" r:id="rId28"/>
    <p:sldId id="264" r:id="rId29"/>
    <p:sldId id="265" r:id="rId30"/>
    <p:sldId id="263" r:id="rId31"/>
    <p:sldId id="260" r:id="rId32"/>
    <p:sldId id="261" r:id="rId33"/>
    <p:sldId id="270" r:id="rId34"/>
    <p:sldId id="273" r:id="rId35"/>
    <p:sldId id="274" r:id="rId36"/>
    <p:sldId id="266" r:id="rId37"/>
    <p:sldId id="276" r:id="rId38"/>
    <p:sldId id="275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57040" autoAdjust="0"/>
  </p:normalViewPr>
  <p:slideViewPr>
    <p:cSldViewPr snapToGrid="0">
      <p:cViewPr varScale="1">
        <p:scale>
          <a:sx n="27" d="100"/>
          <a:sy n="27" d="100"/>
        </p:scale>
        <p:origin x="1736" y="3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It is not necessary to have experience using Chef in order to successfully use Chef Compliance. </a:t>
            </a:r>
            <a:r>
              <a:rPr lang="en-US" baseline="0" dirty="0" smtClean="0"/>
              <a:t>You can perform </a:t>
            </a:r>
            <a:r>
              <a:rPr lang="en-US" baseline="0" dirty="0" smtClean="0"/>
              <a:t>tests without knowing how to write Chef recipes. However, in order to fix or remediate compliance issues on a node, you </a:t>
            </a:r>
            <a:r>
              <a:rPr lang="en-US" baseline="0" dirty="0" smtClean="0"/>
              <a:t>would </a:t>
            </a:r>
            <a:r>
              <a:rPr lang="en-US" baseline="0" dirty="0" smtClean="0"/>
              <a:t>need experience using Chef </a:t>
            </a:r>
            <a:r>
              <a:rPr lang="en-US" baseline="0" dirty="0" smtClean="0"/>
              <a:t>in </a:t>
            </a:r>
            <a:r>
              <a:rPr lang="en-US" baseline="0" dirty="0" smtClean="0"/>
              <a:t>order to write remediation recipes.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architecture</a:t>
            </a:r>
            <a:r>
              <a:rPr lang="en-US" baseline="0" dirty="0" smtClean="0"/>
              <a:t> </a:t>
            </a:r>
            <a:r>
              <a:rPr lang="en-US" dirty="0" smtClean="0"/>
              <a:t>you'll start</a:t>
            </a:r>
            <a:r>
              <a:rPr lang="en-US" baseline="0" dirty="0" smtClean="0"/>
              <a:t> using in a few minutes. </a:t>
            </a:r>
            <a:r>
              <a:rPr lang="en-US" sz="900" dirty="0" smtClean="0"/>
              <a:t>To ensure the smoothest setup experience, you'll be using a virtual workstation with all the necessary tools installed</a:t>
            </a:r>
            <a:r>
              <a:rPr lang="en-US" sz="900" baseline="0" dirty="0" smtClean="0"/>
              <a:t> </a:t>
            </a:r>
            <a:r>
              <a:rPr lang="en-US" dirty="0" smtClean="0"/>
              <a:t>so you can start using Chef right away.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architecture you'll be using later in this course</a:t>
            </a:r>
            <a:r>
              <a:rPr lang="en-US" baseline="0" dirty="0" smtClean="0"/>
              <a:t>. </a:t>
            </a:r>
            <a:r>
              <a:rPr lang="en-US" dirty="0" smtClean="0"/>
              <a:t>When using this architecture, the Chef tools</a:t>
            </a:r>
            <a:r>
              <a:rPr lang="en-US" baseline="0" dirty="0" smtClean="0"/>
              <a:t> will be installed on your laptop and you'll perform your configurations locally before pushing them to the Chef server and ultimately to the nodes you will be managing. 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way, when you complete this course </a:t>
            </a:r>
            <a:r>
              <a:rPr lang="en-US" dirty="0" smtClean="0"/>
              <a:t>you will have a code repository </a:t>
            </a:r>
            <a:r>
              <a:rPr lang="en-US" baseline="0" dirty="0" smtClean="0"/>
              <a:t>on your laptop </a:t>
            </a:r>
            <a:r>
              <a:rPr lang="en-US" dirty="0" smtClean="0"/>
              <a:t>that can be used and modified to solve real business problems.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aseline="0" dirty="0" smtClean="0"/>
              <a:t>We'll discuss the items in this architecture in more detail later in this class.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5435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takes a while  </a:t>
            </a:r>
          </a:p>
          <a:p>
            <a:endParaRPr lang="en-US" dirty="0"/>
          </a:p>
          <a:p>
            <a:r>
              <a:rPr lang="en-US" dirty="0" err="1"/>
              <a:t>openssl_dhparam</a:t>
            </a:r>
            <a:r>
              <a:rPr lang="en-US" dirty="0"/>
              <a:t>[/var/opt/chef-compliance/</a:t>
            </a:r>
            <a:r>
              <a:rPr lang="en-US" dirty="0" err="1"/>
              <a:t>ssl</a:t>
            </a:r>
            <a:r>
              <a:rPr lang="en-US" dirty="0"/>
              <a:t>/ca/</a:t>
            </a:r>
            <a:r>
              <a:rPr lang="en-US" dirty="0" err="1"/>
              <a:t>dhparams.pem</a:t>
            </a:r>
            <a:r>
              <a:rPr lang="en-US" dirty="0"/>
              <a:t>] action </a:t>
            </a:r>
            <a:r>
              <a:rPr lang="en-US" dirty="0" smtClean="0"/>
              <a:t>create</a:t>
            </a:r>
          </a:p>
          <a:p>
            <a:endParaRPr lang="en-US" dirty="0" smtClean="0"/>
          </a:p>
          <a:p>
            <a:r>
              <a:rPr lang="en-US" dirty="0" err="1" smtClean="0"/>
              <a:t>Dont</a:t>
            </a:r>
            <a:r>
              <a:rPr lang="en-US" dirty="0" smtClean="0"/>
              <a:t> ctrl C it.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53684" y="322703"/>
            <a:ext cx="782233" cy="79325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>
          <a:xfrm>
            <a:off x="6299200" y="8579662"/>
            <a:ext cx="3657600" cy="486833"/>
          </a:xfrm>
          <a:prstGeom prst="rect">
            <a:avLst/>
          </a:prstGeom>
        </p:spPr>
        <p:txBody>
          <a:bodyPr/>
          <a:lstStyle>
            <a:lvl1pPr algn="ctr">
              <a:defRPr sz="1867">
                <a:solidFill>
                  <a:srgbClr val="7D868C"/>
                </a:solidFill>
                <a:latin typeface="+mn-lt"/>
              </a:defRPr>
            </a:lvl1pPr>
          </a:lstStyle>
          <a:p>
            <a:fld id="{D3C6E21F-9381-4880-84FB-1E73165A9E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5" name="object 41"/>
          <p:cNvSpPr txBox="1">
            <a:spLocks/>
          </p:cNvSpPr>
          <p:nvPr userDrawn="1"/>
        </p:nvSpPr>
        <p:spPr>
          <a:xfrm>
            <a:off x="7766111" y="8679544"/>
            <a:ext cx="731824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1867" b="0" dirty="0" smtClean="0">
                <a:solidFill>
                  <a:srgbClr val="7D868C"/>
                </a:solidFill>
                <a:latin typeface="+mn-lt"/>
                <a:cs typeface="Arial" panose="020B0604020202020204" pitchFamily="34" charset="0"/>
              </a:rPr>
              <a:t>1-</a:t>
            </a:r>
            <a:endParaRPr lang="en-US" sz="1867" b="0" dirty="0">
              <a:solidFill>
                <a:srgbClr val="7D868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3653715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Architecture 2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9137831" y="414498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Chef Server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white">
          <a:xfrm>
            <a:off x="5605217" y="7398210"/>
            <a:ext cx="2198204" cy="654303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Local Workstation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white">
          <a:xfrm>
            <a:off x="13045961" y="753174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Nodes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258380" y="5429028"/>
            <a:ext cx="1366969" cy="1899513"/>
            <a:chOff x="9289520" y="4376570"/>
            <a:chExt cx="1025227" cy="1424635"/>
          </a:xfrm>
        </p:grpSpPr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/>
          <p:cNvCxnSpPr/>
          <p:nvPr/>
        </p:nvCxnSpPr>
        <p:spPr>
          <a:xfrm flipV="1">
            <a:off x="7462157" y="3789591"/>
            <a:ext cx="1650730" cy="2045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25749" y="3675018"/>
            <a:ext cx="2132631" cy="17540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http://www.clipartpal.com/_thumbs/pd/computer/hardware/server_123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25" y="2330445"/>
            <a:ext cx="1691126" cy="1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85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[chef@ip-172-31-4-4 </a:t>
            </a:r>
            <a:r>
              <a:rPr lang="en-US" dirty="0" err="1"/>
              <a:t>tmp</a:t>
            </a:r>
            <a:r>
              <a:rPr lang="en-US" dirty="0"/>
              <a:t>]$ sudo yum install </a:t>
            </a:r>
            <a:r>
              <a:rPr lang="en-US" dirty="0" err="1"/>
              <a:t>wget</a:t>
            </a:r>
            <a:r>
              <a:rPr lang="en-US" dirty="0"/>
              <a:t> -y</a:t>
            </a:r>
          </a:p>
          <a:p>
            <a:r>
              <a:rPr lang="en-US" dirty="0"/>
              <a:t>Loaded plugins: </a:t>
            </a:r>
            <a:r>
              <a:rPr lang="en-US" dirty="0" err="1"/>
              <a:t>fastestmirror</a:t>
            </a:r>
            <a:r>
              <a:rPr lang="en-US" dirty="0"/>
              <a:t>, presto</a:t>
            </a:r>
          </a:p>
          <a:p>
            <a:r>
              <a:rPr lang="en-US" dirty="0"/>
              <a:t>Setting up Install Process</a:t>
            </a:r>
          </a:p>
          <a:p>
            <a:r>
              <a:rPr lang="en-US" dirty="0"/>
              <a:t>Determining fastest mirrors</a:t>
            </a:r>
          </a:p>
          <a:p>
            <a:r>
              <a:rPr lang="en-US" dirty="0" err="1"/>
              <a:t>epel</a:t>
            </a:r>
            <a:r>
              <a:rPr lang="en-US" dirty="0"/>
              <a:t>/</a:t>
            </a:r>
            <a:r>
              <a:rPr lang="en-US" dirty="0" err="1"/>
              <a:t>metalink</a:t>
            </a:r>
            <a:r>
              <a:rPr lang="en-US" dirty="0"/>
              <a:t>                                            |  13 kB     00:00</a:t>
            </a:r>
          </a:p>
          <a:p>
            <a:r>
              <a:rPr lang="en-US" dirty="0"/>
              <a:t> * base: mirror.ash.fastserv.com</a:t>
            </a:r>
          </a:p>
          <a:p>
            <a:r>
              <a:rPr lang="en-US" dirty="0"/>
              <a:t> * </a:t>
            </a:r>
            <a:r>
              <a:rPr lang="en-US" dirty="0" err="1"/>
              <a:t>epel</a:t>
            </a:r>
            <a:r>
              <a:rPr lang="en-US" dirty="0"/>
              <a:t>: mirror.cogentco.com</a:t>
            </a:r>
          </a:p>
          <a:p>
            <a:r>
              <a:rPr lang="en-US" dirty="0"/>
              <a:t> * extras</a:t>
            </a:r>
            <a:r>
              <a:rPr lang="en-US" dirty="0">
                <a:solidFill>
                  <a:schemeClr val="tx1"/>
                </a:solidFill>
              </a:rPr>
              <a:t>: centos.aol.com</a:t>
            </a:r>
          </a:p>
          <a:p>
            <a:r>
              <a:rPr lang="en-US" dirty="0">
                <a:solidFill>
                  <a:schemeClr val="tx1"/>
                </a:solidFill>
              </a:rPr>
              <a:t> * updates: mirror.netdepot.com</a:t>
            </a:r>
          </a:p>
          <a:p>
            <a:r>
              <a:rPr lang="en-US" dirty="0">
                <a:solidFill>
                  <a:schemeClr val="tx1"/>
                </a:solidFill>
              </a:rPr>
              <a:t>base                                                     | 3.7 kB     00:00</a:t>
            </a:r>
          </a:p>
          <a:p>
            <a:r>
              <a:rPr lang="en-US" dirty="0" err="1">
                <a:solidFill>
                  <a:schemeClr val="tx1"/>
                </a:solidFill>
              </a:rPr>
              <a:t>epel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| 4.3 kB     00:00</a:t>
            </a:r>
          </a:p>
          <a:p>
            <a:r>
              <a:rPr lang="en-US" dirty="0" err="1">
                <a:solidFill>
                  <a:schemeClr val="tx1"/>
                </a:solidFill>
              </a:rPr>
              <a:t>epel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primary_db</a:t>
            </a:r>
            <a:r>
              <a:rPr lang="en-US" dirty="0">
                <a:solidFill>
                  <a:schemeClr val="tx1"/>
                </a:solidFill>
              </a:rPr>
              <a:t>                                          | 5.7 MB     00:00</a:t>
            </a:r>
          </a:p>
          <a:p>
            <a:r>
              <a:rPr lang="en-US" dirty="0">
                <a:solidFill>
                  <a:schemeClr val="tx1"/>
                </a:solidFill>
              </a:rPr>
              <a:t>extras                                                   | 3.4 kB     00:00</a:t>
            </a:r>
          </a:p>
          <a:p>
            <a:r>
              <a:rPr lang="en-US" dirty="0">
                <a:solidFill>
                  <a:schemeClr val="tx1"/>
                </a:solidFill>
              </a:rPr>
              <a:t>extras/</a:t>
            </a:r>
            <a:r>
              <a:rPr lang="en-US" dirty="0" err="1">
                <a:solidFill>
                  <a:schemeClr val="tx1"/>
                </a:solidFill>
              </a:rPr>
              <a:t>primary_db</a:t>
            </a:r>
            <a:r>
              <a:rPr lang="en-US" dirty="0">
                <a:solidFill>
                  <a:schemeClr val="tx1"/>
                </a:solidFill>
              </a:rPr>
              <a:t>                                        |  33 kB     00:00</a:t>
            </a:r>
          </a:p>
          <a:p>
            <a:r>
              <a:rPr lang="en-US" dirty="0">
                <a:solidFill>
                  <a:schemeClr val="tx1"/>
                </a:solidFill>
              </a:rPr>
              <a:t>updates                                                  | 3.4 kB     00:00</a:t>
            </a:r>
          </a:p>
          <a:p>
            <a:r>
              <a:rPr lang="en-US" dirty="0">
                <a:solidFill>
                  <a:schemeClr val="tx1"/>
                </a:solidFill>
              </a:rPr>
              <a:t>updates/</a:t>
            </a:r>
            <a:r>
              <a:rPr lang="en-US" dirty="0" err="1">
                <a:solidFill>
                  <a:schemeClr val="tx1"/>
                </a:solidFill>
              </a:rPr>
              <a:t>primary_db</a:t>
            </a:r>
            <a:r>
              <a:rPr lang="en-US" dirty="0">
                <a:solidFill>
                  <a:schemeClr val="tx1"/>
                </a:solidFill>
              </a:rPr>
              <a:t>                                       | 2.6 MB     00:00</a:t>
            </a:r>
          </a:p>
          <a:p>
            <a:r>
              <a:rPr lang="en-US" dirty="0">
                <a:solidFill>
                  <a:schemeClr val="tx1"/>
                </a:solidFill>
              </a:rPr>
              <a:t>Resolving Dependencies</a:t>
            </a:r>
          </a:p>
          <a:p>
            <a:r>
              <a:rPr lang="en-US" dirty="0">
                <a:solidFill>
                  <a:schemeClr val="tx1"/>
                </a:solidFill>
              </a:rPr>
              <a:t>--&gt; Running transaction check</a:t>
            </a:r>
          </a:p>
          <a:p>
            <a:r>
              <a:rPr lang="en-US" dirty="0">
                <a:solidFill>
                  <a:schemeClr val="tx1"/>
                </a:solidFill>
              </a:rPr>
              <a:t>---&gt; Package wget.x86_64 0:1.12-5.el6_6.1 will be installed</a:t>
            </a:r>
          </a:p>
          <a:p>
            <a:r>
              <a:rPr lang="en-US" dirty="0">
                <a:solidFill>
                  <a:schemeClr val="tx1"/>
                </a:solidFill>
              </a:rPr>
              <a:t>--&gt; Finished Dependency Resolution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Dependencies Resolved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================================================================================</a:t>
            </a:r>
          </a:p>
          <a:p>
            <a:r>
              <a:rPr lang="en-US" dirty="0">
                <a:solidFill>
                  <a:schemeClr val="tx1"/>
                </a:solidFill>
              </a:rPr>
              <a:t> Package        Arch             Version                   Repository      Size</a:t>
            </a:r>
          </a:p>
          <a:p>
            <a:r>
              <a:rPr lang="en-US" dirty="0">
                <a:solidFill>
                  <a:schemeClr val="tx1"/>
                </a:solidFill>
              </a:rPr>
              <a:t>================================================================================</a:t>
            </a:r>
          </a:p>
          <a:p>
            <a:r>
              <a:rPr lang="en-US" dirty="0">
                <a:solidFill>
                  <a:schemeClr val="tx1"/>
                </a:solidFill>
              </a:rPr>
              <a:t>Installing: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wget</a:t>
            </a:r>
            <a:r>
              <a:rPr lang="en-US" dirty="0">
                <a:solidFill>
                  <a:schemeClr val="tx1"/>
                </a:solidFill>
              </a:rPr>
              <a:t>           x86_64           1.12-5.el6_6.1            base           483 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Transaction Summary</a:t>
            </a:r>
          </a:p>
          <a:p>
            <a:r>
              <a:rPr lang="en-US" dirty="0">
                <a:solidFill>
                  <a:schemeClr val="tx1"/>
                </a:solidFill>
              </a:rPr>
              <a:t>================================================================================</a:t>
            </a:r>
          </a:p>
          <a:p>
            <a:r>
              <a:rPr lang="en-US" dirty="0">
                <a:solidFill>
                  <a:schemeClr val="tx1"/>
                </a:solidFill>
              </a:rPr>
              <a:t>Install       1 Package(s)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Total download size: 483 k</a:t>
            </a:r>
          </a:p>
          <a:p>
            <a:r>
              <a:rPr lang="en-US" dirty="0">
                <a:solidFill>
                  <a:schemeClr val="tx1"/>
                </a:solidFill>
              </a:rPr>
              <a:t>Installed size: 1.8 M</a:t>
            </a:r>
          </a:p>
          <a:p>
            <a:r>
              <a:rPr lang="en-US" dirty="0">
                <a:solidFill>
                  <a:schemeClr val="tx1"/>
                </a:solidFill>
              </a:rPr>
              <a:t>Downloading Packages:</a:t>
            </a:r>
          </a:p>
          <a:p>
            <a:r>
              <a:rPr lang="en-US" dirty="0">
                <a:solidFill>
                  <a:schemeClr val="tx1"/>
                </a:solidFill>
              </a:rPr>
              <a:t>Setting up and reading Presto delta metadata</a:t>
            </a:r>
          </a:p>
          <a:p>
            <a:r>
              <a:rPr lang="en-US" dirty="0">
                <a:solidFill>
                  <a:schemeClr val="tx1"/>
                </a:solidFill>
              </a:rPr>
              <a:t>Processing delta metadata</a:t>
            </a:r>
          </a:p>
          <a:p>
            <a:r>
              <a:rPr lang="en-US" dirty="0">
                <a:solidFill>
                  <a:schemeClr val="tx1"/>
                </a:solidFill>
              </a:rPr>
              <a:t>Package(s) data still to download: 483 k</a:t>
            </a:r>
          </a:p>
          <a:p>
            <a:r>
              <a:rPr lang="en-US" dirty="0">
                <a:solidFill>
                  <a:schemeClr val="tx1"/>
                </a:solidFill>
              </a:rPr>
              <a:t>wget-1.12-5.el6_6.1.x86_64.rpm                           | 483 kB     00:00</a:t>
            </a:r>
          </a:p>
          <a:p>
            <a:r>
              <a:rPr lang="en-US" dirty="0">
                <a:solidFill>
                  <a:schemeClr val="tx1"/>
                </a:solidFill>
              </a:rPr>
              <a:t>Running </a:t>
            </a:r>
            <a:r>
              <a:rPr lang="en-US" dirty="0" err="1">
                <a:solidFill>
                  <a:schemeClr val="tx1"/>
                </a:solidFill>
              </a:rPr>
              <a:t>rpm_check_debug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Running Transaction Test</a:t>
            </a:r>
          </a:p>
          <a:p>
            <a:r>
              <a:rPr lang="en-US" dirty="0">
                <a:solidFill>
                  <a:schemeClr val="tx1"/>
                </a:solidFill>
              </a:rPr>
              <a:t>Transaction Test Succeeded</a:t>
            </a:r>
          </a:p>
          <a:p>
            <a:r>
              <a:rPr lang="en-US" dirty="0">
                <a:solidFill>
                  <a:schemeClr val="tx1"/>
                </a:solidFill>
              </a:rPr>
              <a:t>Running Transaction</a:t>
            </a:r>
          </a:p>
          <a:p>
            <a:r>
              <a:rPr lang="en-US" dirty="0">
                <a:solidFill>
                  <a:schemeClr val="tx1"/>
                </a:solidFill>
              </a:rPr>
              <a:t>  Installing : wget-1.12-5.el6_6.1.x86_64                                   1/1</a:t>
            </a:r>
          </a:p>
          <a:p>
            <a:r>
              <a:rPr lang="en-US" dirty="0">
                <a:solidFill>
                  <a:schemeClr val="tx1"/>
                </a:solidFill>
              </a:rPr>
              <a:t>  Verifying  : wget-1.12-5.el6_6.1.x86_64                                   1/1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Installed:</a:t>
            </a:r>
          </a:p>
          <a:p>
            <a:r>
              <a:rPr lang="en-US" dirty="0">
                <a:solidFill>
                  <a:schemeClr val="tx1"/>
                </a:solidFill>
              </a:rPr>
              <a:t>  wget.x86_64 0:1.12-5.el6_6.1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Complete!</a:t>
            </a:r>
          </a:p>
          <a:p>
            <a:r>
              <a:rPr lang="en-US" dirty="0">
                <a:solidFill>
                  <a:schemeClr val="tx1"/>
                </a:solidFill>
              </a:rPr>
              <a:t>[chef@ip-172-31-4-4 </a:t>
            </a:r>
            <a:r>
              <a:rPr lang="en-US" dirty="0" err="1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https://packagecloud.io/chef/stable/packages/el/6/chef-compliance-0.9.1-1.el6.x86_64.rpm/download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4906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--2015-11-13 19:54:02--  https://packagecloud.io/chef/stable/packages/el/6/chef-compliance-0.9.1-1.el6.x86_64.rpm/download</a:t>
            </a:r>
          </a:p>
          <a:p>
            <a:r>
              <a:rPr lang="en-US" dirty="0"/>
              <a:t>Resolving packagecloud.io... 50.23.79.58</a:t>
            </a:r>
          </a:p>
          <a:p>
            <a:r>
              <a:rPr lang="en-US" dirty="0"/>
              <a:t>Connecting to packagecloud.io|50.23.79.58|:443... connected.</a:t>
            </a:r>
          </a:p>
          <a:p>
            <a:r>
              <a:rPr lang="en-US" dirty="0"/>
              <a:t>HTTP request sent, awaiting response... 302 Found</a:t>
            </a:r>
          </a:p>
          <a:p>
            <a:r>
              <a:rPr lang="en-US" dirty="0"/>
              <a:t>Location: https://packagecloud-repositories.s3.amazonaws.com/141/315/el/6/package_files/25820.rpm?AWSAccessKeyId=AKIAI44QGWC7C5WEV4XA&amp;Signature=oNiOozyXTkidS47NRcfJFVZiC5Q%3D&amp;Expires=1447444742 [following]</a:t>
            </a:r>
          </a:p>
          <a:p>
            <a:r>
              <a:rPr lang="en-US" dirty="0"/>
              <a:t>--2015-11-13 19:54:03--  https://packagecloud-repositories.s3.amazonaws.com/141/315/el/6/package_files/25820.rpm?AWSAccessKeyId=AKIAI44QGWC7C5WEV4XA&amp;Signature=oNiOozyXTkidS47NRcfJFVZiC5Q%3D&amp;Expires=1447444742</a:t>
            </a:r>
          </a:p>
          <a:p>
            <a:r>
              <a:rPr lang="en-US" dirty="0"/>
              <a:t>Resolving packagecloud-repositories.s3.amazonaws.com... 54.231.236.17</a:t>
            </a:r>
          </a:p>
          <a:p>
            <a:r>
              <a:rPr lang="en-US" dirty="0"/>
              <a:t>Connecting to packagecloud-repositories.s3.amazonaws.com|54.231.236.17|:443... connected.</a:t>
            </a:r>
          </a:p>
          <a:p>
            <a:r>
              <a:rPr lang="en-US" dirty="0"/>
              <a:t>HTTP request sent, awaiting response... 200 OK</a:t>
            </a:r>
          </a:p>
          <a:p>
            <a:r>
              <a:rPr lang="en-US" dirty="0"/>
              <a:t>Length: 142162851 (136M) [application/x-rpm]</a:t>
            </a:r>
          </a:p>
          <a:p>
            <a:r>
              <a:rPr lang="en-US" dirty="0"/>
              <a:t>Saving to: “download”</a:t>
            </a:r>
          </a:p>
          <a:p>
            <a:endParaRPr lang="en-US" dirty="0"/>
          </a:p>
          <a:p>
            <a:r>
              <a:rPr lang="en-US" dirty="0"/>
              <a:t>100%[======================================&gt;] 142,162,851 8.13M/s   in 21s</a:t>
            </a:r>
          </a:p>
          <a:p>
            <a:endParaRPr lang="en-US" dirty="0"/>
          </a:p>
          <a:p>
            <a:r>
              <a:rPr lang="en-US" dirty="0"/>
              <a:t>2015-11-13 19:54:24 (6.32 MB/s) - “download” saved [142162851/142162851]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wget</a:t>
            </a:r>
            <a:r>
              <a:rPr lang="en-US" dirty="0"/>
              <a:t> https://packagecloud.io/chef/stable/packages/el/6/chef-compliance-0.9.1-1.el6.x86_64.rpm/download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797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warning: /</a:t>
            </a:r>
            <a:r>
              <a:rPr lang="en-US" dirty="0" err="1"/>
              <a:t>tmp</a:t>
            </a:r>
            <a:r>
              <a:rPr lang="en-US" dirty="0"/>
              <a:t>/download: Header V4 DSA/SHA1 Signature, key ID 83ef826a: NOKEY</a:t>
            </a:r>
          </a:p>
          <a:p>
            <a:r>
              <a:rPr lang="en-US" dirty="0"/>
              <a:t>error: can't create transaction lock on /var/lib/rpm/.</a:t>
            </a:r>
            <a:r>
              <a:rPr lang="en-US" dirty="0" err="1"/>
              <a:t>rpm.lock</a:t>
            </a:r>
            <a:r>
              <a:rPr lang="en-US" dirty="0"/>
              <a:t> (Permission denied)</a:t>
            </a:r>
          </a:p>
          <a:p>
            <a:r>
              <a:rPr lang="en-US" dirty="0"/>
              <a:t>[chef@ip-172-31-4-4 </a:t>
            </a:r>
            <a:r>
              <a:rPr lang="en-US" dirty="0" err="1"/>
              <a:t>tmp</a:t>
            </a:r>
            <a:r>
              <a:rPr lang="en-US" dirty="0"/>
              <a:t>]$ sudo rpm -</a:t>
            </a:r>
            <a:r>
              <a:rPr lang="en-US" dirty="0" err="1"/>
              <a:t>Uvh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/download</a:t>
            </a:r>
          </a:p>
          <a:p>
            <a:r>
              <a:rPr lang="en-US" dirty="0"/>
              <a:t>warning: /</a:t>
            </a:r>
            <a:r>
              <a:rPr lang="en-US" dirty="0" err="1"/>
              <a:t>tmp</a:t>
            </a:r>
            <a:r>
              <a:rPr lang="en-US" dirty="0"/>
              <a:t>/download: Header V4 DSA/SHA1 Signature, key ID 83ef826a: NOKEY</a:t>
            </a:r>
          </a:p>
          <a:p>
            <a:r>
              <a:rPr lang="en-US" dirty="0"/>
              <a:t>Preparing...                ########################################### [100%]</a:t>
            </a:r>
          </a:p>
          <a:p>
            <a:r>
              <a:rPr lang="en-US" dirty="0"/>
              <a:t>You're about to install chef-compliance!</a:t>
            </a:r>
          </a:p>
          <a:p>
            <a:r>
              <a:rPr lang="en-US" dirty="0"/>
              <a:t>   1:chef-compliance        ########################################### [100%]</a:t>
            </a:r>
          </a:p>
          <a:p>
            <a:r>
              <a:rPr lang="en-US" dirty="0"/>
              <a:t>[chef@ip-172-31-4-4 </a:t>
            </a:r>
            <a:r>
              <a:rPr lang="en-US" dirty="0" err="1"/>
              <a:t>tmp</a:t>
            </a:r>
            <a:r>
              <a:rPr lang="en-US" dirty="0"/>
              <a:t>]$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sudo </a:t>
            </a:r>
            <a:r>
              <a:rPr lang="en-US" dirty="0"/>
              <a:t>rpm -</a:t>
            </a:r>
            <a:r>
              <a:rPr lang="en-US" dirty="0" err="1"/>
              <a:t>Uvh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/download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</a:t>
            </a:r>
          </a:p>
          <a:p>
            <a:r>
              <a:rPr lang="en-US" dirty="0"/>
              <a:t> +++ /</a:t>
            </a:r>
            <a:r>
              <a:rPr lang="en-US" dirty="0" err="1"/>
              <a:t>tmp</a:t>
            </a:r>
            <a:r>
              <a:rPr lang="en-US" dirty="0"/>
              <a:t>/chef-rendered-template20151113-1259-j186y0 2015-11-13 20:06:50.384939336 +0000</a:t>
            </a:r>
          </a:p>
          <a:p>
            <a:r>
              <a:rPr lang="en-US" dirty="0"/>
              <a:t>    @@ -1 +1,6 @@</a:t>
            </a:r>
          </a:p>
          <a:p>
            <a:r>
              <a:rPr lang="en-US" dirty="0"/>
              <a:t>    +# Dynamically generated file dropped off by Chef!</a:t>
            </a:r>
          </a:p>
          <a:p>
            <a:r>
              <a:rPr lang="en-US" dirty="0"/>
              <a:t>    +</a:t>
            </a:r>
          </a:p>
          <a:p>
            <a:r>
              <a:rPr lang="en-US" dirty="0"/>
              <a:t>    +</a:t>
            </a:r>
            <a:r>
              <a:rPr lang="en-US" dirty="0" err="1"/>
              <a:t>kernel.shmall</a:t>
            </a:r>
            <a:r>
              <a:rPr lang="en-US" dirty="0"/>
              <a:t>=4194304</a:t>
            </a:r>
          </a:p>
          <a:p>
            <a:r>
              <a:rPr lang="en-US" dirty="0"/>
              <a:t>    +</a:t>
            </a:r>
            <a:r>
              <a:rPr lang="en-US" dirty="0" err="1"/>
              <a:t>kernel.shmmax</a:t>
            </a:r>
            <a:r>
              <a:rPr lang="en-US" dirty="0"/>
              <a:t>=17179869184</a:t>
            </a:r>
          </a:p>
          <a:p>
            <a:r>
              <a:rPr lang="en-US" dirty="0"/>
              <a:t>    +</a:t>
            </a:r>
          </a:p>
          <a:p>
            <a:r>
              <a:rPr lang="en-US" dirty="0"/>
              <a:t>    - 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118/124 resources updated in 259.512030572 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20:11:10.388 DEB  ▶ Use PostgreSQL backend chef_compliance@127.0.0.1:5432</a:t>
            </a:r>
          </a:p>
          <a:p>
            <a:r>
              <a:rPr lang="en-US" dirty="0"/>
              <a:t>20:11:10.573 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user-create admin admin15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</a:t>
            </a:r>
          </a:p>
          <a:p>
            <a:r>
              <a:rPr lang="en-US" dirty="0"/>
              <a:t> +++ /</a:t>
            </a:r>
            <a:r>
              <a:rPr lang="en-US" dirty="0" err="1"/>
              <a:t>tmp</a:t>
            </a:r>
            <a:r>
              <a:rPr lang="en-US" dirty="0"/>
              <a:t>/chef-rendered-template20151113-1259-j186y0 2015-11-13 20:06:50.384939336 +0000</a:t>
            </a:r>
          </a:p>
          <a:p>
            <a:r>
              <a:rPr lang="en-US" dirty="0"/>
              <a:t>    @@ -1 +1,6 @@</a:t>
            </a:r>
          </a:p>
          <a:p>
            <a:r>
              <a:rPr lang="en-US" dirty="0"/>
              <a:t>    +# Dynamically generated file dropped off by Chef!</a:t>
            </a:r>
          </a:p>
          <a:p>
            <a:r>
              <a:rPr lang="en-US" dirty="0"/>
              <a:t>    +</a:t>
            </a:r>
          </a:p>
          <a:p>
            <a:r>
              <a:rPr lang="en-US" dirty="0"/>
              <a:t>    +</a:t>
            </a:r>
            <a:r>
              <a:rPr lang="en-US" dirty="0" err="1"/>
              <a:t>kernel.shmall</a:t>
            </a:r>
            <a:r>
              <a:rPr lang="en-US" dirty="0"/>
              <a:t>=4194304</a:t>
            </a:r>
          </a:p>
          <a:p>
            <a:r>
              <a:rPr lang="en-US" dirty="0"/>
              <a:t>    +</a:t>
            </a:r>
            <a:r>
              <a:rPr lang="en-US" dirty="0" err="1"/>
              <a:t>kernel.shmmax</a:t>
            </a:r>
            <a:r>
              <a:rPr lang="en-US" dirty="0"/>
              <a:t>=17179869184</a:t>
            </a:r>
          </a:p>
          <a:p>
            <a:r>
              <a:rPr lang="en-US" dirty="0"/>
              <a:t>    +</a:t>
            </a:r>
          </a:p>
          <a:p>
            <a:r>
              <a:rPr lang="en-US" dirty="0"/>
              <a:t>    - 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118/124 resources updated in 259.512030572 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49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Explain the </a:t>
            </a:r>
            <a:r>
              <a:rPr lang="en-US" dirty="0" smtClean="0"/>
              <a:t>Chef </a:t>
            </a:r>
            <a:r>
              <a:rPr lang="en-US" dirty="0"/>
              <a:t>Compliance </a:t>
            </a:r>
            <a:r>
              <a:rPr lang="en-US" dirty="0" smtClean="0"/>
              <a:t>workflow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Operate </a:t>
            </a:r>
            <a:r>
              <a:rPr lang="en-US" dirty="0"/>
              <a:t>the Chef Compliance </a:t>
            </a:r>
            <a:r>
              <a:rPr lang="en-US" dirty="0" smtClean="0"/>
              <a:t>server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and modify Chef Compliance profiles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t</a:t>
            </a:r>
            <a:r>
              <a:rPr lang="en-US" dirty="0" smtClean="0"/>
              <a:t>ests </a:t>
            </a:r>
            <a:r>
              <a:rPr lang="en-US" dirty="0" smtClean="0"/>
              <a:t>with Chef Compliance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View compliance statistics for </a:t>
            </a:r>
            <a:r>
              <a:rPr lang="en-US" dirty="0" smtClean="0"/>
              <a:t>a node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tbd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538163"/>
            <a:ext cx="11604625" cy="75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01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998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9571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710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0288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7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22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0299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2086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Chef Compliance server is a centralized location from which all aspects of the state or your infrastructure’s compliance can be managed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With Chef Compliance you can test </a:t>
            </a:r>
            <a:r>
              <a:rPr lang="en-US" dirty="0"/>
              <a:t>any node in your infrastructure, including all of the common UNIX and Linux platforms and most versions of Microsoft </a:t>
            </a:r>
            <a:r>
              <a:rPr lang="en-US" dirty="0" smtClean="0"/>
              <a:t>Windows.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Chef Compliance can continuously </a:t>
            </a:r>
            <a:r>
              <a:rPr lang="en-US" dirty="0"/>
              <a:t>test any node against the goals of your organization’s security management </a:t>
            </a:r>
            <a:r>
              <a:rPr lang="en-US" dirty="0" smtClean="0"/>
              <a:t>lifecycle.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5903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798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is built over </a:t>
            </a:r>
            <a:r>
              <a:rPr lang="en-US" dirty="0" err="1" smtClean="0"/>
              <a:t>InSpec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InSpec</a:t>
            </a:r>
            <a:r>
              <a:rPr lang="en-US" dirty="0"/>
              <a:t> 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64" y="43280"/>
            <a:ext cx="9907855" cy="8094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/>
              <a:t>Compliance profiles exist for many scenarios, such as those created by the Center for Internet Security (</a:t>
            </a:r>
            <a:r>
              <a:rPr lang="en-US" dirty="0" smtClean="0"/>
              <a:t>CIS)</a:t>
            </a:r>
          </a:p>
          <a:p>
            <a:endParaRPr lang="en-US" dirty="0" smtClean="0"/>
          </a:p>
          <a:p>
            <a:r>
              <a:rPr lang="en-US" dirty="0" smtClean="0"/>
              <a:t>Chef </a:t>
            </a:r>
            <a:r>
              <a:rPr lang="en-US" dirty="0"/>
              <a:t>Compliance maintains profiles as a collection of individual controls that comprise a complete audit.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64" y="43280"/>
            <a:ext cx="9907855" cy="8094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938463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TBD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2039078"/>
            <a:ext cx="15207581" cy="5345953"/>
          </a:xfrm>
        </p:spPr>
        <p:txBody>
          <a:bodyPr/>
          <a:lstStyle/>
          <a:p>
            <a:r>
              <a:rPr lang="en-US" sz="3733" dirty="0" smtClean="0"/>
              <a:t>We have provided two servers for you to use while performing lab exercises in this course:</a:t>
            </a:r>
          </a:p>
          <a:p>
            <a:endParaRPr lang="en-US" sz="3733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733" dirty="0" smtClean="0"/>
              <a:t>One node to install and run Chef Compliance 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733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733" dirty="0" smtClean="0"/>
              <a:t>One node to perform Chef Compliance tests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Your Lab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167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GE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Exercise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Architecture 1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9041" y="3979727"/>
            <a:ext cx="1486329" cy="16884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962358" y="7410036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9137832" y="4144980"/>
            <a:ext cx="3593473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Virtual Workstation</a:t>
            </a:r>
          </a:p>
          <a:p>
            <a:pPr algn="ctr"/>
            <a:r>
              <a:rPr lang="en-US" sz="2667" dirty="0"/>
              <a:t>Preconfigured with Chef tools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417</TotalTime>
  <Words>1278</Words>
  <Application>Microsoft Office PowerPoint</Application>
  <PresentationFormat>Custom</PresentationFormat>
  <Paragraphs>228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Arial</vt:lpstr>
      <vt:lpstr>Courier New</vt:lpstr>
      <vt:lpstr>Gill Sans MT</vt:lpstr>
      <vt:lpstr>Wingdings</vt:lpstr>
      <vt:lpstr>Base</vt:lpstr>
      <vt:lpstr>Interaction</vt:lpstr>
      <vt:lpstr>Chef Compliance</vt:lpstr>
      <vt:lpstr>Objectives</vt:lpstr>
      <vt:lpstr>Chef Compliance</vt:lpstr>
      <vt:lpstr>Chef Compliance and InSpec</vt:lpstr>
      <vt:lpstr>Compliance Profiles</vt:lpstr>
      <vt:lpstr>Compliance Web UI</vt:lpstr>
      <vt:lpstr>Your Lab Environment</vt:lpstr>
      <vt:lpstr>Hands-on Legend</vt:lpstr>
      <vt:lpstr>Chef Lab System Architecture</vt:lpstr>
      <vt:lpstr>Chef Lab 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tbd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35</cp:revision>
  <cp:lastPrinted>2015-02-07T23:49:10Z</cp:lastPrinted>
  <dcterms:created xsi:type="dcterms:W3CDTF">2015-11-10T15:58:30Z</dcterms:created>
  <dcterms:modified xsi:type="dcterms:W3CDTF">2015-12-01T15:56:56Z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