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28"/>
  </p:notesMasterIdLst>
  <p:handoutMasterIdLst>
    <p:handoutMasterId r:id="rId29"/>
  </p:handoutMasterIdLst>
  <p:sldIdLst>
    <p:sldId id="256" r:id="rId7"/>
    <p:sldId id="257" r:id="rId8"/>
    <p:sldId id="272" r:id="rId9"/>
    <p:sldId id="283" r:id="rId10"/>
    <p:sldId id="290" r:id="rId11"/>
    <p:sldId id="291" r:id="rId12"/>
    <p:sldId id="292" r:id="rId13"/>
    <p:sldId id="359" r:id="rId14"/>
    <p:sldId id="360" r:id="rId15"/>
    <p:sldId id="361" r:id="rId16"/>
    <p:sldId id="293" r:id="rId17"/>
    <p:sldId id="295" r:id="rId18"/>
    <p:sldId id="297" r:id="rId19"/>
    <p:sldId id="294" r:id="rId20"/>
    <p:sldId id="301" r:id="rId21"/>
    <p:sldId id="302" r:id="rId22"/>
    <p:sldId id="309" r:id="rId23"/>
    <p:sldId id="312" r:id="rId24"/>
    <p:sldId id="358" r:id="rId25"/>
    <p:sldId id="276" r:id="rId26"/>
    <p:sldId id="267" r:id="rId27"/>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2989" autoAdjust="0"/>
  </p:normalViewPr>
  <p:slideViewPr>
    <p:cSldViewPr snapToGrid="0">
      <p:cViewPr varScale="1">
        <p:scale>
          <a:sx n="34" d="100"/>
          <a:sy n="34" d="100"/>
        </p:scale>
        <p:origin x="1496" y="56"/>
      </p:cViewPr>
      <p:guideLst>
        <p:guide orient="horz" pos="894"/>
        <p:guide pos="9120"/>
      </p:guideLst>
    </p:cSldViewPr>
  </p:slideViewPr>
  <p:outlineViewPr>
    <p:cViewPr>
      <p:scale>
        <a:sx n="33" d="100"/>
        <a:sy n="33" d="100"/>
      </p:scale>
      <p:origin x="0" y="-32768"/>
    </p:cViewPr>
  </p:outlineViewPr>
  <p:notesTextViewPr>
    <p:cViewPr>
      <p:scale>
        <a:sx n="100" d="100"/>
        <a:sy n="100" d="100"/>
      </p:scale>
      <p:origin x="0" y="0"/>
    </p:cViewPr>
  </p:notesTextViewPr>
  <p:notesViewPr>
    <p:cSldViewPr snapToGrid="0">
      <p:cViewPr varScale="1">
        <p:scale>
          <a:sx n="47" d="100"/>
          <a:sy n="47" d="100"/>
        </p:scale>
        <p:origin x="2784"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2016-01-27</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2016-01-27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In this section we'll cover scanning</a:t>
            </a:r>
            <a:r>
              <a:rPr lang="en-US" baseline="0" dirty="0" smtClean="0"/>
              <a:t> a Windows node. However we will not repeat the remediation process since this course is focusing on Chef Compliance, not how to write Chef recipes.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79649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your Status column does not</a:t>
            </a:r>
            <a:r>
              <a:rPr lang="en-US" baseline="0" dirty="0" smtClean="0"/>
              <a:t> </a:t>
            </a:r>
            <a:r>
              <a:rPr lang="en-US" dirty="0" smtClean="0"/>
              <a:t>indicate `</a:t>
            </a:r>
            <a:r>
              <a:rPr lang="en-US" b="1" dirty="0" smtClean="0"/>
              <a:t>Connection established`</a:t>
            </a:r>
            <a:r>
              <a:rPr lang="en-US" b="0" dirty="0" smtClean="0"/>
              <a:t>,</a:t>
            </a:r>
            <a:r>
              <a:rPr lang="en-US" b="0" baseline="0" dirty="0" smtClean="0"/>
              <a:t> please notify the instructor.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23218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79381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51536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also 6 critical issues related to ssh on the target node.</a:t>
            </a:r>
          </a:p>
          <a:p>
            <a:endParaRPr lang="en-US" dirty="0" smtClean="0"/>
          </a:p>
          <a:p>
            <a:r>
              <a:rPr lang="en-US" dirty="0" smtClean="0"/>
              <a:t>Instructor Note: This</a:t>
            </a:r>
            <a:r>
              <a:rPr lang="en-US" baseline="0" dirty="0" smtClean="0"/>
              <a:t> and the following slide should be used for a discussion of the scan results. The Group Lab continues after that.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13312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bottom half of the Compliance Report has a table of details of test results.</a:t>
            </a:r>
          </a:p>
          <a:p>
            <a:endParaRPr lang="en-US" dirty="0" smtClean="0"/>
          </a:p>
          <a:p>
            <a:r>
              <a:rPr lang="en-US" dirty="0" smtClean="0"/>
              <a:t>These are sorted by severity so the critical issues are listed at the top and the compliant items are at the bottom of the list.     </a:t>
            </a:r>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If you click an issue as shown here, a bit more information about the issue displays,</a:t>
            </a:r>
            <a:r>
              <a:rPr lang="en-US" baseline="0" dirty="0" smtClean="0"/>
              <a:t> but that's not really telling us much.</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0456225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Now we continue the Group Lab but you</a:t>
            </a:r>
            <a:r>
              <a:rPr lang="en-US" baseline="0" dirty="0" smtClean="0"/>
              <a:t> should stop as needed to explain what this code means.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2404850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60459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tbd</a:t>
            </a:r>
            <a:r>
              <a:rPr lang="en-US" dirty="0" smtClean="0"/>
              <a:t>:</a:t>
            </a:r>
          </a:p>
          <a:p>
            <a:endParaRPr lang="en-US" dirty="0" smtClean="0"/>
          </a:p>
          <a:p>
            <a:r>
              <a:rPr lang="en-US" dirty="0" smtClean="0"/>
              <a:t>USE Name field.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081774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64402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 sure you are using the hostname of</a:t>
            </a:r>
            <a:r>
              <a:rPr lang="en-US" baseline="0" dirty="0" smtClean="0"/>
              <a:t> the Windows target node that you noted previously in class.</a:t>
            </a:r>
            <a:endParaRPr lang="en-US" dirty="0" smtClean="0"/>
          </a:p>
          <a:p>
            <a:endParaRPr lang="en-US" dirty="0" smtClean="0"/>
          </a:p>
          <a:p>
            <a:r>
              <a:rPr lang="en-US" dirty="0" smtClean="0"/>
              <a:t>In the workplace, the</a:t>
            </a:r>
            <a:r>
              <a:rPr lang="en-US" baseline="0" dirty="0" smtClean="0"/>
              <a:t> target node's username and password will likely be different than shown in this example.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24773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06733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1256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6412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15758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904297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149903928"/>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4016561484"/>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90765255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4-</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8" r:id="rId13"/>
    <p:sldLayoutId id="2147483869"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4-</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70"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931098" cy="1337551"/>
          </a:xfrm>
        </p:spPr>
        <p:txBody>
          <a:bodyPr/>
          <a:lstStyle/>
          <a:p>
            <a:r>
              <a:rPr lang="en-US" dirty="0" smtClean="0"/>
              <a:t>Running Scans, Remediation, and Testing on Windows Nodes</a:t>
            </a:r>
            <a:endParaRPr lang="en-US" dirty="0"/>
          </a:p>
        </p:txBody>
      </p:sp>
      <p:sp>
        <p:nvSpPr>
          <p:cNvPr id="3" name="Text Placeholder 2"/>
          <p:cNvSpPr>
            <a:spLocks noGrp="1"/>
          </p:cNvSpPr>
          <p:nvPr>
            <p:ph type="body" sz="quarter" idx="10"/>
          </p:nvPr>
        </p:nvSpPr>
        <p:spPr>
          <a:xfrm>
            <a:off x="3013752" y="4000500"/>
            <a:ext cx="10972800" cy="512897"/>
          </a:xfrm>
        </p:spPr>
        <p:txBody>
          <a:bodyPr/>
          <a:lstStyle/>
          <a:p>
            <a:r>
              <a:rPr lang="en-US" dirty="0" smtClean="0"/>
              <a:t>Configuring the Chef Compliance Server to Run Scans and Writing Remediation Recipes</a:t>
            </a:r>
            <a:endParaRPr lang="en-US" dirty="0"/>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Modify the </a:t>
            </a:r>
            <a:r>
              <a:rPr lang="en-US" dirty="0"/>
              <a:t>N</a:t>
            </a:r>
            <a:r>
              <a:rPr lang="en-US" dirty="0" smtClean="0"/>
              <a:t>ode Name</a:t>
            </a:r>
            <a:endParaRPr lang="en-US" dirty="0"/>
          </a:p>
        </p:txBody>
      </p:sp>
      <p:sp>
        <p:nvSpPr>
          <p:cNvPr id="8" name="Text Placeholder 2"/>
          <p:cNvSpPr>
            <a:spLocks noGrp="1"/>
          </p:cNvSpPr>
          <p:nvPr>
            <p:ph type="body" sz="quarter" idx="12"/>
          </p:nvPr>
        </p:nvSpPr>
        <p:spPr>
          <a:xfrm>
            <a:off x="650040" y="1856198"/>
            <a:ext cx="14661296" cy="5345953"/>
          </a:xfrm>
        </p:spPr>
        <p:txBody>
          <a:bodyPr/>
          <a:lstStyle/>
          <a:p>
            <a:r>
              <a:rPr lang="en-US" dirty="0" smtClean="0"/>
              <a:t>Now you can more easily differentiate your Windows node from your Linux node.</a:t>
            </a:r>
          </a:p>
          <a:p>
            <a:pPr marL="514350" indent="-514350">
              <a:buFont typeface="+mj-lt"/>
              <a:buAutoNum type="arabicPeriod" startAt="7"/>
            </a:pPr>
            <a:endParaRPr lang="en-US" dirty="0"/>
          </a:p>
          <a:p>
            <a:pPr marL="514350" indent="-514350">
              <a:buFont typeface="+mj-lt"/>
              <a:buAutoNum type="arabicPeriod" startAt="7"/>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6" name="Picture 5"/>
          <p:cNvPicPr>
            <a:picLocks noChangeAspect="1"/>
          </p:cNvPicPr>
          <p:nvPr/>
        </p:nvPicPr>
        <p:blipFill>
          <a:blip r:embed="rId3"/>
          <a:stretch>
            <a:fillRect/>
          </a:stretch>
        </p:blipFill>
        <p:spPr>
          <a:xfrm>
            <a:off x="2460232" y="4280712"/>
            <a:ext cx="11335537" cy="3423594"/>
          </a:xfrm>
          <a:prstGeom prst="rect">
            <a:avLst/>
          </a:prstGeom>
          <a:ln>
            <a:solidFill>
              <a:schemeClr val="accent1"/>
            </a:solidFill>
          </a:ln>
        </p:spPr>
      </p:pic>
    </p:spTree>
    <p:extLst>
      <p:ext uri="{BB962C8B-B14F-4D97-AF65-F5344CB8AC3E}">
        <p14:creationId xmlns:p14="http://schemas.microsoft.com/office/powerpoint/2010/main" val="3203584870"/>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Testing Connectivity to your Node</a:t>
            </a:r>
            <a:endParaRPr lang="en-US" dirty="0"/>
          </a:p>
        </p:txBody>
      </p:sp>
      <p:sp>
        <p:nvSpPr>
          <p:cNvPr id="3" name="Text Placeholder 2"/>
          <p:cNvSpPr>
            <a:spLocks noGrp="1"/>
          </p:cNvSpPr>
          <p:nvPr>
            <p:ph type="body" sz="quarter" idx="12"/>
          </p:nvPr>
        </p:nvSpPr>
        <p:spPr>
          <a:xfrm>
            <a:off x="213621" y="1710726"/>
            <a:ext cx="15850723" cy="5345953"/>
          </a:xfrm>
        </p:spPr>
        <p:txBody>
          <a:bodyPr/>
          <a:lstStyle/>
          <a:p>
            <a:pPr marL="514350" indent="-514350">
              <a:buFont typeface="+mj-lt"/>
              <a:buAutoNum type="arabicPeriod"/>
            </a:pPr>
            <a:r>
              <a:rPr lang="en-US" dirty="0" smtClean="0"/>
              <a:t>Click the </a:t>
            </a:r>
            <a:r>
              <a:rPr lang="en-US" b="1" dirty="0" smtClean="0"/>
              <a:t>check box </a:t>
            </a:r>
            <a:r>
              <a:rPr lang="en-US" dirty="0" smtClean="0"/>
              <a:t>next to your Windows node and then click the </a:t>
            </a:r>
            <a:r>
              <a:rPr lang="en-US" b="1" dirty="0" smtClean="0"/>
              <a:t>Connectivity</a:t>
            </a:r>
            <a:r>
              <a:rPr lang="en-US" dirty="0" smtClean="0"/>
              <a:t> button.</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2"/>
          <a:stretch>
            <a:fillRect/>
          </a:stretch>
        </p:blipFill>
        <p:spPr>
          <a:xfrm>
            <a:off x="1764312" y="3450251"/>
            <a:ext cx="12727377" cy="3903859"/>
          </a:xfrm>
          <a:prstGeom prst="rect">
            <a:avLst/>
          </a:prstGeom>
          <a:ln>
            <a:solidFill>
              <a:schemeClr val="accent1"/>
            </a:solidFill>
          </a:ln>
        </p:spPr>
      </p:pic>
    </p:spTree>
    <p:extLst>
      <p:ext uri="{BB962C8B-B14F-4D97-AF65-F5344CB8AC3E}">
        <p14:creationId xmlns:p14="http://schemas.microsoft.com/office/powerpoint/2010/main" val="1879045997"/>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Testing Connectivity to your Node</a:t>
            </a:r>
            <a:endParaRPr lang="en-US" dirty="0"/>
          </a:p>
        </p:txBody>
      </p:sp>
      <p:sp>
        <p:nvSpPr>
          <p:cNvPr id="3" name="Text Placeholder 2"/>
          <p:cNvSpPr>
            <a:spLocks noGrp="1"/>
          </p:cNvSpPr>
          <p:nvPr>
            <p:ph type="body" sz="quarter" idx="12"/>
          </p:nvPr>
        </p:nvSpPr>
        <p:spPr>
          <a:xfrm>
            <a:off x="268568" y="1710724"/>
            <a:ext cx="15850723" cy="5345953"/>
          </a:xfrm>
        </p:spPr>
        <p:txBody>
          <a:bodyPr/>
          <a:lstStyle/>
          <a:p>
            <a:r>
              <a:rPr lang="en-US" dirty="0" smtClean="0"/>
              <a:t>The Status column of your node should now indicate </a:t>
            </a:r>
            <a:r>
              <a:rPr lang="en-US" b="1" dirty="0" smtClean="0"/>
              <a:t>Connection established</a:t>
            </a:r>
            <a:r>
              <a:rPr lang="en-US" dirty="0" smtClean="0"/>
              <a:t>. </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1115847" y="3249038"/>
            <a:ext cx="13299539" cy="3807639"/>
          </a:xfrm>
          <a:prstGeom prst="rect">
            <a:avLst/>
          </a:prstGeom>
          <a:ln>
            <a:solidFill>
              <a:schemeClr val="accent1"/>
            </a:solidFill>
          </a:ln>
        </p:spPr>
      </p:pic>
      <p:cxnSp>
        <p:nvCxnSpPr>
          <p:cNvPr id="7" name="Straight Arrow Connector 6"/>
          <p:cNvCxnSpPr/>
          <p:nvPr/>
        </p:nvCxnSpPr>
        <p:spPr>
          <a:xfrm>
            <a:off x="11498094" y="2393004"/>
            <a:ext cx="2156886" cy="3034145"/>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7663089"/>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Group Lab: Running a Scan</a:t>
            </a:r>
            <a:endParaRPr lang="en-US" dirty="0"/>
          </a:p>
        </p:txBody>
      </p:sp>
      <p:sp>
        <p:nvSpPr>
          <p:cNvPr id="3" name="Content Placeholder 2"/>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Run a Compliance scan.</a:t>
            </a:r>
          </a:p>
          <a:p>
            <a:pPr marL="342900" indent="-342900">
              <a:buFont typeface="Wingdings" panose="05000000000000000000" pitchFamily="2" charset="2"/>
              <a:buChar char="q"/>
            </a:pPr>
            <a:r>
              <a:rPr lang="en-US" dirty="0" smtClean="0"/>
              <a:t>View the output of a scan.</a:t>
            </a:r>
          </a:p>
          <a:p>
            <a:pPr marL="342900" indent="-342900">
              <a:buFont typeface="Wingdings" panose="05000000000000000000" pitchFamily="2" charset="2"/>
              <a:buChar char="q"/>
            </a:pPr>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705408189"/>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a:pPr>
            <a:r>
              <a:rPr lang="en-US" dirty="0"/>
              <a:t>Click the </a:t>
            </a:r>
            <a:r>
              <a:rPr lang="en-US" b="1" dirty="0"/>
              <a:t>check box </a:t>
            </a:r>
            <a:r>
              <a:rPr lang="en-US" dirty="0"/>
              <a:t>next to your node and then click the </a:t>
            </a:r>
            <a:r>
              <a:rPr lang="en-US" b="1" dirty="0" smtClean="0"/>
              <a:t>Scan </a:t>
            </a:r>
            <a:r>
              <a:rPr lang="en-US" dirty="0" smtClean="0"/>
              <a:t>button</a:t>
            </a:r>
            <a:r>
              <a:rPr lang="en-US" dirty="0"/>
              <a:t>.</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2"/>
          <a:stretch>
            <a:fillRect/>
          </a:stretch>
        </p:blipFill>
        <p:spPr>
          <a:xfrm>
            <a:off x="5548341" y="2061553"/>
            <a:ext cx="10493691" cy="3171928"/>
          </a:xfrm>
          <a:prstGeom prst="rect">
            <a:avLst/>
          </a:prstGeom>
          <a:ln>
            <a:solidFill>
              <a:schemeClr val="accent1"/>
            </a:solidFill>
          </a:ln>
        </p:spPr>
      </p:pic>
    </p:spTree>
    <p:extLst>
      <p:ext uri="{BB962C8B-B14F-4D97-AF65-F5344CB8AC3E}">
        <p14:creationId xmlns:p14="http://schemas.microsoft.com/office/powerpoint/2010/main" val="3108151486"/>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9314065" y="304800"/>
            <a:ext cx="5345299" cy="7885889"/>
          </a:xfrm>
          <a:prstGeom prst="rect">
            <a:avLst/>
          </a:prstGeom>
          <a:ln>
            <a:solidFill>
              <a:schemeClr val="accent1"/>
            </a:solidFill>
          </a:ln>
        </p:spPr>
      </p:pic>
      <p:sp>
        <p:nvSpPr>
          <p:cNvPr id="2" name="Title 1"/>
          <p:cNvSpPr>
            <a:spLocks noGrp="1"/>
          </p:cNvSpPr>
          <p:nvPr>
            <p:ph type="title"/>
          </p:nvPr>
        </p:nvSpPr>
        <p:spPr/>
        <p:txBody>
          <a:bodyPr/>
          <a:lstStyle/>
          <a:p>
            <a:r>
              <a:rPr lang="en-US" dirty="0" smtClean="0"/>
              <a:t>GL: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startAt="2"/>
            </a:pPr>
            <a:r>
              <a:rPr lang="en-US" dirty="0" smtClean="0"/>
              <a:t>From the resulting page, check the </a:t>
            </a:r>
            <a:r>
              <a:rPr lang="en-US" b="1" dirty="0" smtClean="0"/>
              <a:t>base/windows</a:t>
            </a:r>
            <a:r>
              <a:rPr lang="en-US" dirty="0" smtClean="0"/>
              <a:t> profile and uncheck any other check boxes.</a:t>
            </a:r>
          </a:p>
          <a:p>
            <a:pPr marL="514350" indent="-514350">
              <a:buFont typeface="+mj-lt"/>
              <a:buAutoNum type="arabicPeriod" startAt="2"/>
            </a:pPr>
            <a:endParaRPr lang="en-US" dirty="0"/>
          </a:p>
          <a:p>
            <a:pPr marL="514350" indent="-514350">
              <a:buFont typeface="+mj-lt"/>
              <a:buAutoNum type="arabicPeriod" startAt="2"/>
            </a:pPr>
            <a:r>
              <a:rPr lang="en-US" dirty="0" smtClean="0"/>
              <a:t>Click the </a:t>
            </a:r>
            <a:r>
              <a:rPr lang="en-US" b="1" dirty="0" smtClean="0"/>
              <a:t>Scan now </a:t>
            </a:r>
            <a:r>
              <a:rPr lang="en-US" dirty="0" smtClean="0"/>
              <a:t>button.</a:t>
            </a:r>
            <a:endParaRPr lang="en-US" dirty="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cxnSp>
        <p:nvCxnSpPr>
          <p:cNvPr id="7" name="Straight Arrow Connector 6"/>
          <p:cNvCxnSpPr/>
          <p:nvPr/>
        </p:nvCxnSpPr>
        <p:spPr>
          <a:xfrm>
            <a:off x="5584485" y="3730253"/>
            <a:ext cx="3865765" cy="1600504"/>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4018668"/>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548247"/>
            <a:ext cx="5105400" cy="4439901"/>
          </a:xfrm>
        </p:spPr>
        <p:txBody>
          <a:bodyPr/>
          <a:lstStyle/>
          <a:p>
            <a:r>
              <a:rPr lang="en-US" dirty="0" smtClean="0"/>
              <a:t>A Compliance Report should now display and your scan results should be similar to that shown here.</a:t>
            </a:r>
          </a:p>
          <a:p>
            <a:endParaRPr lang="en-US" dirty="0"/>
          </a:p>
          <a:p>
            <a:r>
              <a:rPr lang="en-US" dirty="0" smtClean="0"/>
              <a:t>Notice how in the upper Summary section in this example, </a:t>
            </a:r>
            <a:r>
              <a:rPr lang="en-US" dirty="0" smtClean="0"/>
              <a:t>11 </a:t>
            </a:r>
            <a:r>
              <a:rPr lang="en-US" dirty="0" smtClean="0"/>
              <a:t>tests were compliant and </a:t>
            </a:r>
            <a:r>
              <a:rPr lang="en-US" dirty="0" smtClean="0"/>
              <a:t>14 </a:t>
            </a:r>
            <a:r>
              <a:rPr lang="en-US" dirty="0" smtClean="0"/>
              <a:t>tests show critical issues with ssh.</a:t>
            </a:r>
          </a:p>
          <a:p>
            <a:endParaRPr lang="en-US" dirty="0"/>
          </a:p>
        </p:txBody>
      </p:sp>
      <p:pic>
        <p:nvPicPr>
          <p:cNvPr id="5" name="Picture 4"/>
          <p:cNvPicPr>
            <a:picLocks noChangeAspect="1"/>
          </p:cNvPicPr>
          <p:nvPr/>
        </p:nvPicPr>
        <p:blipFill>
          <a:blip r:embed="rId3"/>
          <a:stretch>
            <a:fillRect/>
          </a:stretch>
        </p:blipFill>
        <p:spPr>
          <a:xfrm>
            <a:off x="6422344" y="171337"/>
            <a:ext cx="9400042" cy="4231598"/>
          </a:xfrm>
          <a:prstGeom prst="rect">
            <a:avLst/>
          </a:prstGeom>
          <a:ln>
            <a:solidFill>
              <a:schemeClr val="accent1"/>
            </a:solidFill>
          </a:ln>
        </p:spPr>
      </p:pic>
      <p:cxnSp>
        <p:nvCxnSpPr>
          <p:cNvPr id="7" name="Straight Arrow Connector 6"/>
          <p:cNvCxnSpPr/>
          <p:nvPr/>
        </p:nvCxnSpPr>
        <p:spPr>
          <a:xfrm flipV="1">
            <a:off x="4883727" y="2955471"/>
            <a:ext cx="6105402" cy="2551712"/>
          </a:xfrm>
          <a:prstGeom prst="straightConnector1">
            <a:avLst/>
          </a:prstGeom>
          <a:ln w="12700">
            <a:solidFill>
              <a:srgbClr val="FFC000"/>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4900576"/>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652155"/>
            <a:ext cx="4707082" cy="4439901"/>
          </a:xfrm>
        </p:spPr>
        <p:txBody>
          <a:bodyPr/>
          <a:lstStyle/>
          <a:p>
            <a:r>
              <a:rPr lang="en-US" dirty="0" smtClean="0"/>
              <a:t>The bottom half of the Compliance Report shown here has a table of details of </a:t>
            </a:r>
            <a:r>
              <a:rPr lang="en-US" dirty="0" smtClean="0"/>
              <a:t>the scan, similar to what you saw in the Linux example.</a:t>
            </a:r>
          </a:p>
          <a:p>
            <a:endParaRPr lang="en-US" dirty="0"/>
          </a:p>
          <a:p>
            <a:r>
              <a:rPr lang="en-US" dirty="0" smtClean="0"/>
              <a:t>Notice how one of the critical issues </a:t>
            </a:r>
            <a:r>
              <a:rPr lang="en-US" dirty="0" smtClean="0"/>
              <a:t>regards Windows </a:t>
            </a:r>
            <a:r>
              <a:rPr lang="en-US" dirty="0"/>
              <a:t>Account lockout </a:t>
            </a:r>
            <a:r>
              <a:rPr lang="en-US" dirty="0" smtClean="0"/>
              <a:t>threshold.</a:t>
            </a:r>
            <a:endParaRPr lang="en-US" dirty="0"/>
          </a:p>
        </p:txBody>
      </p:sp>
      <p:pic>
        <p:nvPicPr>
          <p:cNvPr id="6" name="Picture 5"/>
          <p:cNvPicPr>
            <a:picLocks noChangeAspect="1"/>
          </p:cNvPicPr>
          <p:nvPr/>
        </p:nvPicPr>
        <p:blipFill>
          <a:blip r:embed="rId3"/>
          <a:stretch>
            <a:fillRect/>
          </a:stretch>
        </p:blipFill>
        <p:spPr>
          <a:xfrm>
            <a:off x="5787571" y="800780"/>
            <a:ext cx="10038120" cy="4440692"/>
          </a:xfrm>
          <a:prstGeom prst="rect">
            <a:avLst/>
          </a:prstGeom>
          <a:ln>
            <a:solidFill>
              <a:srgbClr val="FFC000"/>
            </a:solidFill>
          </a:ln>
        </p:spPr>
      </p:pic>
      <p:cxnSp>
        <p:nvCxnSpPr>
          <p:cNvPr id="7" name="Straight Arrow Connector 6"/>
          <p:cNvCxnSpPr/>
          <p:nvPr/>
        </p:nvCxnSpPr>
        <p:spPr>
          <a:xfrm>
            <a:off x="4495800" y="2400300"/>
            <a:ext cx="2419350" cy="457200"/>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pic>
        <p:nvPicPr>
          <p:cNvPr id="11" name="Picture 10"/>
          <p:cNvPicPr>
            <a:picLocks noChangeAspect="1"/>
          </p:cNvPicPr>
          <p:nvPr/>
        </p:nvPicPr>
        <p:blipFill>
          <a:blip r:embed="rId4"/>
          <a:stretch>
            <a:fillRect/>
          </a:stretch>
        </p:blipFill>
        <p:spPr>
          <a:xfrm>
            <a:off x="5787571" y="5403396"/>
            <a:ext cx="10181325" cy="2711903"/>
          </a:xfrm>
          <a:prstGeom prst="rect">
            <a:avLst/>
          </a:prstGeom>
          <a:ln>
            <a:solidFill>
              <a:srgbClr val="FFC000"/>
            </a:solidFill>
          </a:ln>
        </p:spPr>
      </p:pic>
      <p:cxnSp>
        <p:nvCxnSpPr>
          <p:cNvPr id="12" name="Straight Arrow Connector 11"/>
          <p:cNvCxnSpPr/>
          <p:nvPr/>
        </p:nvCxnSpPr>
        <p:spPr>
          <a:xfrm>
            <a:off x="4648200" y="6997700"/>
            <a:ext cx="1943100" cy="546100"/>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0391815"/>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4800"/>
            <a:ext cx="6089073" cy="911752"/>
          </a:xfrm>
        </p:spPr>
        <p:txBody>
          <a:bodyPr>
            <a:normAutofit/>
          </a:bodyPr>
          <a:lstStyle/>
          <a:p>
            <a:r>
              <a:rPr lang="en-US" dirty="0" smtClean="0"/>
              <a:t>GL: Profile</a:t>
            </a:r>
            <a:endParaRPr lang="en-US" dirty="0"/>
          </a:p>
        </p:txBody>
      </p:sp>
      <p:sp>
        <p:nvSpPr>
          <p:cNvPr id="3" name="Text Placeholder 2"/>
          <p:cNvSpPr>
            <a:spLocks noGrp="1"/>
          </p:cNvSpPr>
          <p:nvPr>
            <p:ph type="body" sz="quarter" idx="12"/>
          </p:nvPr>
        </p:nvSpPr>
        <p:spPr>
          <a:xfrm>
            <a:off x="342900" y="1428751"/>
            <a:ext cx="4707082" cy="6156614"/>
          </a:xfrm>
        </p:spPr>
        <p:txBody>
          <a:bodyPr/>
          <a:lstStyle/>
          <a:p>
            <a:r>
              <a:rPr lang="en-US" dirty="0" smtClean="0"/>
              <a:t>To view the </a:t>
            </a:r>
            <a:r>
              <a:rPr lang="en-US" dirty="0" err="1" smtClean="0"/>
              <a:t>InSpec</a:t>
            </a:r>
            <a:r>
              <a:rPr lang="en-US" dirty="0" smtClean="0"/>
              <a:t> code that comprises this profile, do the following:</a:t>
            </a:r>
          </a:p>
          <a:p>
            <a:pPr marL="514350" indent="-514350">
              <a:buFont typeface="+mj-lt"/>
              <a:buAutoNum type="arabicPeriod"/>
            </a:pPr>
            <a:r>
              <a:rPr lang="en-US" dirty="0" smtClean="0"/>
              <a:t>Click </a:t>
            </a:r>
            <a:r>
              <a:rPr lang="en-US" dirty="0" smtClean="0"/>
              <a:t>the </a:t>
            </a:r>
            <a:r>
              <a:rPr lang="en-US" b="1" dirty="0" smtClean="0"/>
              <a:t>Compliance</a:t>
            </a:r>
            <a:r>
              <a:rPr lang="en-US" dirty="0" smtClean="0"/>
              <a:t> button.</a:t>
            </a:r>
          </a:p>
          <a:p>
            <a:pPr marL="514350" indent="-514350">
              <a:buFont typeface="+mj-lt"/>
              <a:buAutoNum type="arabicPeriod"/>
            </a:pPr>
            <a:r>
              <a:rPr lang="en-US" dirty="0" smtClean="0"/>
              <a:t>Click the relevant profile category (</a:t>
            </a:r>
            <a:r>
              <a:rPr lang="en-US" b="1" dirty="0" smtClean="0"/>
              <a:t>Windows Base ...</a:t>
            </a:r>
            <a:r>
              <a:rPr lang="en-US" dirty="0" smtClean="0"/>
              <a:t>).</a:t>
            </a:r>
          </a:p>
          <a:p>
            <a:pPr marL="514350" indent="-514350">
              <a:buFont typeface="+mj-lt"/>
              <a:buAutoNum type="arabicPeriod"/>
            </a:pPr>
            <a:r>
              <a:rPr lang="en-US" dirty="0" smtClean="0"/>
              <a:t>Scroll down and click the </a:t>
            </a:r>
            <a:r>
              <a:rPr lang="en-US" b="1" dirty="0" smtClean="0"/>
              <a:t>Set Windows Account lockout...</a:t>
            </a:r>
            <a:r>
              <a:rPr lang="en-US" dirty="0" smtClean="0"/>
              <a:t> </a:t>
            </a:r>
            <a:r>
              <a:rPr lang="en-US" dirty="0" smtClean="0"/>
              <a:t>profile.</a:t>
            </a:r>
            <a:endParaRPr lang="en-US" dirty="0"/>
          </a:p>
        </p:txBody>
      </p:sp>
      <p:pic>
        <p:nvPicPr>
          <p:cNvPr id="4" name="Picture 3"/>
          <p:cNvPicPr>
            <a:picLocks noChangeAspect="1"/>
          </p:cNvPicPr>
          <p:nvPr/>
        </p:nvPicPr>
        <p:blipFill>
          <a:blip r:embed="rId3"/>
          <a:stretch>
            <a:fillRect/>
          </a:stretch>
        </p:blipFill>
        <p:spPr>
          <a:xfrm>
            <a:off x="6754749" y="362335"/>
            <a:ext cx="5019675" cy="3000375"/>
          </a:xfrm>
          <a:prstGeom prst="rect">
            <a:avLst/>
          </a:prstGeom>
          <a:ln>
            <a:solidFill>
              <a:schemeClr val="accent1"/>
            </a:solidFill>
          </a:ln>
        </p:spPr>
      </p:pic>
      <p:cxnSp>
        <p:nvCxnSpPr>
          <p:cNvPr id="9" name="Straight Arrow Connector 8"/>
          <p:cNvCxnSpPr/>
          <p:nvPr/>
        </p:nvCxnSpPr>
        <p:spPr>
          <a:xfrm flipV="1">
            <a:off x="4967142" y="2916594"/>
            <a:ext cx="2367513" cy="1064388"/>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pic>
        <p:nvPicPr>
          <p:cNvPr id="10" name="Picture 9"/>
          <p:cNvPicPr>
            <a:picLocks noChangeAspect="1"/>
          </p:cNvPicPr>
          <p:nvPr/>
        </p:nvPicPr>
        <p:blipFill>
          <a:blip r:embed="rId4"/>
          <a:stretch>
            <a:fillRect/>
          </a:stretch>
        </p:blipFill>
        <p:spPr>
          <a:xfrm>
            <a:off x="9197974" y="1633026"/>
            <a:ext cx="4962525" cy="2647950"/>
          </a:xfrm>
          <a:prstGeom prst="rect">
            <a:avLst/>
          </a:prstGeom>
          <a:ln>
            <a:solidFill>
              <a:schemeClr val="accent1"/>
            </a:solidFill>
          </a:ln>
        </p:spPr>
      </p:pic>
      <p:pic>
        <p:nvPicPr>
          <p:cNvPr id="6" name="Picture 5"/>
          <p:cNvPicPr>
            <a:picLocks noChangeAspect="1"/>
          </p:cNvPicPr>
          <p:nvPr/>
        </p:nvPicPr>
        <p:blipFill>
          <a:blip r:embed="rId5"/>
          <a:stretch>
            <a:fillRect/>
          </a:stretch>
        </p:blipFill>
        <p:spPr>
          <a:xfrm>
            <a:off x="5304378" y="4599254"/>
            <a:ext cx="10846783" cy="2986111"/>
          </a:xfrm>
          <a:prstGeom prst="rect">
            <a:avLst/>
          </a:prstGeom>
          <a:ln>
            <a:solidFill>
              <a:schemeClr val="accent1"/>
            </a:solidFill>
          </a:ln>
        </p:spPr>
      </p:pic>
      <p:cxnSp>
        <p:nvCxnSpPr>
          <p:cNvPr id="15" name="Straight Arrow Connector 14"/>
          <p:cNvCxnSpPr/>
          <p:nvPr/>
        </p:nvCxnSpPr>
        <p:spPr>
          <a:xfrm flipV="1">
            <a:off x="4552950" y="4998854"/>
            <a:ext cx="2582141" cy="1536387"/>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a:xfrm flipV="1">
            <a:off x="4205142" y="3934466"/>
            <a:ext cx="6862908" cy="1029557"/>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7483553"/>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4800"/>
            <a:ext cx="12409715" cy="911752"/>
          </a:xfrm>
        </p:spPr>
        <p:txBody>
          <a:bodyPr>
            <a:normAutofit/>
          </a:bodyPr>
          <a:lstStyle/>
          <a:p>
            <a:r>
              <a:rPr lang="en-US" dirty="0" smtClean="0"/>
              <a:t>Discussion: </a:t>
            </a:r>
            <a:r>
              <a:rPr lang="en-US" dirty="0" err="1" smtClean="0"/>
              <a:t>InSpec</a:t>
            </a:r>
            <a:r>
              <a:rPr lang="en-US" dirty="0" smtClean="0"/>
              <a:t> Profile Code</a:t>
            </a:r>
            <a:endParaRPr lang="en-US" dirty="0"/>
          </a:p>
        </p:txBody>
      </p:sp>
      <p:sp>
        <p:nvSpPr>
          <p:cNvPr id="3" name="Text Placeholder 2"/>
          <p:cNvSpPr>
            <a:spLocks noGrp="1"/>
          </p:cNvSpPr>
          <p:nvPr>
            <p:ph type="body" sz="quarter" idx="12"/>
          </p:nvPr>
        </p:nvSpPr>
        <p:spPr>
          <a:xfrm>
            <a:off x="342900" y="1314451"/>
            <a:ext cx="3712034" cy="6156614"/>
          </a:xfrm>
        </p:spPr>
        <p:txBody>
          <a:bodyPr/>
          <a:lstStyle/>
          <a:p>
            <a:r>
              <a:rPr lang="en-US" dirty="0" smtClean="0"/>
              <a:t>You can see in the bottom image where the </a:t>
            </a:r>
            <a:r>
              <a:rPr lang="en-US" dirty="0" smtClean="0"/>
              <a:t>Account lockout</a:t>
            </a:r>
            <a:r>
              <a:rPr lang="en-US" dirty="0"/>
              <a:t> </a:t>
            </a:r>
            <a:r>
              <a:rPr lang="en-US" dirty="0" smtClean="0"/>
              <a:t>threshold is set in Windows.</a:t>
            </a:r>
          </a:p>
          <a:p>
            <a:endParaRPr lang="en-US" dirty="0"/>
          </a:p>
          <a:p>
            <a:r>
              <a:rPr lang="en-US" dirty="0" smtClean="0"/>
              <a:t>In a production environment you'd want to write a Chef recipe to remediate the </a:t>
            </a:r>
            <a:r>
              <a:rPr lang="en-US" dirty="0"/>
              <a:t>Account lockout threshold </a:t>
            </a:r>
            <a:r>
              <a:rPr lang="en-US" dirty="0" smtClean="0"/>
              <a:t>issue.</a:t>
            </a:r>
          </a:p>
          <a:p>
            <a:endParaRPr lang="en-US" sz="2800" dirty="0"/>
          </a:p>
          <a:p>
            <a:endParaRPr lang="en-US" sz="2800" dirty="0" smtClean="0"/>
          </a:p>
        </p:txBody>
      </p:sp>
      <p:pic>
        <p:nvPicPr>
          <p:cNvPr id="8" name="Picture 7"/>
          <p:cNvPicPr>
            <a:picLocks noChangeAspect="1"/>
          </p:cNvPicPr>
          <p:nvPr/>
        </p:nvPicPr>
        <p:blipFill>
          <a:blip r:embed="rId3"/>
          <a:stretch>
            <a:fillRect/>
          </a:stretch>
        </p:blipFill>
        <p:spPr>
          <a:xfrm>
            <a:off x="4362450" y="1146321"/>
            <a:ext cx="11788316" cy="3245314"/>
          </a:xfrm>
          <a:prstGeom prst="rect">
            <a:avLst/>
          </a:prstGeom>
          <a:ln>
            <a:solidFill>
              <a:schemeClr val="accent1"/>
            </a:solidFill>
          </a:ln>
        </p:spPr>
      </p:pic>
      <p:pic>
        <p:nvPicPr>
          <p:cNvPr id="4" name="Picture 3"/>
          <p:cNvPicPr>
            <a:picLocks noChangeAspect="1"/>
          </p:cNvPicPr>
          <p:nvPr/>
        </p:nvPicPr>
        <p:blipFill>
          <a:blip r:embed="rId4"/>
          <a:stretch>
            <a:fillRect/>
          </a:stretch>
        </p:blipFill>
        <p:spPr>
          <a:xfrm>
            <a:off x="5975350" y="4285113"/>
            <a:ext cx="9867900" cy="3800475"/>
          </a:xfrm>
          <a:prstGeom prst="rect">
            <a:avLst/>
          </a:prstGeom>
          <a:ln>
            <a:solidFill>
              <a:schemeClr val="accent1"/>
            </a:solidFill>
          </a:ln>
        </p:spPr>
      </p:pic>
    </p:spTree>
    <p:extLst>
      <p:ext uri="{BB962C8B-B14F-4D97-AF65-F5344CB8AC3E}">
        <p14:creationId xmlns:p14="http://schemas.microsoft.com/office/powerpoint/2010/main" val="4034011628"/>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a:xfrm>
            <a:off x="646176" y="1167981"/>
            <a:ext cx="14898624" cy="5345953"/>
          </a:xfrm>
        </p:spPr>
        <p:txBody>
          <a:bodyPr/>
          <a:lstStyle/>
          <a:p>
            <a:r>
              <a:rPr lang="en-US" dirty="0" smtClean="0"/>
              <a:t>After completing this module, you should be able to:</a:t>
            </a:r>
          </a:p>
          <a:p>
            <a:endParaRPr lang="en-US" dirty="0" smtClean="0"/>
          </a:p>
          <a:p>
            <a:pPr marL="457200" indent="-457200">
              <a:buFont typeface="Wingdings" charset="2"/>
              <a:buChar char="Ø"/>
            </a:pPr>
            <a:r>
              <a:rPr lang="en-US" dirty="0" smtClean="0"/>
              <a:t>Add a Windows node to test for compliance.</a:t>
            </a:r>
          </a:p>
          <a:p>
            <a:pPr marL="457200" indent="-457200">
              <a:buFont typeface="Wingdings" charset="2"/>
              <a:buChar char="Ø"/>
            </a:pPr>
            <a:r>
              <a:rPr lang="en-US" dirty="0" smtClean="0"/>
              <a:t>Run a Compliance scan.</a:t>
            </a:r>
          </a:p>
          <a:p>
            <a:pPr marL="457200" indent="-457200">
              <a:buFont typeface="Wingdings" charset="2"/>
              <a:buChar char="Ø"/>
            </a:pPr>
            <a:r>
              <a:rPr lang="en-US" dirty="0" smtClean="0"/>
              <a:t>Test for compliance with </a:t>
            </a:r>
            <a:r>
              <a:rPr lang="en-US" dirty="0" err="1" smtClean="0"/>
              <a:t>InSpec</a:t>
            </a:r>
            <a:r>
              <a:rPr lang="en-US" dirty="0" smtClean="0"/>
              <a:t> from the CLI.</a:t>
            </a:r>
          </a:p>
          <a:p>
            <a:pPr marL="457200" indent="-457200">
              <a:buFont typeface="Wingdings" charset="2"/>
              <a:buChar char="Ø"/>
            </a:pPr>
            <a:r>
              <a:rPr lang="en-US" dirty="0" smtClean="0"/>
              <a:t>Remediate </a:t>
            </a:r>
            <a:r>
              <a:rPr lang="en-US" dirty="0"/>
              <a:t>a compliance issue</a:t>
            </a:r>
            <a:r>
              <a:rPr lang="en-US" dirty="0" smtClean="0"/>
              <a:t>.</a:t>
            </a:r>
          </a:p>
          <a:p>
            <a:pPr marL="457200" indent="-457200">
              <a:buFont typeface="Wingdings" charset="2"/>
              <a:buChar char="Ø"/>
            </a:pPr>
            <a:r>
              <a:rPr lang="en-US" dirty="0" smtClean="0"/>
              <a:t>Use Test Kitchen to test your remediation.</a:t>
            </a:r>
          </a:p>
          <a:p>
            <a:pPr marL="457200" indent="-457200">
              <a:buFont typeface="Wingdings" charset="2"/>
              <a:buChar char="Ø"/>
            </a:pPr>
            <a:r>
              <a:rPr lang="en-US" dirty="0"/>
              <a:t>Rescan the node and ensure compliance</a:t>
            </a:r>
            <a:r>
              <a:rPr lang="en-US" dirty="0" smtClean="0"/>
              <a:t>.</a:t>
            </a:r>
          </a:p>
          <a:p>
            <a:endParaRPr lang="en-US" dirty="0" smtClean="0"/>
          </a:p>
          <a:p>
            <a:pPr marL="457200" indent="-457200">
              <a:buFont typeface="Wingdings" charset="2"/>
              <a:buChar char="Ø"/>
            </a:pPr>
            <a:endParaRPr lang="en-US" dirty="0" smtClean="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dirty="0" smtClean="0"/>
              <a:t>What is ...?</a:t>
            </a:r>
            <a:br>
              <a:rPr lang="en-US" dirty="0" smtClean="0"/>
            </a:br>
            <a:r>
              <a:rPr lang="en-US" dirty="0" smtClean="0"/>
              <a:t>______________________________</a:t>
            </a:r>
          </a:p>
          <a:p>
            <a:pPr marL="514350" indent="-514350">
              <a:buFont typeface="+mj-lt"/>
              <a:buAutoNum type="arabicPeriod"/>
            </a:pPr>
            <a:r>
              <a:rPr lang="en-US" dirty="0" smtClean="0"/>
              <a:t>Which is the correct answer?  </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br>
              <a:rPr lang="en-US" dirty="0" smtClean="0"/>
            </a:br>
            <a:endParaRPr lang="en-US" dirty="0" smtClean="0"/>
          </a:p>
          <a:p>
            <a:pPr marL="514350" indent="-514350">
              <a:buFont typeface="+mj-lt"/>
              <a:buAutoNum type="arabicPeriod"/>
            </a:pPr>
            <a:r>
              <a:rPr lang="en-US" dirty="0" smtClean="0"/>
              <a:t>Capable of carrying on a conversation</a:t>
            </a:r>
          </a:p>
          <a:p>
            <a:pPr marL="514350" indent="-514350">
              <a:buFont typeface="+mj-lt"/>
              <a:buAutoNum type="arabicPeriod"/>
            </a:pPr>
            <a:r>
              <a:rPr lang="en-US" dirty="0" smtClean="0"/>
              <a:t>Explain</a:t>
            </a:r>
            <a:endParaRPr lang="en-US" dirty="0"/>
          </a:p>
        </p:txBody>
      </p:sp>
    </p:spTree>
    <p:extLst>
      <p:ext uri="{BB962C8B-B14F-4D97-AF65-F5344CB8AC3E}">
        <p14:creationId xmlns:p14="http://schemas.microsoft.com/office/powerpoint/2010/main" val="321457963"/>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©2016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0150" y="2292126"/>
            <a:ext cx="14211299" cy="1822674"/>
          </a:xfrm>
        </p:spPr>
        <p:txBody>
          <a:bodyPr>
            <a:normAutofit/>
          </a:bodyPr>
          <a:lstStyle/>
          <a:p>
            <a:r>
              <a:rPr lang="en-US" dirty="0" smtClean="0"/>
              <a:t>Group Lab: Adding a Node to Scan</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Add a Windows Node to Scan</a:t>
            </a:r>
          </a:p>
          <a:p>
            <a:pPr marL="342900" indent="-342900">
              <a:buFont typeface="Wingdings" panose="05000000000000000000" pitchFamily="2" charset="2"/>
              <a:buChar char="q"/>
            </a:pPr>
            <a:r>
              <a:rPr lang="en-US" dirty="0" smtClean="0"/>
              <a:t>Test connectivity</a:t>
            </a:r>
          </a:p>
          <a:p>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1713764854"/>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a:pPr>
            <a:r>
              <a:rPr lang="en-US" dirty="0" smtClean="0"/>
              <a:t>From your Chef Compliance Dashboard, click Add Node.</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2"/>
          <a:stretch>
            <a:fillRect/>
          </a:stretch>
        </p:blipFill>
        <p:spPr>
          <a:xfrm>
            <a:off x="6759742" y="2924211"/>
            <a:ext cx="8785058" cy="3209925"/>
          </a:xfrm>
          <a:prstGeom prst="rect">
            <a:avLst/>
          </a:prstGeom>
          <a:ln>
            <a:solidFill>
              <a:schemeClr val="accent1"/>
            </a:solidFill>
          </a:ln>
        </p:spPr>
      </p:pic>
    </p:spTree>
    <p:extLst>
      <p:ext uri="{BB962C8B-B14F-4D97-AF65-F5344CB8AC3E}">
        <p14:creationId xmlns:p14="http://schemas.microsoft.com/office/powerpoint/2010/main" val="2840953653"/>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a:t>
            </a:r>
            <a:r>
              <a:rPr lang="en-US" dirty="0" smtClean="0"/>
              <a:t>Node</a:t>
            </a:r>
            <a:endParaRPr lang="en-US" dirty="0"/>
          </a:p>
        </p:txBody>
      </p:sp>
      <p:sp>
        <p:nvSpPr>
          <p:cNvPr id="3" name="Text Placeholder 2"/>
          <p:cNvSpPr>
            <a:spLocks noGrp="1"/>
          </p:cNvSpPr>
          <p:nvPr>
            <p:ph type="body" sz="quarter" idx="12"/>
          </p:nvPr>
        </p:nvSpPr>
        <p:spPr>
          <a:xfrm>
            <a:off x="546130" y="1583825"/>
            <a:ext cx="6855660" cy="5345953"/>
          </a:xfrm>
        </p:spPr>
        <p:txBody>
          <a:bodyPr/>
          <a:lstStyle/>
          <a:p>
            <a:pPr marL="514350" indent="-514350">
              <a:buFont typeface="+mj-lt"/>
              <a:buAutoNum type="arabicPeriod" startAt="2"/>
            </a:pPr>
            <a:r>
              <a:rPr lang="en-US" dirty="0" smtClean="0"/>
              <a:t>From the resulting page, enter the Windows node's FQDN or IP address.</a:t>
            </a:r>
          </a:p>
          <a:p>
            <a:pPr marL="514350" indent="-514350">
              <a:buFont typeface="+mj-lt"/>
              <a:buAutoNum type="arabicPeriod" startAt="2"/>
            </a:pPr>
            <a:r>
              <a:rPr lang="en-US" dirty="0" smtClean="0"/>
              <a:t>Select the </a:t>
            </a:r>
            <a:r>
              <a:rPr lang="en-US" b="1" dirty="0" smtClean="0"/>
              <a:t>default</a:t>
            </a:r>
            <a:r>
              <a:rPr lang="en-US" dirty="0" smtClean="0"/>
              <a:t> environment. </a:t>
            </a:r>
          </a:p>
          <a:p>
            <a:pPr marL="514350" indent="-514350">
              <a:buFont typeface="+mj-lt"/>
              <a:buAutoNum type="arabicPeriod" startAt="2"/>
            </a:pPr>
            <a:r>
              <a:rPr lang="en-US" dirty="0" smtClean="0"/>
              <a:t>Click the </a:t>
            </a:r>
            <a:r>
              <a:rPr lang="en-US" b="1" dirty="0" err="1" smtClean="0"/>
              <a:t>WinRM</a:t>
            </a:r>
            <a:r>
              <a:rPr lang="en-US" dirty="0" smtClean="0"/>
              <a:t> Access configuration.</a:t>
            </a:r>
          </a:p>
          <a:p>
            <a:pPr marL="514350" indent="-514350">
              <a:buFont typeface="+mj-lt"/>
              <a:buAutoNum type="arabicPeriod" startAt="2"/>
            </a:pPr>
            <a:r>
              <a:rPr lang="en-US" dirty="0" smtClean="0"/>
              <a:t>Type </a:t>
            </a:r>
            <a:r>
              <a:rPr lang="en-US" b="1" dirty="0" smtClean="0"/>
              <a:t>Administrator </a:t>
            </a:r>
            <a:r>
              <a:rPr lang="en-US" dirty="0" smtClean="0"/>
              <a:t>in the </a:t>
            </a:r>
            <a:r>
              <a:rPr lang="en-US" b="1" dirty="0"/>
              <a:t>U</a:t>
            </a:r>
            <a:r>
              <a:rPr lang="en-US" b="1" dirty="0" smtClean="0"/>
              <a:t>sername</a:t>
            </a:r>
            <a:r>
              <a:rPr lang="en-US" dirty="0" smtClean="0"/>
              <a:t> field.</a:t>
            </a:r>
          </a:p>
          <a:p>
            <a:pPr marL="514350" indent="-514350">
              <a:buFont typeface="+mj-lt"/>
              <a:buAutoNum type="arabicPeriod" startAt="2"/>
            </a:pPr>
            <a:r>
              <a:rPr lang="en-US" dirty="0"/>
              <a:t>Type the password </a:t>
            </a:r>
            <a:r>
              <a:rPr lang="en-US" dirty="0" smtClean="0"/>
              <a:t>(</a:t>
            </a:r>
            <a:r>
              <a:rPr lang="en-US" b="1" dirty="0"/>
              <a:t>Cod3Can!</a:t>
            </a:r>
            <a:r>
              <a:rPr lang="en-US" dirty="0" smtClean="0"/>
              <a:t>) </a:t>
            </a:r>
            <a:r>
              <a:rPr lang="en-US" dirty="0"/>
              <a:t>in the password field.</a:t>
            </a:r>
          </a:p>
          <a:p>
            <a:pPr marL="514350" indent="-514350">
              <a:buFont typeface="+mj-lt"/>
              <a:buAutoNum type="arabicPeriod" startAt="2"/>
            </a:pPr>
            <a:endParaRPr lang="en-US" dirty="0" smtClean="0"/>
          </a:p>
          <a:p>
            <a:pPr marL="514350" indent="-514350">
              <a:buFont typeface="+mj-lt"/>
              <a:buAutoNum type="arabicPeriod" startAt="2"/>
            </a:pPr>
            <a:endParaRPr lang="en-US" dirty="0" smtClean="0"/>
          </a:p>
          <a:p>
            <a:pPr marL="514350" indent="-514350">
              <a:buFont typeface="+mj-lt"/>
              <a:buAutoNum type="arabicPeriod" startAt="2"/>
            </a:pPr>
            <a:endParaRPr lang="en-US" dirty="0" smtClean="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7" name="Picture 6"/>
          <p:cNvPicPr>
            <a:picLocks noChangeAspect="1"/>
          </p:cNvPicPr>
          <p:nvPr/>
        </p:nvPicPr>
        <p:blipFill>
          <a:blip r:embed="rId3"/>
          <a:stretch>
            <a:fillRect/>
          </a:stretch>
        </p:blipFill>
        <p:spPr>
          <a:xfrm>
            <a:off x="8094662" y="112749"/>
            <a:ext cx="7729538" cy="7976038"/>
          </a:xfrm>
          <a:prstGeom prst="rect">
            <a:avLst/>
          </a:prstGeom>
          <a:ln>
            <a:solidFill>
              <a:schemeClr val="accent1"/>
            </a:solidFill>
          </a:ln>
        </p:spPr>
      </p:pic>
    </p:spTree>
    <p:extLst>
      <p:ext uri="{BB962C8B-B14F-4D97-AF65-F5344CB8AC3E}">
        <p14:creationId xmlns:p14="http://schemas.microsoft.com/office/powerpoint/2010/main" val="2579876178"/>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startAt="7"/>
            </a:pPr>
            <a:r>
              <a:rPr lang="en-US" dirty="0" smtClean="0"/>
              <a:t>Ensure the </a:t>
            </a:r>
            <a:r>
              <a:rPr lang="en-US" b="1" dirty="0" smtClean="0"/>
              <a:t>HTTP</a:t>
            </a:r>
            <a:r>
              <a:rPr lang="en-US" dirty="0" smtClean="0"/>
              <a:t> Communication Protocol is set.</a:t>
            </a:r>
          </a:p>
          <a:p>
            <a:pPr marL="514350" indent="-514350">
              <a:buFont typeface="+mj-lt"/>
              <a:buAutoNum type="arabicPeriod" startAt="7"/>
            </a:pPr>
            <a:r>
              <a:rPr lang="en-US" dirty="0" smtClean="0"/>
              <a:t>Click the </a:t>
            </a:r>
            <a:r>
              <a:rPr lang="en-US" b="1" dirty="0" smtClean="0"/>
              <a:t>Add </a:t>
            </a:r>
            <a:r>
              <a:rPr lang="en-US" b="1" dirty="0"/>
              <a:t>1</a:t>
            </a:r>
            <a:r>
              <a:rPr lang="en-US" b="1" dirty="0" smtClean="0"/>
              <a:t> node</a:t>
            </a:r>
            <a:r>
              <a:rPr lang="en-US" dirty="0" smtClean="0"/>
              <a:t> button.</a:t>
            </a:r>
          </a:p>
          <a:p>
            <a:pPr marL="514350" indent="-514350">
              <a:buFont typeface="+mj-lt"/>
              <a:buAutoNum type="arabicPeriod" startAt="7"/>
            </a:pPr>
            <a:endParaRPr lang="en-US" dirty="0"/>
          </a:p>
          <a:p>
            <a:pPr marL="514350" indent="-514350">
              <a:buFont typeface="+mj-lt"/>
              <a:buAutoNum type="arabicPeriod" startAt="7"/>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3"/>
          <a:stretch>
            <a:fillRect/>
          </a:stretch>
        </p:blipFill>
        <p:spPr>
          <a:xfrm>
            <a:off x="8077200" y="1105786"/>
            <a:ext cx="7305675" cy="6846776"/>
          </a:xfrm>
          <a:prstGeom prst="rect">
            <a:avLst/>
          </a:prstGeom>
          <a:ln>
            <a:solidFill>
              <a:schemeClr val="accent1"/>
            </a:solidFill>
          </a:ln>
        </p:spPr>
      </p:pic>
    </p:spTree>
    <p:extLst>
      <p:ext uri="{BB962C8B-B14F-4D97-AF65-F5344CB8AC3E}">
        <p14:creationId xmlns:p14="http://schemas.microsoft.com/office/powerpoint/2010/main" val="1041467821"/>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Node to Scan</a:t>
            </a:r>
          </a:p>
        </p:txBody>
      </p:sp>
      <p:sp>
        <p:nvSpPr>
          <p:cNvPr id="3" name="Text Placeholder 2"/>
          <p:cNvSpPr>
            <a:spLocks noGrp="1"/>
          </p:cNvSpPr>
          <p:nvPr>
            <p:ph type="body" sz="quarter" idx="12"/>
          </p:nvPr>
        </p:nvSpPr>
        <p:spPr>
          <a:xfrm>
            <a:off x="650039" y="1856198"/>
            <a:ext cx="15040233" cy="5345953"/>
          </a:xfrm>
        </p:spPr>
        <p:txBody>
          <a:bodyPr/>
          <a:lstStyle/>
          <a:p>
            <a:r>
              <a:rPr lang="en-US" dirty="0" smtClean="0"/>
              <a:t>At this point your Compliance Dashboard should list the node you just added.  In the next step we'll modify the Windows node name to make it easier to differentiate it from your Linux node.</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3"/>
          <a:stretch>
            <a:fillRect/>
          </a:stretch>
        </p:blipFill>
        <p:spPr>
          <a:xfrm>
            <a:off x="667630" y="3662773"/>
            <a:ext cx="14896461" cy="4262101"/>
          </a:xfrm>
          <a:prstGeom prst="rect">
            <a:avLst/>
          </a:prstGeom>
          <a:ln>
            <a:solidFill>
              <a:schemeClr val="accent1"/>
            </a:solidFill>
          </a:ln>
        </p:spPr>
      </p:pic>
      <p:sp>
        <p:nvSpPr>
          <p:cNvPr id="7" name="Oval 6"/>
          <p:cNvSpPr/>
          <p:nvPr/>
        </p:nvSpPr>
        <p:spPr bwMode="auto">
          <a:xfrm>
            <a:off x="3945665" y="6378949"/>
            <a:ext cx="6317673" cy="1184564"/>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273123926"/>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Modify the </a:t>
            </a:r>
            <a:r>
              <a:rPr lang="en-US" dirty="0"/>
              <a:t>N</a:t>
            </a:r>
            <a:r>
              <a:rPr lang="en-US" dirty="0" smtClean="0"/>
              <a:t>ode Name</a:t>
            </a:r>
            <a:endParaRPr lang="en-US" dirty="0"/>
          </a:p>
        </p:txBody>
      </p:sp>
      <p:sp>
        <p:nvSpPr>
          <p:cNvPr id="8" name="Text Placeholder 2"/>
          <p:cNvSpPr>
            <a:spLocks noGrp="1"/>
          </p:cNvSpPr>
          <p:nvPr>
            <p:ph type="body" sz="quarter" idx="12"/>
          </p:nvPr>
        </p:nvSpPr>
        <p:spPr>
          <a:xfrm>
            <a:off x="650040" y="1856198"/>
            <a:ext cx="5865060" cy="5345953"/>
          </a:xfrm>
        </p:spPr>
        <p:txBody>
          <a:bodyPr/>
          <a:lstStyle/>
          <a:p>
            <a:pPr marL="514350" indent="-514350">
              <a:buAutoNum type="arabicPeriod"/>
            </a:pPr>
            <a:r>
              <a:rPr lang="en-US" dirty="0" smtClean="0"/>
              <a:t>Click the </a:t>
            </a:r>
            <a:r>
              <a:rPr lang="en-US" b="1" dirty="0" smtClean="0"/>
              <a:t>Windows node</a:t>
            </a:r>
            <a:r>
              <a:rPr lang="en-US" dirty="0" smtClean="0"/>
              <a:t>.</a:t>
            </a:r>
          </a:p>
          <a:p>
            <a:pPr marL="514350" indent="-514350">
              <a:buAutoNum type="arabicPeriod"/>
            </a:pPr>
            <a:r>
              <a:rPr lang="en-US" dirty="0" smtClean="0"/>
              <a:t>From the resulting page, click </a:t>
            </a:r>
            <a:r>
              <a:rPr lang="en-US" b="1" dirty="0" smtClean="0"/>
              <a:t>Configuration</a:t>
            </a:r>
            <a:r>
              <a:rPr lang="en-US" dirty="0" smtClean="0"/>
              <a:t>.</a:t>
            </a:r>
          </a:p>
          <a:p>
            <a:pPr marL="514350" indent="-514350">
              <a:buFont typeface="+mj-lt"/>
              <a:buAutoNum type="arabicPeriod" startAt="7"/>
            </a:pPr>
            <a:endParaRPr lang="en-US" dirty="0"/>
          </a:p>
          <a:p>
            <a:pPr marL="514350" indent="-514350">
              <a:buFont typeface="+mj-lt"/>
              <a:buAutoNum type="arabicPeriod" startAt="7"/>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6" name="Picture 5"/>
          <p:cNvPicPr>
            <a:picLocks noChangeAspect="1"/>
          </p:cNvPicPr>
          <p:nvPr/>
        </p:nvPicPr>
        <p:blipFill>
          <a:blip r:embed="rId3"/>
          <a:stretch>
            <a:fillRect/>
          </a:stretch>
        </p:blipFill>
        <p:spPr>
          <a:xfrm>
            <a:off x="8521631" y="1133475"/>
            <a:ext cx="6534206" cy="2446304"/>
          </a:xfrm>
          <a:prstGeom prst="rect">
            <a:avLst/>
          </a:prstGeom>
          <a:ln>
            <a:solidFill>
              <a:schemeClr val="accent1"/>
            </a:solidFill>
          </a:ln>
        </p:spPr>
      </p:pic>
      <p:pic>
        <p:nvPicPr>
          <p:cNvPr id="9" name="Picture 8"/>
          <p:cNvPicPr>
            <a:picLocks noChangeAspect="1"/>
          </p:cNvPicPr>
          <p:nvPr/>
        </p:nvPicPr>
        <p:blipFill>
          <a:blip r:embed="rId4"/>
          <a:stretch>
            <a:fillRect/>
          </a:stretch>
        </p:blipFill>
        <p:spPr>
          <a:xfrm>
            <a:off x="8360755" y="3795827"/>
            <a:ext cx="7008947" cy="4073436"/>
          </a:xfrm>
          <a:prstGeom prst="rect">
            <a:avLst/>
          </a:prstGeom>
          <a:ln>
            <a:solidFill>
              <a:schemeClr val="accent1"/>
            </a:solidFill>
          </a:ln>
        </p:spPr>
      </p:pic>
    </p:spTree>
    <p:extLst>
      <p:ext uri="{BB962C8B-B14F-4D97-AF65-F5344CB8AC3E}">
        <p14:creationId xmlns:p14="http://schemas.microsoft.com/office/powerpoint/2010/main" val="1843607475"/>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Modify the </a:t>
            </a:r>
            <a:r>
              <a:rPr lang="en-US" dirty="0"/>
              <a:t>N</a:t>
            </a:r>
            <a:r>
              <a:rPr lang="en-US" dirty="0" smtClean="0"/>
              <a:t>ode Name</a:t>
            </a:r>
            <a:endParaRPr lang="en-US" dirty="0"/>
          </a:p>
        </p:txBody>
      </p:sp>
      <p:sp>
        <p:nvSpPr>
          <p:cNvPr id="8"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startAt="3"/>
            </a:pPr>
            <a:r>
              <a:rPr lang="en-US" dirty="0" smtClean="0"/>
              <a:t>Type </a:t>
            </a:r>
            <a:r>
              <a:rPr lang="en-US" b="1" dirty="0" smtClean="0"/>
              <a:t>Windows</a:t>
            </a:r>
            <a:r>
              <a:rPr lang="en-US" dirty="0" smtClean="0"/>
              <a:t> at the beginning of the </a:t>
            </a:r>
            <a:r>
              <a:rPr lang="en-US" b="1" dirty="0" smtClean="0"/>
              <a:t>Name: </a:t>
            </a:r>
            <a:r>
              <a:rPr lang="en-US" dirty="0" smtClean="0"/>
              <a:t>field. </a:t>
            </a:r>
            <a:br>
              <a:rPr lang="en-US" dirty="0" smtClean="0"/>
            </a:br>
            <a:r>
              <a:rPr lang="en-US" dirty="0" smtClean="0"/>
              <a:t/>
            </a:r>
            <a:br>
              <a:rPr lang="en-US" dirty="0" smtClean="0"/>
            </a:br>
            <a:r>
              <a:rPr lang="en-US" b="1" dirty="0" smtClean="0"/>
              <a:t>Important</a:t>
            </a:r>
            <a:r>
              <a:rPr lang="en-US" dirty="0" smtClean="0"/>
              <a:t>: Do not change the value in the </a:t>
            </a:r>
            <a:r>
              <a:rPr lang="en-US" b="1" dirty="0" smtClean="0"/>
              <a:t>IP or Hostname </a:t>
            </a:r>
            <a:r>
              <a:rPr lang="en-US" dirty="0" smtClean="0"/>
              <a:t>field because that field is used to connect to your node.</a:t>
            </a:r>
            <a:br>
              <a:rPr lang="en-US" dirty="0" smtClean="0"/>
            </a:br>
            <a:endParaRPr lang="en-US" dirty="0" smtClean="0"/>
          </a:p>
          <a:p>
            <a:pPr marL="514350" indent="-514350">
              <a:buAutoNum type="arabicPeriod" startAt="3"/>
            </a:pPr>
            <a:r>
              <a:rPr lang="en-US" dirty="0"/>
              <a:t>C</a:t>
            </a:r>
            <a:r>
              <a:rPr lang="en-US" dirty="0" smtClean="0"/>
              <a:t>lick </a:t>
            </a:r>
            <a:r>
              <a:rPr lang="en-US" b="1" dirty="0" smtClean="0"/>
              <a:t>Save</a:t>
            </a:r>
            <a:r>
              <a:rPr lang="en-US" dirty="0" smtClean="0"/>
              <a:t>.</a:t>
            </a:r>
          </a:p>
          <a:p>
            <a:pPr marL="514350" indent="-514350">
              <a:buFont typeface="+mj-lt"/>
              <a:buAutoNum type="arabicPeriod" startAt="7"/>
            </a:pPr>
            <a:endParaRPr lang="en-US" dirty="0"/>
          </a:p>
          <a:p>
            <a:pPr marL="514350" indent="-514350">
              <a:buFont typeface="+mj-lt"/>
              <a:buAutoNum type="arabicPeriod" startAt="7"/>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3" name="Picture 2"/>
          <p:cNvPicPr>
            <a:picLocks noChangeAspect="1"/>
          </p:cNvPicPr>
          <p:nvPr/>
        </p:nvPicPr>
        <p:blipFill>
          <a:blip r:embed="rId3"/>
          <a:stretch>
            <a:fillRect/>
          </a:stretch>
        </p:blipFill>
        <p:spPr>
          <a:xfrm>
            <a:off x="7485872" y="1448205"/>
            <a:ext cx="5607557" cy="4619957"/>
          </a:xfrm>
          <a:prstGeom prst="rect">
            <a:avLst/>
          </a:prstGeom>
          <a:ln>
            <a:solidFill>
              <a:schemeClr val="accent1"/>
            </a:solidFill>
          </a:ln>
        </p:spPr>
      </p:pic>
      <p:pic>
        <p:nvPicPr>
          <p:cNvPr id="4" name="Picture 3"/>
          <p:cNvPicPr>
            <a:picLocks noChangeAspect="1"/>
          </p:cNvPicPr>
          <p:nvPr/>
        </p:nvPicPr>
        <p:blipFill>
          <a:blip r:embed="rId4"/>
          <a:stretch>
            <a:fillRect/>
          </a:stretch>
        </p:blipFill>
        <p:spPr>
          <a:xfrm>
            <a:off x="10729103" y="5642044"/>
            <a:ext cx="4283750" cy="2112044"/>
          </a:xfrm>
          <a:prstGeom prst="rect">
            <a:avLst/>
          </a:prstGeom>
          <a:ln>
            <a:solidFill>
              <a:schemeClr val="accent1"/>
            </a:solidFill>
          </a:ln>
        </p:spPr>
      </p:pic>
    </p:spTree>
    <p:extLst>
      <p:ext uri="{BB962C8B-B14F-4D97-AF65-F5344CB8AC3E}">
        <p14:creationId xmlns:p14="http://schemas.microsoft.com/office/powerpoint/2010/main" val="2996109746"/>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Bas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21749B-AEB7-461B-845F-603CABD25259}">
  <ds:schemaRefs>
    <ds:schemaRef ds:uri="http://purl.org/dc/dcmitype/"/>
    <ds:schemaRef ds:uri="http://schemas.microsoft.com/office/2006/documentManagement/types"/>
    <ds:schemaRef ds:uri="http://purl.org/dc/elements/1.1/"/>
    <ds:schemaRef ds:uri="http://schemas.microsoft.com/office/2006/metadata/properties"/>
    <ds:schemaRef ds:uri="7bb5d761-a2ea-4873-95f7-7a6658fb3ef0"/>
    <ds:schemaRef ds:uri="http://purl.org/dc/terms/"/>
    <ds:schemaRef ds:uri="http://schemas.openxmlformats.org/package/2006/metadata/core-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Template-FW</Template>
  <TotalTime>2750</TotalTime>
  <Words>812</Words>
  <Application>Microsoft Office PowerPoint</Application>
  <PresentationFormat>Custom</PresentationFormat>
  <Paragraphs>133</Paragraphs>
  <Slides>21</Slides>
  <Notes>16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21</vt:i4>
      </vt:variant>
    </vt:vector>
  </HeadingPairs>
  <TitlesOfParts>
    <vt:vector size="27" baseType="lpstr">
      <vt:lpstr>ＭＳ Ｐゴシック</vt:lpstr>
      <vt:lpstr>Arial</vt:lpstr>
      <vt:lpstr>Courier New</vt:lpstr>
      <vt:lpstr>Wingdings</vt:lpstr>
      <vt:lpstr>Base</vt:lpstr>
      <vt:lpstr>Interaction</vt:lpstr>
      <vt:lpstr>Running Scans, Remediation, and Testing on Windows Nodes</vt:lpstr>
      <vt:lpstr>Objectives</vt:lpstr>
      <vt:lpstr>Group Lab: Adding a Node to Scan</vt:lpstr>
      <vt:lpstr>GL: Adding a Node to Scan</vt:lpstr>
      <vt:lpstr>GL: Adding a Node</vt:lpstr>
      <vt:lpstr>GL: Adding a Node to Scan</vt:lpstr>
      <vt:lpstr>GL: Adding a Node to Scan</vt:lpstr>
      <vt:lpstr>GL: Modify the Node Name</vt:lpstr>
      <vt:lpstr>GL: Modify the Node Name</vt:lpstr>
      <vt:lpstr>GL: Modify the Node Name</vt:lpstr>
      <vt:lpstr>GL: Testing Connectivity to your Node</vt:lpstr>
      <vt:lpstr>GL: Testing Connectivity to your Node</vt:lpstr>
      <vt:lpstr>Group Lab: Running a Scan</vt:lpstr>
      <vt:lpstr>GL: Running a Scan</vt:lpstr>
      <vt:lpstr>GL: Running a Scan</vt:lpstr>
      <vt:lpstr>Scan Results</vt:lpstr>
      <vt:lpstr>Scan Results</vt:lpstr>
      <vt:lpstr>GL: Profile</vt:lpstr>
      <vt:lpstr>Discussion: InSpec Profile Code</vt:lpstr>
      <vt:lpstr>Review 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Steve Del Fante</cp:lastModifiedBy>
  <cp:revision>281</cp:revision>
  <cp:lastPrinted>2015-02-07T23:49:10Z</cp:lastPrinted>
  <dcterms:created xsi:type="dcterms:W3CDTF">2015-11-10T15:58:30Z</dcterms:created>
  <dcterms:modified xsi:type="dcterms:W3CDTF">2016-01-27T17:19:28Z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