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5"/>
  </p:notesMasterIdLst>
  <p:handoutMasterIdLst>
    <p:handoutMasterId r:id="rId26"/>
  </p:handoutMasterIdLst>
  <p:sldIdLst>
    <p:sldId id="256" r:id="rId7"/>
    <p:sldId id="291" r:id="rId8"/>
    <p:sldId id="257" r:id="rId9"/>
    <p:sldId id="299" r:id="rId10"/>
    <p:sldId id="283" r:id="rId11"/>
    <p:sldId id="294" r:id="rId12"/>
    <p:sldId id="295" r:id="rId13"/>
    <p:sldId id="284" r:id="rId14"/>
    <p:sldId id="297" r:id="rId15"/>
    <p:sldId id="298" r:id="rId16"/>
    <p:sldId id="286" r:id="rId17"/>
    <p:sldId id="285" r:id="rId18"/>
    <p:sldId id="293" r:id="rId19"/>
    <p:sldId id="300" r:id="rId20"/>
    <p:sldId id="292" r:id="rId21"/>
    <p:sldId id="301" r:id="rId22"/>
    <p:sldId id="288" r:id="rId23"/>
    <p:sldId id="267" r:id="rId24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3" autoAdjust="0"/>
    <p:restoredTop sz="83861" autoAdjust="0"/>
  </p:normalViewPr>
  <p:slideViewPr>
    <p:cSldViewPr snapToGrid="0">
      <p:cViewPr>
        <p:scale>
          <a:sx n="72" d="100"/>
          <a:sy n="72" d="100"/>
        </p:scale>
        <p:origin x="-928" y="-496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1871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1/19/16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1/19/16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Instructor Note: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Be sure to read Appendix Z at the end of this instructor guide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for training lab set up notes and additional instructor notes. This course requires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ChefDK 0.10.0 on or higher on the AMIs.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dirty="0" smtClean="0"/>
              <a:t>TBD IMPORTANT: We need to build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shell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stuff for chef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into the AMI images.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echo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eval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"$(chef shell-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bash)"'</a:t>
            </a:r>
            <a:r>
              <a:rPr lang="en-US" dirty="0" smtClean="0"/>
              <a:t> &gt;&gt; ~/.</a:t>
            </a:r>
            <a:r>
              <a:rPr lang="en-US" dirty="0" err="1" smtClean="0"/>
              <a:t>bash_profile</a:t>
            </a:r>
            <a:r>
              <a:rPr lang="en-US" dirty="0" smtClean="0"/>
              <a:t>    then log out and in.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dirty="0" smtClean="0"/>
              <a:t>https://docs.chef.io/install_dk.html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Kennon thinks we need to put the chef user in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dockerroot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group and make /var/run/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docker.sock's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group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dockerroot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in the future training images.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dirty="0" smtClean="0"/>
              <a:t>my</a:t>
            </a:r>
            <a:r>
              <a:rPr lang="en-US" baseline="0" dirty="0" smtClean="0"/>
              <a:t> TEMP fix: chef@ip-172-31-7-193 run]$ sudo </a:t>
            </a:r>
            <a:r>
              <a:rPr lang="en-US" baseline="0" dirty="0" err="1" smtClean="0"/>
              <a:t>chmod</a:t>
            </a:r>
            <a:r>
              <a:rPr lang="en-US" baseline="0" dirty="0" smtClean="0"/>
              <a:t> 777 </a:t>
            </a:r>
            <a:r>
              <a:rPr lang="en-US" baseline="0" dirty="0" err="1" smtClean="0"/>
              <a:t>docker.sock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Nathan: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The images I’ve used were built with a chef provisioning script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issue is this:  </a:t>
            </a:r>
            <a:r>
              <a:rPr lang="en-US" dirty="0" err="1" smtClean="0"/>
              <a:t>inspec</a:t>
            </a:r>
            <a:r>
              <a:rPr lang="en-US" dirty="0" smtClean="0"/>
              <a:t> exec ~/cookbooks/ssh/test/integration/client/</a:t>
            </a:r>
            <a:r>
              <a:rPr lang="en-US" dirty="0" err="1" smtClean="0"/>
              <a:t>inspec</a:t>
            </a:r>
            <a:r>
              <a:rPr lang="en-US" dirty="0" smtClean="0"/>
              <a:t>/</a:t>
            </a:r>
            <a:r>
              <a:rPr lang="en-US" dirty="0" err="1" smtClean="0"/>
              <a:t>client_spec.rb</a:t>
            </a:r>
            <a:r>
              <a:rPr lang="en-US" dirty="0" smtClean="0"/>
              <a:t> -t docker://CONTAINER_ID wont run </a:t>
            </a:r>
            <a:r>
              <a:rPr lang="en-US" dirty="0" err="1" smtClean="0"/>
              <a:t>witrhout</a:t>
            </a:r>
            <a:r>
              <a:rPr lang="en-US" dirty="0" smtClean="0"/>
              <a:t> permissions error nor </a:t>
            </a:r>
            <a:r>
              <a:rPr lang="en-US" dirty="0" err="1" smtClean="0"/>
              <a:t>ps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without sudo.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See module 3 "</a:t>
            </a:r>
            <a:r>
              <a:rPr lang="en-US" dirty="0" smtClean="0"/>
              <a:t>GE: Running </a:t>
            </a:r>
            <a:r>
              <a:rPr lang="en-US" dirty="0" err="1" smtClean="0"/>
              <a:t>InSpec</a:t>
            </a:r>
            <a:r>
              <a:rPr lang="en-US" dirty="0" smtClean="0"/>
              <a:t> from the CLI" slide and notes.</a:t>
            </a:r>
            <a:endParaRPr lang="en-US" baseline="0" dirty="0" smtClean="0"/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91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exist for many scenarios, such as those created by the Center for Internet Security (CIS), a non-profit organization that is focused on enhancing the cyber security readiness and response of public and private sector entities.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Chef Compliance maintains profiles as a collection of individual controls that comprise a complete audit. For example, CIS benchmark 8.1.1.1 recommends testing for the maximum size of the audit log. 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You can also create your own custom Compliance profiles</a:t>
            </a:r>
            <a:r>
              <a:rPr lang="en-US" dirty="0" smtClean="0"/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94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67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 are basic AWS AMIs</a:t>
            </a:r>
            <a:r>
              <a:rPr lang="en-US" baseline="0" dirty="0" smtClean="0"/>
              <a:t> that we use for Chef training. They have ChefDK installed on them although Chef does not actually need to be installed on these instances in order to run scans.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Now would be a good time to distribute the hostnames of the three nodes you will assign to each student.</a:t>
            </a:r>
            <a:r>
              <a:rPr lang="en-US" baseline="0" dirty="0"/>
              <a:t> </a:t>
            </a:r>
            <a:r>
              <a:rPr lang="en-US" baseline="0" dirty="0" smtClean="0"/>
              <a:t>You should ask the students to note which one they will use as their Compliance Server and which ones they will use as the target nodes for scans.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example: </a:t>
            </a:r>
            <a:br>
              <a:rPr lang="en-US" baseline="0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ec2-52-91-31-125.compute-1.amazonaws.com = Compliance server.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ec2-54-164-54-218.compute-1.amazonaws.com = Linux Target node.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ec2-54-164-54-210.compute-1.amazonaws.com = Windows Target node.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+mn-cs"/>
            </a:endParaRP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login credentials for the Linux nodes is chef/TBD. 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login credentials for the Windows nodes is Administrator/TBD. 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03907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dotted lines indicate that those sessions will only be used to write and test remediation. In this scenario, your target nodes will act as virtual workstations.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all scans will only be run via the Compliance server as indicated in the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2354227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This is just an</a:t>
            </a:r>
            <a:r>
              <a:rPr lang="en-US" baseline="0" dirty="0" smtClean="0"/>
              <a:t> explanation. You don't need to log into these machines at this time.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should use an ssh client like </a:t>
            </a:r>
            <a:r>
              <a:rPr lang="en-US" dirty="0" err="1" smtClean="0"/>
              <a:t>PuTTY</a:t>
            </a:r>
            <a:r>
              <a:rPr lang="en-US" dirty="0" smtClean="0"/>
              <a:t> or a local command prompt to connect to the remote workstation that we</a:t>
            </a:r>
            <a:r>
              <a:rPr lang="en-US" baseline="0" dirty="0" smtClean="0"/>
              <a:t> assign to you.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Instead of the command shown in this slide, you could also use this command: 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ssh </a:t>
            </a:r>
            <a:r>
              <a:rPr lang="en-US" baseline="0" dirty="0" err="1" smtClean="0"/>
              <a:t>chef@IPADDRESS</a:t>
            </a: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example: ssh chef@52.90.140.22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23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This is just an</a:t>
            </a:r>
            <a:r>
              <a:rPr lang="en-US" baseline="0" dirty="0" smtClean="0"/>
              <a:t> explanation. You don't need to log into these machines at this time.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You should have installed on your laptop a Windows Remote Desktop Connection which you'll only use to write remediation later in this course.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81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0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7680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 Note: You can tell the students that this course covers scanning and remediating both Linux and Windows nodes.</a:t>
            </a:r>
            <a:r>
              <a:rPr lang="en-US" baseline="0" dirty="0" smtClean="0"/>
              <a:t> For example, module 03 covers scanning and remediating Linux nodes and module 04 covers scanning and remediating Windows nodes. However, the Compliance server runs only on Linux.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1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now you are probably aware of how Chef automates the configuration and management of your infrastructure. But what about risks and compliance issues of your infrastructure? </a:t>
            </a:r>
          </a:p>
          <a:p>
            <a:endParaRPr lang="en-US" dirty="0" smtClean="0"/>
          </a:p>
          <a:p>
            <a:r>
              <a:rPr lang="en-US" dirty="0" smtClean="0"/>
              <a:t>Regulatory compliance is a fact of life for every enterprise. With Chef Compliance you can scan for risks and compliance issues with easy-to-understand, customizable reports and visualization.</a:t>
            </a:r>
          </a:p>
          <a:p>
            <a:endParaRPr lang="en-US" dirty="0" smtClean="0"/>
          </a:p>
          <a:p>
            <a:r>
              <a:rPr lang="en-US" dirty="0" smtClean="0"/>
              <a:t>You can then use Chef to automate the remediation of issues and use Chef Compliance to implement a continuous audit of applications and infrastructure.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99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Chef Compliance server is a centralized location from which all aspects of the state or your infrastructure’s compliance can be managed.</a:t>
            </a:r>
          </a:p>
          <a:p>
            <a:endParaRPr lang="en-US" dirty="0" smtClean="0"/>
          </a:p>
          <a:p>
            <a:r>
              <a:rPr lang="en-US" dirty="0" smtClean="0"/>
              <a:t>With Chef Compliance you can test any node in your infrastructure, including all of the common UNIX and Linux platforms and most versions of Microsoft Windows.</a:t>
            </a:r>
          </a:p>
          <a:p>
            <a:endParaRPr lang="en-US" dirty="0" smtClean="0"/>
          </a:p>
          <a:p>
            <a:r>
              <a:rPr lang="en-US" dirty="0" smtClean="0"/>
              <a:t>Chef Compliance can continuously test any node against the goals of your organization’s security management lifecycle for risks and compliance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2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Chef Compliance can run without any other Chef software installed on the Chef Compliance server machine.</a:t>
            </a:r>
          </a:p>
          <a:p>
            <a:endParaRPr lang="en-US" dirty="0" smtClean="0"/>
          </a:p>
          <a:p>
            <a:r>
              <a:rPr lang="en-US" dirty="0" smtClean="0"/>
              <a:t>The nodes you scan don't even need Chef software on them if you are merely scanning them for compliance.</a:t>
            </a:r>
          </a:p>
          <a:p>
            <a:endParaRPr lang="en-US" dirty="0" smtClean="0"/>
          </a:p>
          <a:p>
            <a:r>
              <a:rPr lang="en-US" dirty="0" smtClean="0"/>
              <a:t>However, you would need Chef software to create and implement remediation recipes if you choose to use recipes to remediate compliance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23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Chef Compliance leverages </a:t>
            </a:r>
            <a:r>
              <a:rPr lang="en-US" dirty="0" err="1" smtClean="0"/>
              <a:t>InSpec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dirty="0" err="1" smtClean="0"/>
              <a:t>InSpec</a:t>
            </a:r>
            <a:r>
              <a:rPr lang="en-US" dirty="0" smtClean="0"/>
              <a:t> is similar to </a:t>
            </a:r>
            <a:r>
              <a:rPr lang="en-US" dirty="0" err="1" smtClean="0"/>
              <a:t>ServerSpec</a:t>
            </a:r>
            <a:r>
              <a:rPr lang="en-US" dirty="0" smtClean="0"/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is an open-source run-time framework and rule language used to specify compliance, security, and policy requirements for testing any node in your infrastructure.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name refers to “infrastructure specification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includes a collection of resources to help you write auditing rules quickly and easily using the Compliance DSL.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Use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to examine any node in your infrastructure; run the tests locally or remotely.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Any detected security, compliance, or policy issues are flagged in a log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and displayed in reports.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audit resource framework is fully compatible with Chef Compliance.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87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05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6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689679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Holder 6"/>
          <p:cNvSpPr txBox="1">
            <a:spLocks/>
          </p:cNvSpPr>
          <p:nvPr userDrawn="1"/>
        </p:nvSpPr>
        <p:spPr>
          <a:xfrm>
            <a:off x="10651999" y="11582401"/>
            <a:ext cx="321733" cy="6565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63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6"/>
            <a:fld id="{81D60167-4931-47E6-BA6A-407CBD079E47}" type="slidenum">
              <a:rPr lang="en-US" sz="2133" smtClean="0"/>
              <a:pPr marL="33866"/>
              <a:t>‹#›</a:t>
            </a:fld>
            <a:endParaRPr lang="en-US" sz="2133" dirty="0"/>
          </a:p>
        </p:txBody>
      </p:sp>
      <p:sp>
        <p:nvSpPr>
          <p:cNvPr id="12" name="object 41"/>
          <p:cNvSpPr txBox="1">
            <a:spLocks/>
          </p:cNvSpPr>
          <p:nvPr userDrawn="1"/>
        </p:nvSpPr>
        <p:spPr>
          <a:xfrm>
            <a:off x="10430933" y="11582401"/>
            <a:ext cx="711200" cy="3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6"/>
            <a:r>
              <a:rPr lang="en-US" sz="2133" dirty="0" smtClean="0"/>
              <a:t>1-</a:t>
            </a:r>
            <a:endParaRPr lang="en-US" sz="2133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9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and - Local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dirty="0" smtClean="0"/>
              <a:t>Command Run - Workstation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2"/>
            <a:ext cx="14423693" cy="5849089"/>
          </a:xfrm>
          <a:solidFill>
            <a:schemeClr val="tx2">
              <a:lumMod val="95000"/>
              <a:lumOff val="5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b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tIns="0" bIns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3733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Enter Command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5272" y="1433095"/>
            <a:ext cx="704149" cy="53789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 bwMode="white">
          <a:xfrm>
            <a:off x="258033" y="2159725"/>
            <a:ext cx="677332" cy="6096000"/>
          </a:xfrm>
          <a:prstGeom prst="rect">
            <a:avLst/>
          </a:prstGeom>
        </p:spPr>
        <p:txBody>
          <a:bodyPr vert="horz" wrap="square" lIns="121920" tIns="121920" rIns="121920" bIns="121920" rtlCol="0" anchor="ctr">
            <a:normAutofit lnSpcReduction="10000"/>
          </a:bodyPr>
          <a:lstStyle/>
          <a:p>
            <a:pPr algn="ctr"/>
            <a:r>
              <a:rPr lang="en-US" sz="3733" b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Inconsolata"/>
                <a:cs typeface="Inconsolata"/>
              </a:rPr>
              <a:t>workstation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40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830837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theme" Target="../theme/theme2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9" r:id="rId14"/>
    <p:sldLayoutId id="2147483870" r:id="rId15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8" r:id="rId9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3752" y="2496326"/>
            <a:ext cx="12482922" cy="1859106"/>
          </a:xfrm>
        </p:spPr>
        <p:txBody>
          <a:bodyPr/>
          <a:lstStyle/>
          <a:p>
            <a:r>
              <a:rPr lang="en-US" dirty="0" smtClean="0"/>
              <a:t>Chef Compliance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Installation, Configuration, and Operation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760618"/>
            <a:ext cx="10972800" cy="615553"/>
          </a:xfrm>
        </p:spPr>
        <p:txBody>
          <a:bodyPr/>
          <a:lstStyle/>
          <a:p>
            <a:r>
              <a:rPr lang="en-US" sz="2800" dirty="0" smtClean="0"/>
              <a:t>Introduction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1403647"/>
            <a:ext cx="15328713" cy="534595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/>
              <a:t>InSpec</a:t>
            </a:r>
            <a:r>
              <a:rPr lang="en-US" dirty="0"/>
              <a:t> audit resource framework is fully compatible with Chef </a:t>
            </a:r>
            <a:r>
              <a:rPr lang="en-US" dirty="0" smtClean="0"/>
              <a:t>Compliance.</a:t>
            </a:r>
            <a:endParaRPr lang="en-US" dirty="0"/>
          </a:p>
          <a:p>
            <a:r>
              <a:rPr lang="en-US" dirty="0"/>
              <a:t>The Compliance DSL is a Ruby DSL for writing audit rules, which includes audit resources that you can invoke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 err="1" smtClean="0"/>
              <a:t>InSpec</a:t>
            </a:r>
            <a:r>
              <a:rPr lang="en-US" dirty="0" smtClean="0"/>
              <a:t> DSL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white">
          <a:xfrm>
            <a:off x="4044155" y="4845610"/>
            <a:ext cx="8155156" cy="314129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80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should_not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443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should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its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'protocols'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{should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include 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urier New"/>
                <a:cs typeface="Courier New"/>
              </a:rPr>
              <a:t>tcp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8170552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90" y="48126"/>
            <a:ext cx="9939157" cy="8085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702195"/>
            <a:ext cx="5133540" cy="6142392"/>
          </a:xfrm>
        </p:spPr>
        <p:txBody>
          <a:bodyPr/>
          <a:lstStyle/>
          <a:p>
            <a:r>
              <a:rPr lang="en-US" sz="2800" dirty="0" smtClean="0"/>
              <a:t>Compliance profiles exist for many scenarios, such as those created by the Center for Internet Security (CIS)</a:t>
            </a:r>
          </a:p>
          <a:p>
            <a:endParaRPr lang="en-US" sz="2800" dirty="0" smtClean="0"/>
          </a:p>
          <a:p>
            <a:r>
              <a:rPr lang="en-US" sz="2800" dirty="0" smtClean="0"/>
              <a:t>Chef Compliance maintains profiles as a collection of individual controls that comprise a complete audit. </a:t>
            </a:r>
          </a:p>
          <a:p>
            <a:endParaRPr lang="en-US" sz="2800" dirty="0"/>
          </a:p>
          <a:p>
            <a:r>
              <a:rPr lang="en-US" sz="2800" dirty="0" smtClean="0"/>
              <a:t>You can also create your own custom Compliance profiles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smtClean="0"/>
              <a:t>Compliance Profiles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988968" y="866274"/>
            <a:ext cx="1636295" cy="134753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93482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304800"/>
            <a:ext cx="4168140" cy="1551398"/>
          </a:xfrm>
        </p:spPr>
        <p:txBody>
          <a:bodyPr>
            <a:noAutofit/>
          </a:bodyPr>
          <a:lstStyle/>
          <a:p>
            <a:r>
              <a:rPr lang="en-US" sz="5400" dirty="0" smtClean="0"/>
              <a:t>Compliance Web UI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43840" y="2039078"/>
            <a:ext cx="3630328" cy="5345953"/>
          </a:xfrm>
        </p:spPr>
        <p:txBody>
          <a:bodyPr/>
          <a:lstStyle/>
          <a:p>
            <a:r>
              <a:rPr lang="en-US" dirty="0" smtClean="0"/>
              <a:t>The Chef Compliance web UI provides views into compliance scan results as well as views of Chef Compliance profiles. </a:t>
            </a:r>
          </a:p>
          <a:p>
            <a:r>
              <a:rPr lang="en-US" dirty="0" smtClean="0"/>
              <a:t>You execute scans </a:t>
            </a:r>
            <a:r>
              <a:rPr lang="en-US" dirty="0"/>
              <a:t>via the </a:t>
            </a:r>
            <a:r>
              <a:rPr lang="en-US" dirty="0" smtClean="0"/>
              <a:t>Compliance </a:t>
            </a:r>
            <a:r>
              <a:rPr lang="en-US" dirty="0"/>
              <a:t>web </a:t>
            </a:r>
            <a:r>
              <a:rPr lang="en-US" dirty="0" smtClean="0"/>
              <a:t>UI.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721" y="708660"/>
            <a:ext cx="11865559" cy="70656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24266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Lab </a:t>
            </a:r>
            <a:r>
              <a:rPr lang="en-US" dirty="0" smtClean="0"/>
              <a:t>Environment for Scanning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478003" y="3609474"/>
            <a:ext cx="1783652" cy="215751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 txBox="1">
            <a:spLocks/>
          </p:cNvSpPr>
          <p:nvPr/>
        </p:nvSpPr>
        <p:spPr bwMode="white">
          <a:xfrm>
            <a:off x="4866106" y="7265658"/>
            <a:ext cx="3678991" cy="685571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Your Laptop</a:t>
            </a:r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8656572" y="4481863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Server on which to install Chef Compliance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831" y="2073655"/>
            <a:ext cx="2151627" cy="2294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38" y="5771901"/>
            <a:ext cx="1701573" cy="1283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296" y="1985425"/>
            <a:ext cx="2151627" cy="2294080"/>
          </a:xfrm>
          <a:prstGeom prst="rect">
            <a:avLst/>
          </a:prstGeom>
        </p:spPr>
      </p:pic>
      <p:sp>
        <p:nvSpPr>
          <p:cNvPr id="14" name="Text Placeholder 2"/>
          <p:cNvSpPr txBox="1">
            <a:spLocks/>
          </p:cNvSpPr>
          <p:nvPr/>
        </p:nvSpPr>
        <p:spPr bwMode="white">
          <a:xfrm>
            <a:off x="13284716" y="4923024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Nodes to run Compliance tests against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0924676" y="2959769"/>
            <a:ext cx="2871620" cy="33688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7220" y="1317184"/>
            <a:ext cx="6017521" cy="5345953"/>
          </a:xfrm>
        </p:spPr>
        <p:txBody>
          <a:bodyPr/>
          <a:lstStyle/>
          <a:p>
            <a:r>
              <a:rPr lang="en-US" dirty="0" smtClean="0"/>
              <a:t>We will provide three machines for you to use while performing lab exercises in this course: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One Linux server to install and run Chef Compliance on.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One Windows node and one Linux node to perform Chef Compliance scans against.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24" name="Text Placeholder 2"/>
          <p:cNvSpPr txBox="1">
            <a:spLocks/>
          </p:cNvSpPr>
          <p:nvPr/>
        </p:nvSpPr>
        <p:spPr bwMode="white">
          <a:xfrm rot="18612045">
            <a:off x="7006383" y="4304554"/>
            <a:ext cx="2251346" cy="47608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ssh and HTTP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074" y="2715337"/>
            <a:ext cx="2151627" cy="2294080"/>
          </a:xfrm>
          <a:prstGeom prst="rect">
            <a:avLst/>
          </a:prstGeom>
        </p:spPr>
      </p:pic>
      <p:sp>
        <p:nvSpPr>
          <p:cNvPr id="18" name="Text Placeholder 2"/>
          <p:cNvSpPr txBox="1">
            <a:spLocks/>
          </p:cNvSpPr>
          <p:nvPr/>
        </p:nvSpPr>
        <p:spPr bwMode="white">
          <a:xfrm rot="417780">
            <a:off x="11525148" y="2293382"/>
            <a:ext cx="1920459" cy="145070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Compliance Scans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46550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Lab </a:t>
            </a:r>
            <a:r>
              <a:rPr lang="en-US" dirty="0" smtClean="0"/>
              <a:t>Environment for Remediation</a:t>
            </a:r>
            <a:endParaRPr lang="en-US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white">
          <a:xfrm>
            <a:off x="4866106" y="7265658"/>
            <a:ext cx="3678991" cy="685571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Your Laptop</a:t>
            </a:r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8508328" y="1016593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Compliance</a:t>
            </a:r>
          </a:p>
          <a:p>
            <a:pPr algn="ctr"/>
            <a:r>
              <a:rPr lang="en-US" sz="2667" dirty="0" smtClean="0"/>
              <a:t>Server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831" y="2073655"/>
            <a:ext cx="2151627" cy="2294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38" y="5771901"/>
            <a:ext cx="1701573" cy="1283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296" y="1985425"/>
            <a:ext cx="2151627" cy="2294080"/>
          </a:xfrm>
          <a:prstGeom prst="rect">
            <a:avLst/>
          </a:prstGeom>
        </p:spPr>
      </p:pic>
      <p:sp>
        <p:nvSpPr>
          <p:cNvPr id="14" name="Text Placeholder 2"/>
          <p:cNvSpPr txBox="1">
            <a:spLocks/>
          </p:cNvSpPr>
          <p:nvPr/>
        </p:nvSpPr>
        <p:spPr bwMode="white">
          <a:xfrm>
            <a:off x="13116275" y="5115528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 lnSpcReduction="1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Nodes to run Compliance tests against AND use as workstations for writing remediation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7220" y="1317184"/>
            <a:ext cx="6017521" cy="5345953"/>
          </a:xfrm>
        </p:spPr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ou will also log into your Windows and Linux nodes in order to write remediation and run chef-client in local mode.</a:t>
            </a:r>
          </a:p>
          <a:p>
            <a:endParaRPr lang="en-US" dirty="0"/>
          </a:p>
          <a:p>
            <a:r>
              <a:rPr lang="en-US" dirty="0" smtClean="0"/>
              <a:t>This is so you can use those nodes as virtual workstations while writing remediation.</a:t>
            </a:r>
          </a:p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074" y="2715337"/>
            <a:ext cx="2151627" cy="229408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7631026" y="4333430"/>
            <a:ext cx="6846764" cy="228271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783426" y="3489531"/>
            <a:ext cx="6335785" cy="265337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 txBox="1">
            <a:spLocks/>
          </p:cNvSpPr>
          <p:nvPr/>
        </p:nvSpPr>
        <p:spPr bwMode="white">
          <a:xfrm rot="20423244">
            <a:off x="10173178" y="4287908"/>
            <a:ext cx="1524361" cy="594737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b="1" dirty="0" smtClean="0"/>
              <a:t>ssh</a:t>
            </a:r>
            <a:endParaRPr lang="en-US" sz="2667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1" name="Text Placeholder 2"/>
          <p:cNvSpPr txBox="1">
            <a:spLocks/>
          </p:cNvSpPr>
          <p:nvPr/>
        </p:nvSpPr>
        <p:spPr bwMode="white">
          <a:xfrm rot="20470176">
            <a:off x="10346241" y="5539624"/>
            <a:ext cx="2342449" cy="642840"/>
          </a:xfrm>
          <a:prstGeom prst="rect">
            <a:avLst/>
          </a:prstGeom>
        </p:spPr>
        <p:txBody>
          <a:bodyPr vert="horz" wrap="square" lIns="0" tIns="0" rIns="0" bIns="0" rtlCol="0">
            <a:normAutofit fontScale="85000" lnSpcReduction="1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b="1" dirty="0" smtClean="0"/>
              <a:t>Windows Remote Desktop</a:t>
            </a:r>
            <a:endParaRPr lang="en-US" sz="2667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2" name="Text Placeholder 2"/>
          <p:cNvSpPr txBox="1">
            <a:spLocks/>
          </p:cNvSpPr>
          <p:nvPr/>
        </p:nvSpPr>
        <p:spPr bwMode="white">
          <a:xfrm>
            <a:off x="13579727" y="1835596"/>
            <a:ext cx="2580487" cy="44566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Linux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5" name="Text Placeholder 2"/>
          <p:cNvSpPr txBox="1">
            <a:spLocks/>
          </p:cNvSpPr>
          <p:nvPr/>
        </p:nvSpPr>
        <p:spPr bwMode="white">
          <a:xfrm>
            <a:off x="13804316" y="2950526"/>
            <a:ext cx="2580487" cy="44566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Win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21300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Logging into the Compliance Server and Linux Node</a:t>
            </a:r>
            <a:endParaRPr lang="en-US" sz="48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1121104" y="2315962"/>
            <a:ext cx="14423693" cy="48067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$ ssh ADDRESS -l chef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5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Logging Into the Remote Windows Node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680" y="1323475"/>
            <a:ext cx="10296641" cy="647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7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/>
              <a:t>Hands-on Legend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81809"/>
            <a:ext cx="14898624" cy="5320342"/>
          </a:xfrm>
        </p:spPr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33" b="1" dirty="0" smtClean="0">
                <a:solidFill>
                  <a:schemeClr val="accent1"/>
                </a:solidFill>
              </a:rPr>
              <a:t>GE</a:t>
            </a:r>
            <a:r>
              <a:rPr lang="en-US" sz="3733" dirty="0" smtClean="0"/>
              <a:t> or </a:t>
            </a:r>
            <a:r>
              <a:rPr lang="en-US" sz="3733" b="1" dirty="0" smtClean="0">
                <a:solidFill>
                  <a:schemeClr val="accent1"/>
                </a:solidFill>
              </a:rPr>
              <a:t>Group Exercise</a:t>
            </a:r>
            <a:r>
              <a:rPr lang="en-US" sz="3733" dirty="0" smtClean="0"/>
              <a:t>: All participants and the instructor do this task together with the instructor often leading the way</a:t>
            </a:r>
            <a:r>
              <a:rPr lang="en-US" sz="3733" dirty="0"/>
              <a:t> </a:t>
            </a:r>
            <a:r>
              <a:rPr lang="en-US" sz="3733" dirty="0" smtClean="0"/>
              <a:t>and explaining things as we proceed.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733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33" b="1" dirty="0" smtClean="0">
                <a:solidFill>
                  <a:schemeClr val="accent1"/>
                </a:solidFill>
              </a:rPr>
              <a:t>Lab</a:t>
            </a:r>
            <a:r>
              <a:rPr lang="en-US" sz="3733" dirty="0" smtClean="0"/>
              <a:t>: You perform this task on your own.</a:t>
            </a:r>
            <a:endParaRPr lang="en-US" sz="3733" dirty="0"/>
          </a:p>
          <a:p>
            <a:endParaRPr lang="en-US" sz="3733" dirty="0"/>
          </a:p>
          <a:p>
            <a:endParaRPr lang="en-US" sz="3733" dirty="0" smtClean="0"/>
          </a:p>
          <a:p>
            <a:endParaRPr lang="en-US" sz="3733" dirty="0"/>
          </a:p>
          <a:p>
            <a:endParaRPr lang="en-US" sz="3733" dirty="0" smtClean="0"/>
          </a:p>
          <a:p>
            <a:endParaRPr lang="de-DE" sz="3200" dirty="0"/>
          </a:p>
          <a:p>
            <a:pPr lvl="1"/>
            <a:endParaRPr lang="de-DE" sz="3200" dirty="0"/>
          </a:p>
          <a:p>
            <a:pPr lvl="1"/>
            <a:endParaRPr lang="en-US" sz="3200" dirty="0"/>
          </a:p>
          <a:p>
            <a:endParaRPr lang="en-US" sz="3733" dirty="0"/>
          </a:p>
        </p:txBody>
      </p:sp>
      <p:pic>
        <p:nvPicPr>
          <p:cNvPr id="6" name="Picture 5" descr="la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459" y="4378421"/>
            <a:ext cx="947277" cy="94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2793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Yourselves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Current job role</a:t>
            </a:r>
          </a:p>
          <a:p>
            <a:pPr lvl="1"/>
            <a:r>
              <a:rPr lang="en-US" dirty="0" smtClean="0"/>
              <a:t>Previous job roles/background</a:t>
            </a:r>
          </a:p>
          <a:p>
            <a:pPr lvl="1"/>
            <a:r>
              <a:rPr lang="en-US" dirty="0" smtClean="0"/>
              <a:t>Experience with Chef and/or config management</a:t>
            </a:r>
          </a:p>
        </p:txBody>
      </p:sp>
    </p:spTree>
    <p:extLst>
      <p:ext uri="{BB962C8B-B14F-4D97-AF65-F5344CB8AC3E}">
        <p14:creationId xmlns:p14="http://schemas.microsoft.com/office/powerpoint/2010/main" val="370105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141174"/>
            <a:ext cx="14898624" cy="7023109"/>
          </a:xfrm>
        </p:spPr>
        <p:txBody>
          <a:bodyPr/>
          <a:lstStyle/>
          <a:p>
            <a:r>
              <a:rPr lang="en-US" dirty="0" smtClean="0"/>
              <a:t>After completing this course, you should be able to:</a:t>
            </a:r>
          </a:p>
          <a:p>
            <a:endParaRPr lang="en-US" dirty="0" smtClean="0"/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Describe the capabilities of Chef Compliance</a:t>
            </a:r>
            <a:r>
              <a:rPr lang="en-US" dirty="0" smtClean="0"/>
              <a:t>.</a:t>
            </a:r>
            <a:endParaRPr lang="en-US" dirty="0" smtClean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Install </a:t>
            </a:r>
            <a:r>
              <a:rPr lang="en-US" dirty="0"/>
              <a:t>and initially configure the Chef Compliance </a:t>
            </a:r>
            <a:r>
              <a:rPr lang="en-US" dirty="0" smtClean="0"/>
              <a:t>server.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Perform </a:t>
            </a:r>
            <a:r>
              <a:rPr lang="en-US" dirty="0"/>
              <a:t>scans with Chef </a:t>
            </a:r>
            <a:r>
              <a:rPr lang="en-US" dirty="0" smtClean="0"/>
              <a:t>Compliance.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Remediate compliance issues.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Schedule and run </a:t>
            </a:r>
            <a:r>
              <a:rPr lang="en-US" dirty="0"/>
              <a:t>c</a:t>
            </a:r>
            <a:r>
              <a:rPr lang="en-US" dirty="0" smtClean="0"/>
              <a:t>ompliance reports.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</a:t>
            </a:r>
            <a:r>
              <a:rPr lang="en-US" dirty="0" err="1"/>
              <a:t>InSpec</a:t>
            </a:r>
            <a:r>
              <a:rPr lang="en-US" dirty="0"/>
              <a:t> to create and </a:t>
            </a:r>
            <a:r>
              <a:rPr lang="en-US" dirty="0" smtClean="0"/>
              <a:t>modify and test </a:t>
            </a:r>
            <a:r>
              <a:rPr lang="en-US" dirty="0"/>
              <a:t>Chef Compliance </a:t>
            </a:r>
            <a:r>
              <a:rPr lang="en-US" dirty="0" smtClean="0"/>
              <a:t>profiles.</a:t>
            </a:r>
            <a:endParaRPr lang="en-US" dirty="0"/>
          </a:p>
          <a:p>
            <a:endParaRPr lang="en-US" sz="2400" b="1" dirty="0" smtClean="0"/>
          </a:p>
          <a:p>
            <a:r>
              <a:rPr lang="en-US" sz="2400" b="1" dirty="0" smtClean="0"/>
              <a:t>Note</a:t>
            </a:r>
            <a:r>
              <a:rPr lang="en-US" sz="2400" dirty="0"/>
              <a:t>: You should have attended at least Chef Essentials, Chef Fundamentals or have equivalent Chef experience prior to attending this course.</a:t>
            </a:r>
          </a:p>
          <a:p>
            <a:pPr marL="457200" indent="-457200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6579" y="2294619"/>
            <a:ext cx="13154059" cy="852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Chef Compliance Value Proposition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71638" y="3469550"/>
            <a:ext cx="12319000" cy="4290497"/>
          </a:xfrm>
        </p:spPr>
        <p:txBody>
          <a:bodyPr/>
          <a:lstStyle/>
          <a:p>
            <a:r>
              <a:rPr lang="en-US" dirty="0" smtClean="0"/>
              <a:t>You are probably aware of how Chef automates the configuration and management of your infrastructure. But what about risks and compliance?</a:t>
            </a:r>
          </a:p>
          <a:p>
            <a:endParaRPr lang="en-US" dirty="0" smtClean="0"/>
          </a:p>
          <a:p>
            <a:r>
              <a:rPr lang="en-US" dirty="0"/>
              <a:t>Regulatory compliance is a fact of life for every enterprise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With Chef Compliance you can scan for risks and compliance issues with easy-to-understand, customizable reports and visualization.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779818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cxnSp>
        <p:nvCxnSpPr>
          <p:cNvPr id="9" name="Straight Arrow Connector 8"/>
          <p:cNvCxnSpPr>
            <a:stCxn id="11" idx="3"/>
          </p:cNvCxnSpPr>
          <p:nvPr/>
        </p:nvCxnSpPr>
        <p:spPr>
          <a:xfrm>
            <a:off x="4418443" y="5479880"/>
            <a:ext cx="2278919" cy="125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 txBox="1">
            <a:spLocks/>
          </p:cNvSpPr>
          <p:nvPr/>
        </p:nvSpPr>
        <p:spPr bwMode="white">
          <a:xfrm>
            <a:off x="1970624" y="6480804"/>
            <a:ext cx="3155381" cy="102194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/>
              <a:t>Chef Compliance Server</a:t>
            </a:r>
            <a:endParaRPr lang="en-US" sz="2800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632" y="4607290"/>
            <a:ext cx="1636811" cy="17451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12628579" y="7147546"/>
            <a:ext cx="2198204" cy="760777"/>
          </a:xfrm>
          <a:prstGeom prst="rect">
            <a:avLst/>
          </a:prstGeom>
        </p:spPr>
        <p:txBody>
          <a:bodyPr vert="horz" wrap="square" lIns="0" tIns="0" rIns="0" bIns="0" rtlCol="0">
            <a:normAutofit fontScale="85000" lnSpcReduction="1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00" b="1" dirty="0" smtClean="0"/>
              <a:t>Your Infrastructure</a:t>
            </a:r>
            <a:endParaRPr lang="en-US" sz="3100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803495" y="3300402"/>
            <a:ext cx="937906" cy="1474239"/>
            <a:chOff x="9289520" y="4376570"/>
            <a:chExt cx="1025227" cy="1424635"/>
          </a:xfrm>
        </p:grpSpPr>
        <p:pic>
          <p:nvPicPr>
            <p:cNvPr id="14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13743295" y="3874332"/>
            <a:ext cx="937906" cy="1474239"/>
            <a:chOff x="9289520" y="4376570"/>
            <a:chExt cx="1025227" cy="1424635"/>
          </a:xfrm>
        </p:grpSpPr>
        <p:pic>
          <p:nvPicPr>
            <p:cNvPr id="18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3068614" y="5165717"/>
            <a:ext cx="937906" cy="1474239"/>
            <a:chOff x="9289520" y="4376570"/>
            <a:chExt cx="1025227" cy="1424635"/>
          </a:xfrm>
        </p:grpSpPr>
        <p:pic>
          <p:nvPicPr>
            <p:cNvPr id="24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7" name="Straight Arrow Connector 26"/>
          <p:cNvCxnSpPr/>
          <p:nvPr/>
        </p:nvCxnSpPr>
        <p:spPr>
          <a:xfrm flipV="1">
            <a:off x="9516438" y="4477749"/>
            <a:ext cx="3333237" cy="551149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9607260" y="4891523"/>
            <a:ext cx="3930307" cy="43190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607260" y="5536489"/>
            <a:ext cx="3447707" cy="15648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Cloud 30"/>
          <p:cNvSpPr/>
          <p:nvPr/>
        </p:nvSpPr>
        <p:spPr bwMode="auto">
          <a:xfrm>
            <a:off x="7033241" y="4615742"/>
            <a:ext cx="2343778" cy="1708801"/>
          </a:xfrm>
          <a:prstGeom prst="cloud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r" defTabSz="914099"/>
            <a:r>
              <a:rPr lang="en-US" sz="2000" dirty="0" smtClean="0">
                <a:solidFill>
                  <a:schemeClr val="tx1"/>
                </a:solidFill>
              </a:rPr>
              <a:t>LAN/WAN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3798526" y="5703125"/>
            <a:ext cx="937906" cy="1474239"/>
            <a:chOff x="9289520" y="4376570"/>
            <a:chExt cx="1025227" cy="1424635"/>
          </a:xfrm>
        </p:grpSpPr>
        <p:pic>
          <p:nvPicPr>
            <p:cNvPr id="39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/>
          <p:cNvGrpSpPr/>
          <p:nvPr/>
        </p:nvGrpSpPr>
        <p:grpSpPr>
          <a:xfrm>
            <a:off x="14648756" y="4796752"/>
            <a:ext cx="937906" cy="1474239"/>
            <a:chOff x="9289520" y="4376570"/>
            <a:chExt cx="1025227" cy="1424635"/>
          </a:xfrm>
        </p:grpSpPr>
        <p:pic>
          <p:nvPicPr>
            <p:cNvPr id="43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206638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402591"/>
          </a:xfrm>
        </p:spPr>
        <p:txBody>
          <a:bodyPr/>
          <a:lstStyle/>
          <a:p>
            <a:r>
              <a:rPr lang="en-US" dirty="0" smtClean="0"/>
              <a:t>Chef Compliance can run without any other Chef software installed.</a:t>
            </a:r>
          </a:p>
          <a:p>
            <a:endParaRPr lang="en-US" dirty="0"/>
          </a:p>
          <a:p>
            <a:r>
              <a:rPr lang="en-US" dirty="0" smtClean="0"/>
              <a:t>The nodes you scan don't even need Chef software on them if you are merely scanning them for compliance.</a:t>
            </a:r>
          </a:p>
          <a:p>
            <a:endParaRPr lang="en-US" dirty="0"/>
          </a:p>
          <a:p>
            <a:r>
              <a:rPr lang="en-US" dirty="0"/>
              <a:t>However, you would need Chef software to create and implement remediation </a:t>
            </a:r>
            <a:r>
              <a:rPr lang="en-US" dirty="0" smtClean="0"/>
              <a:t>recipes.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9117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402591"/>
          </a:xfrm>
        </p:spPr>
        <p:txBody>
          <a:bodyPr/>
          <a:lstStyle/>
          <a:p>
            <a:r>
              <a:rPr lang="en-US" b="1" dirty="0" smtClean="0"/>
              <a:t>Reports</a:t>
            </a:r>
            <a:r>
              <a:rPr lang="en-US" dirty="0" smtClean="0"/>
              <a:t>: Chef Compliance can produce reports that indicate risks </a:t>
            </a:r>
            <a:r>
              <a:rPr lang="en-US" dirty="0"/>
              <a:t>and issues classified by severity and </a:t>
            </a:r>
            <a:r>
              <a:rPr lang="en-US" dirty="0" smtClean="0"/>
              <a:t>impact levels.</a:t>
            </a:r>
          </a:p>
          <a:p>
            <a:endParaRPr lang="en-US" dirty="0"/>
          </a:p>
          <a:p>
            <a:r>
              <a:rPr lang="en-US" b="1" dirty="0" smtClean="0"/>
              <a:t>Compliance Profiles</a:t>
            </a:r>
            <a:r>
              <a:rPr lang="en-US" dirty="0" smtClean="0"/>
              <a:t>: You can get </a:t>
            </a:r>
            <a:r>
              <a:rPr lang="en-US" dirty="0"/>
              <a:t>started quickly with pre-built profiles for CIS, Linux </a:t>
            </a:r>
            <a:r>
              <a:rPr lang="en-US" dirty="0" smtClean="0"/>
              <a:t>and Windows.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5181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2039078"/>
            <a:ext cx="5133540" cy="5345953"/>
          </a:xfrm>
        </p:spPr>
        <p:txBody>
          <a:bodyPr/>
          <a:lstStyle/>
          <a:p>
            <a:r>
              <a:rPr lang="en-US" dirty="0" smtClean="0"/>
              <a:t>Chef Compliance leverages </a:t>
            </a:r>
            <a:r>
              <a:rPr lang="en-US" dirty="0" err="1" smtClean="0"/>
              <a:t>InSpec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is an open-source run-time framework and rule language used to specify compliance, security, and policy requirements for testing any node in your infrastructure.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 smtClean="0"/>
              <a:t>Chef Compliance and </a:t>
            </a:r>
            <a:r>
              <a:rPr lang="en-US" dirty="0" err="1" smtClean="0"/>
              <a:t>InSpec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90" y="48126"/>
            <a:ext cx="9939157" cy="808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5341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1403647"/>
            <a:ext cx="15328713" cy="5345953"/>
          </a:xfrm>
        </p:spPr>
        <p:txBody>
          <a:bodyPr/>
          <a:lstStyle/>
          <a:p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includes a collection of resources to help you write auditing rules quickly and easily using the Compliance DSL</a:t>
            </a:r>
          </a:p>
          <a:p>
            <a:r>
              <a:rPr lang="en-US" dirty="0"/>
              <a:t>Use </a:t>
            </a:r>
            <a:r>
              <a:rPr lang="en-US" dirty="0" err="1"/>
              <a:t>InSpec</a:t>
            </a:r>
            <a:r>
              <a:rPr lang="en-US" dirty="0"/>
              <a:t> to examine any node in your infrastructure; run the tests locally or </a:t>
            </a:r>
            <a:r>
              <a:rPr lang="en-US" dirty="0" smtClean="0"/>
              <a:t>remotely.</a:t>
            </a:r>
            <a:endParaRPr lang="en-US" dirty="0"/>
          </a:p>
          <a:p>
            <a:r>
              <a:rPr lang="en-US" dirty="0"/>
              <a:t>Any detected security, compliance, or policy issues are flagged in a </a:t>
            </a:r>
            <a:r>
              <a:rPr lang="en-US" dirty="0" smtClean="0"/>
              <a:t>log and in Chef Compliance, displayed in a GUI.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2312894"/>
          </a:xfrm>
        </p:spPr>
        <p:txBody>
          <a:bodyPr>
            <a:normAutofit/>
          </a:bodyPr>
          <a:lstStyle/>
          <a:p>
            <a:r>
              <a:rPr lang="en-US" dirty="0" err="1" smtClean="0"/>
              <a:t>InSpec</a:t>
            </a:r>
            <a:r>
              <a:rPr lang="en-US" dirty="0" smtClean="0"/>
              <a:t> DSL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white">
          <a:xfrm>
            <a:off x="4044155" y="4845610"/>
            <a:ext cx="8155156" cy="314129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80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should_not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443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should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its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'protocols'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{should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include 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urier New"/>
                <a:cs typeface="Courier New"/>
              </a:rPr>
              <a:t>tcp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164787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1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1280</TotalTime>
  <Words>1636</Words>
  <Application>Microsoft Macintosh PowerPoint</Application>
  <PresentationFormat>Custom</PresentationFormat>
  <Paragraphs>231</Paragraphs>
  <Slides>18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Base</vt:lpstr>
      <vt:lpstr>Interaction</vt:lpstr>
      <vt:lpstr>Chef Compliance  Installation, Configuration, and Operation</vt:lpstr>
      <vt:lpstr>Introduce Yourselves</vt:lpstr>
      <vt:lpstr>Objectives</vt:lpstr>
      <vt:lpstr>Chef Compliance Value Proposition</vt:lpstr>
      <vt:lpstr>Chef Compliance</vt:lpstr>
      <vt:lpstr>Chef Compliance</vt:lpstr>
      <vt:lpstr>Chef Compliance</vt:lpstr>
      <vt:lpstr>Chef Compliance and InSpec</vt:lpstr>
      <vt:lpstr>InSpec DSL</vt:lpstr>
      <vt:lpstr>InSpec DSL</vt:lpstr>
      <vt:lpstr>Compliance Profiles</vt:lpstr>
      <vt:lpstr>Compliance Web UI</vt:lpstr>
      <vt:lpstr>Your Lab Environment for Scanning</vt:lpstr>
      <vt:lpstr>Your Lab Environment for Remediation</vt:lpstr>
      <vt:lpstr>Logging into the Compliance Server and Linux Node</vt:lpstr>
      <vt:lpstr>Logging Into the Remote Windows Node</vt:lpstr>
      <vt:lpstr>Hands-on Legend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Nathen Harvey</cp:lastModifiedBy>
  <cp:revision>114</cp:revision>
  <cp:lastPrinted>2015-02-07T23:49:10Z</cp:lastPrinted>
  <dcterms:created xsi:type="dcterms:W3CDTF">2015-11-10T15:58:30Z</dcterms:created>
  <dcterms:modified xsi:type="dcterms:W3CDTF">2016-01-20T01:00:14Z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