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8"/>
  </p:notesMasterIdLst>
  <p:handoutMasterIdLst>
    <p:handoutMasterId r:id="rId29"/>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297" r:id="rId19"/>
    <p:sldId id="294" r:id="rId20"/>
    <p:sldId id="301" r:id="rId21"/>
    <p:sldId id="302" r:id="rId22"/>
    <p:sldId id="309" r:id="rId23"/>
    <p:sldId id="312" r:id="rId24"/>
    <p:sldId id="358" r:id="rId25"/>
    <p:sldId id="276" r:id="rId26"/>
    <p:sldId id="267" r:id="rId2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34" d="100"/>
          <a:sy n="34" d="100"/>
        </p:scale>
        <p:origin x="149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In this section we'll cover scanning</a:t>
            </a:r>
            <a:r>
              <a:rPr lang="en-US" baseline="0" dirty="0" smtClean="0"/>
              <a:t> a Windows node. However we will not repeat the remediation process since this course is focusing on Chef Compliance, not how to write Chef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p>
          <a:p>
            <a:endParaRPr lang="en-US" b="0" baseline="0" dirty="0" smtClean="0"/>
          </a:p>
          <a:p>
            <a:r>
              <a:rPr lang="en-US" b="0" baseline="0" dirty="0" smtClean="0"/>
              <a:t>Instructor Note: In at least Compliance Server v 0.9.11, I have seen where a Connectivity test will fail, but then a scan will work. After the scan is successful, the Connectivity test will start working. Almost like the Windows target was sleepy. Usually happens after the windows node sits idle overnight.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Lab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r>
              <a:rPr lang="en-US" baseline="0" dirty="0" smtClean="0"/>
              <a:t>.</a:t>
            </a:r>
          </a:p>
          <a:p>
            <a:endParaRPr lang="en-US" baseline="0" dirty="0" smtClean="0"/>
          </a:p>
          <a:p>
            <a:r>
              <a:rPr lang="en-US" baseline="0" dirty="0" err="1" smtClean="0"/>
              <a:t>tbd</a:t>
            </a:r>
            <a:r>
              <a:rPr lang="en-US" baseline="0" dirty="0" smtClean="0"/>
              <a:t>: No </a:t>
            </a:r>
            <a:r>
              <a:rPr lang="en-US" baseline="0" dirty="0" err="1" smtClean="0"/>
              <a:t>todo</a:t>
            </a:r>
            <a:r>
              <a:rPr lang="en-US" baseline="0" dirty="0" smtClean="0"/>
              <a:t>  and control </a:t>
            </a:r>
            <a:r>
              <a:rPr lang="en-US" baseline="0" smtClean="0"/>
              <a:t>vs rule?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Windows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your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548341" y="2061553"/>
            <a:ext cx="10493691" cy="3171928"/>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314065" y="304800"/>
            <a:ext cx="5345299" cy="7885889"/>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base/windows</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cxnSp>
        <p:nvCxnSpPr>
          <p:cNvPr id="7" name="Straight Arrow Connector 6"/>
          <p:cNvCxnSpPr/>
          <p:nvPr/>
        </p:nvCxnSpPr>
        <p:spPr>
          <a:xfrm>
            <a:off x="5584485" y="3730253"/>
            <a:ext cx="3865765" cy="160050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11 tests were compliant and 14 tests show critical issues with ssh.</a:t>
            </a:r>
          </a:p>
          <a:p>
            <a:endParaRPr lang="en-US" dirty="0"/>
          </a:p>
        </p:txBody>
      </p:sp>
      <p:pic>
        <p:nvPicPr>
          <p:cNvPr id="5" name="Picture 4"/>
          <p:cNvPicPr>
            <a:picLocks noChangeAspect="1"/>
          </p:cNvPicPr>
          <p:nvPr/>
        </p:nvPicPr>
        <p:blipFill>
          <a:blip r:embed="rId3"/>
          <a:stretch>
            <a:fillRect/>
          </a:stretch>
        </p:blipFill>
        <p:spPr>
          <a:xfrm>
            <a:off x="6422344" y="171337"/>
            <a:ext cx="9400042" cy="4231598"/>
          </a:xfrm>
          <a:prstGeom prst="rect">
            <a:avLst/>
          </a:prstGeom>
          <a:ln>
            <a:solidFill>
              <a:schemeClr val="accent1"/>
            </a:solidFill>
          </a:ln>
        </p:spPr>
      </p:pic>
      <p:cxnSp>
        <p:nvCxnSpPr>
          <p:cNvPr id="7" name="Straight Arrow Connector 6"/>
          <p:cNvCxnSpPr/>
          <p:nvPr/>
        </p:nvCxnSpPr>
        <p:spPr>
          <a:xfrm flipV="1">
            <a:off x="4883727" y="2955471"/>
            <a:ext cx="6105402" cy="2551712"/>
          </a:xfrm>
          <a:prstGeom prst="straightConnector1">
            <a:avLst/>
          </a:prstGeom>
          <a:ln w="12700">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the scan, similar to what you saw in the Linux example.</a:t>
            </a:r>
          </a:p>
          <a:p>
            <a:endParaRPr lang="en-US" dirty="0"/>
          </a:p>
          <a:p>
            <a:r>
              <a:rPr lang="en-US" dirty="0" smtClean="0"/>
              <a:t>Notice how one of the critical issues regards Windows </a:t>
            </a:r>
            <a:r>
              <a:rPr lang="en-US" dirty="0"/>
              <a:t>Account lockout </a:t>
            </a:r>
            <a:r>
              <a:rPr lang="en-US" dirty="0" smtClean="0"/>
              <a:t>threshold.</a:t>
            </a:r>
            <a:endParaRPr lang="en-US" dirty="0"/>
          </a:p>
        </p:txBody>
      </p:sp>
      <p:pic>
        <p:nvPicPr>
          <p:cNvPr id="6" name="Picture 5"/>
          <p:cNvPicPr>
            <a:picLocks noChangeAspect="1"/>
          </p:cNvPicPr>
          <p:nvPr/>
        </p:nvPicPr>
        <p:blipFill>
          <a:blip r:embed="rId3"/>
          <a:stretch>
            <a:fillRect/>
          </a:stretch>
        </p:blipFill>
        <p:spPr>
          <a:xfrm>
            <a:off x="5787571" y="800780"/>
            <a:ext cx="10038120" cy="4440692"/>
          </a:xfrm>
          <a:prstGeom prst="rect">
            <a:avLst/>
          </a:prstGeom>
          <a:ln>
            <a:solidFill>
              <a:srgbClr val="FFC000"/>
            </a:solidFill>
          </a:ln>
        </p:spPr>
      </p:pic>
      <p:cxnSp>
        <p:nvCxnSpPr>
          <p:cNvPr id="7" name="Straight Arrow Connector 6"/>
          <p:cNvCxnSpPr/>
          <p:nvPr/>
        </p:nvCxnSpPr>
        <p:spPr>
          <a:xfrm>
            <a:off x="4495800" y="2400300"/>
            <a:ext cx="2419350" cy="4572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5787571" y="5403396"/>
            <a:ext cx="10181325" cy="2711903"/>
          </a:xfrm>
          <a:prstGeom prst="rect">
            <a:avLst/>
          </a:prstGeom>
          <a:ln>
            <a:solidFill>
              <a:srgbClr val="FFC000"/>
            </a:solidFill>
          </a:ln>
        </p:spPr>
      </p:pic>
      <p:cxnSp>
        <p:nvCxnSpPr>
          <p:cNvPr id="12" name="Straight Arrow Connector 11"/>
          <p:cNvCxnSpPr/>
          <p:nvPr/>
        </p:nvCxnSpPr>
        <p:spPr>
          <a:xfrm>
            <a:off x="4648200" y="6997700"/>
            <a:ext cx="1943100" cy="5461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category (</a:t>
            </a:r>
            <a:r>
              <a:rPr lang="en-US" b="1" dirty="0" smtClean="0"/>
              <a:t>Windows Base ...</a:t>
            </a:r>
            <a:r>
              <a:rPr lang="en-US" dirty="0" smtClean="0"/>
              <a:t>).</a:t>
            </a:r>
          </a:p>
          <a:p>
            <a:pPr marL="514350" indent="-514350">
              <a:buFont typeface="+mj-lt"/>
              <a:buAutoNum type="arabicPeriod"/>
            </a:pPr>
            <a:r>
              <a:rPr lang="en-US" dirty="0" smtClean="0"/>
              <a:t>Scroll down and click the </a:t>
            </a:r>
            <a:r>
              <a:rPr lang="en-US" b="1" dirty="0" smtClean="0"/>
              <a:t>Set Windows Account lockout...</a:t>
            </a:r>
            <a:r>
              <a:rPr lang="en-US" dirty="0" smtClean="0"/>
              <a:t> profile.</a:t>
            </a:r>
            <a:endParaRPr lang="en-US" dirty="0"/>
          </a:p>
        </p:txBody>
      </p:sp>
      <p:pic>
        <p:nvPicPr>
          <p:cNvPr id="4" name="Picture 3"/>
          <p:cNvPicPr>
            <a:picLocks noChangeAspect="1"/>
          </p:cNvPicPr>
          <p:nvPr/>
        </p:nvPicPr>
        <p:blipFill>
          <a:blip r:embed="rId3"/>
          <a:stretch>
            <a:fillRect/>
          </a:stretch>
        </p:blipFill>
        <p:spPr>
          <a:xfrm>
            <a:off x="6754749" y="362335"/>
            <a:ext cx="5019675" cy="3000375"/>
          </a:xfrm>
          <a:prstGeom prst="rect">
            <a:avLst/>
          </a:prstGeom>
          <a:ln>
            <a:solidFill>
              <a:schemeClr val="accent1"/>
            </a:solidFill>
          </a:ln>
        </p:spPr>
      </p:pic>
      <p:cxnSp>
        <p:nvCxnSpPr>
          <p:cNvPr id="9" name="Straight Arrow Connector 8"/>
          <p:cNvCxnSpPr/>
          <p:nvPr/>
        </p:nvCxnSpPr>
        <p:spPr>
          <a:xfrm flipV="1">
            <a:off x="4967142" y="2916594"/>
            <a:ext cx="2367513" cy="1064388"/>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9197974" y="1633026"/>
            <a:ext cx="4962525" cy="26479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5304378" y="4599254"/>
            <a:ext cx="10846783" cy="2986111"/>
          </a:xfrm>
          <a:prstGeom prst="rect">
            <a:avLst/>
          </a:prstGeom>
          <a:ln>
            <a:solidFill>
              <a:schemeClr val="accent1"/>
            </a:solidFill>
          </a:ln>
        </p:spPr>
      </p:pic>
      <p:cxnSp>
        <p:nvCxnSpPr>
          <p:cNvPr id="15" name="Straight Arrow Connector 14"/>
          <p:cNvCxnSpPr/>
          <p:nvPr/>
        </p:nvCxnSpPr>
        <p:spPr>
          <a:xfrm flipV="1">
            <a:off x="4552950" y="4998854"/>
            <a:ext cx="2582141" cy="153638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205142" y="3934466"/>
            <a:ext cx="6862908" cy="102955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3712034" cy="6156614"/>
          </a:xfrm>
        </p:spPr>
        <p:txBody>
          <a:bodyPr/>
          <a:lstStyle/>
          <a:p>
            <a:r>
              <a:rPr lang="en-US" dirty="0" smtClean="0"/>
              <a:t>You can see in the bottom image where the Account lockout</a:t>
            </a:r>
            <a:r>
              <a:rPr lang="en-US" dirty="0"/>
              <a:t> </a:t>
            </a:r>
            <a:r>
              <a:rPr lang="en-US" dirty="0" smtClean="0"/>
              <a:t>threshold is set in Windows.</a:t>
            </a:r>
          </a:p>
          <a:p>
            <a:endParaRPr lang="en-US" dirty="0"/>
          </a:p>
          <a:p>
            <a:r>
              <a:rPr lang="en-US" dirty="0" smtClean="0"/>
              <a:t>In a production environment you'd want to write a Chef recipe to remediate the </a:t>
            </a:r>
            <a:r>
              <a:rPr lang="en-US" dirty="0"/>
              <a:t>Account lockout threshold </a:t>
            </a:r>
            <a:r>
              <a:rPr lang="en-US" dirty="0" smtClean="0"/>
              <a:t>issue.</a:t>
            </a:r>
          </a:p>
          <a:p>
            <a:endParaRPr lang="en-US" sz="2800" dirty="0"/>
          </a:p>
          <a:p>
            <a:endParaRPr lang="en-US" sz="2800" dirty="0" smtClean="0"/>
          </a:p>
        </p:txBody>
      </p:sp>
      <p:pic>
        <p:nvPicPr>
          <p:cNvPr id="8" name="Picture 7"/>
          <p:cNvPicPr>
            <a:picLocks noChangeAspect="1"/>
          </p:cNvPicPr>
          <p:nvPr/>
        </p:nvPicPr>
        <p:blipFill>
          <a:blip r:embed="rId3"/>
          <a:stretch>
            <a:fillRect/>
          </a:stretch>
        </p:blipFill>
        <p:spPr>
          <a:xfrm>
            <a:off x="4362450" y="1146321"/>
            <a:ext cx="11788316" cy="3245314"/>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5975350" y="4285113"/>
            <a:ext cx="9867900" cy="3800475"/>
          </a:xfrm>
          <a:prstGeom prst="rect">
            <a:avLst/>
          </a:prstGeom>
          <a:ln>
            <a:solidFill>
              <a:schemeClr val="accent1"/>
            </a:solidFill>
          </a:ln>
        </p:spPr>
      </p:pic>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Windows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p>
          <a:p>
            <a:pPr marL="514350" indent="-514350">
              <a:buFont typeface="+mj-lt"/>
              <a:buAutoNum type="arabicPeriod" startAt="2"/>
            </a:pPr>
            <a:r>
              <a:rPr lang="en-US" dirty="0" smtClean="0"/>
              <a:t>Click the </a:t>
            </a:r>
            <a:r>
              <a:rPr lang="en-US" b="1" dirty="0" err="1" smtClean="0"/>
              <a:t>WinRM</a:t>
            </a:r>
            <a:r>
              <a:rPr lang="en-US" dirty="0" smtClean="0"/>
              <a:t> Access configuration.</a:t>
            </a:r>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  In the next step we'll modify the Windows node name to make it easier to differentiate it from your Linux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2802</TotalTime>
  <Words>880</Words>
  <Application>Microsoft Office PowerPoint</Application>
  <PresentationFormat>Custom</PresentationFormat>
  <Paragraphs>137</Paragraphs>
  <Slides>21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ＭＳ Ｐゴシック</vt:lpstr>
      <vt:lpstr>Arial</vt:lpstr>
      <vt:lpstr>Courier New</vt:lpstr>
      <vt:lpstr>Wingdings</vt:lpstr>
      <vt:lpstr>Base</vt:lpstr>
      <vt:lpstr>Interaction</vt:lpstr>
      <vt:lpstr>Running Scans, Remediation, and Testing on Windows Nodes</vt:lpstr>
      <vt:lpstr>Objectives</vt:lpstr>
      <vt:lpstr>Group Lab: Adding a Node to Scan</vt:lpstr>
      <vt:lpstr>GL: Adding a Node to Scan</vt:lpstr>
      <vt:lpstr>GL: Adding a Node</vt:lpstr>
      <vt:lpstr>GL: Adding a Node to Scan</vt:lpstr>
      <vt:lpstr>GL: Adding a Node to Scan</vt:lpstr>
      <vt:lpstr>GL: Modify the Node Name</vt:lpstr>
      <vt:lpstr>GL: Modify the Node Name</vt:lpstr>
      <vt:lpstr>GL: Modify the Node Name</vt:lpstr>
      <vt:lpstr>GL: Testing Connectivity to your Node</vt:lpstr>
      <vt:lpstr>GL: Testing Connectivity to your Node</vt:lpstr>
      <vt:lpstr>Group Lab: Running a Scan</vt:lpstr>
      <vt:lpstr>GL: Running a Scan</vt:lpstr>
      <vt:lpstr>GL: Running a Scan</vt:lpstr>
      <vt:lpstr>Scan Results</vt:lpstr>
      <vt:lpstr>Scan Results</vt:lpstr>
      <vt:lpstr>GL: Profile</vt:lpstr>
      <vt:lpstr>Discussion: InSpec Profile Code</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286</cp:revision>
  <cp:lastPrinted>2015-02-07T23:49:10Z</cp:lastPrinted>
  <dcterms:created xsi:type="dcterms:W3CDTF">2015-11-10T15:58:30Z</dcterms:created>
  <dcterms:modified xsi:type="dcterms:W3CDTF">2016-02-02T19:44:45Z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