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36"/>
  </p:notesMasterIdLst>
  <p:handoutMasterIdLst>
    <p:handoutMasterId r:id="rId37"/>
  </p:handoutMasterIdLst>
  <p:sldIdLst>
    <p:sldId id="256" r:id="rId7"/>
    <p:sldId id="257" r:id="rId8"/>
    <p:sldId id="316" r:id="rId9"/>
    <p:sldId id="328" r:id="rId10"/>
    <p:sldId id="318" r:id="rId11"/>
    <p:sldId id="325" r:id="rId12"/>
    <p:sldId id="326" r:id="rId13"/>
    <p:sldId id="322" r:id="rId14"/>
    <p:sldId id="323" r:id="rId15"/>
    <p:sldId id="324" r:id="rId16"/>
    <p:sldId id="354" r:id="rId17"/>
    <p:sldId id="363" r:id="rId18"/>
    <p:sldId id="362" r:id="rId19"/>
    <p:sldId id="358" r:id="rId20"/>
    <p:sldId id="359" r:id="rId21"/>
    <p:sldId id="355" r:id="rId22"/>
    <p:sldId id="356" r:id="rId23"/>
    <p:sldId id="357" r:id="rId24"/>
    <p:sldId id="360" r:id="rId25"/>
    <p:sldId id="361" r:id="rId26"/>
    <p:sldId id="364" r:id="rId27"/>
    <p:sldId id="367" r:id="rId28"/>
    <p:sldId id="348" r:id="rId29"/>
    <p:sldId id="349" r:id="rId30"/>
    <p:sldId id="350" r:id="rId31"/>
    <p:sldId id="351" r:id="rId32"/>
    <p:sldId id="352" r:id="rId33"/>
    <p:sldId id="276" r:id="rId34"/>
    <p:sldId id="267" r:id="rId35"/>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25" autoAdjust="0"/>
    <p:restoredTop sz="57471" autoAdjust="0"/>
  </p:normalViewPr>
  <p:slideViewPr>
    <p:cSldViewPr snapToGrid="0">
      <p:cViewPr varScale="1">
        <p:scale>
          <a:sx n="27" d="100"/>
          <a:sy n="27" d="100"/>
        </p:scale>
        <p:origin x="2100" y="4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2016-02-03</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2016-02-03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67678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3.1 Set Daemon umask (Scored)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 the default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for all processes started at boot time. The settings in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selectively turn off default permission when a file is created by a daemon process. </a:t>
            </a:r>
            <a:endParaRPr lang="en-US" dirty="0" smtClean="0"/>
          </a:p>
          <a:p>
            <a:endParaRPr lang="en-US" dirty="0" smtClean="0"/>
          </a:p>
          <a:p>
            <a:r>
              <a:rPr lang="en-US" sz="1200" b="1"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Rationale: </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Setting the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to 027 will make sure that files created by daemons will not be readable, writable or executable by any other than the group and owner of the daemon process and will not be writable by the group of the daemon process. The daemon process can manually override these settings if these files need additional permission. </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tbd</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add `desc` text from this Description text and add to profile on next slide.</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00489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scrolled down in that section, you will see a CIS Audit example.</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r>
            <a:b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b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this audit example on the left,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test as shown on the right and add it to a Chef Compliance custom profile. In this way you can subsequently use the custom profiles to scan nodes for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umask</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compliance.</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tbd</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add `desc` </a:t>
            </a: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38664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After writing the test, in the workplace you should:</a:t>
            </a:r>
          </a:p>
          <a:p>
            <a:endParaRPr lang="en-US" dirty="0" smtClean="0"/>
          </a:p>
          <a:p>
            <a:pPr marL="0" indent="0">
              <a:buFont typeface="Arial" panose="020B0604020202020204" pitchFamily="34" charset="0"/>
              <a:buNone/>
            </a:pPr>
            <a:r>
              <a:rPr lang="en-US" dirty="0" smtClean="0"/>
              <a:t>Use '</a:t>
            </a:r>
            <a:r>
              <a:rPr lang="en-US" dirty="0" err="1" smtClean="0"/>
              <a:t>inspec</a:t>
            </a:r>
            <a:r>
              <a:rPr lang="en-US" dirty="0" smtClean="0"/>
              <a:t> exec' to run the tests against your Linux target node.</a:t>
            </a:r>
          </a:p>
          <a:p>
            <a:pPr marL="0" indent="0">
              <a:buFont typeface="Arial" panose="020B0604020202020204" pitchFamily="34" charset="0"/>
              <a:buNone/>
            </a:pPr>
            <a:r>
              <a:rPr lang="en-US" dirty="0" smtClean="0"/>
              <a:t>Package the custom profile and upload it to your Compliance server.</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346680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40945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029726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33879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871069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561206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As you can see on that page the </a:t>
            </a:r>
            <a:r>
              <a:rPr lang="da-DK" sz="1200" b="0" i="1"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1.1 Password Ploicy </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section says:</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Description:</a:t>
            </a:r>
          </a:p>
          <a:p>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This policy setting determines the number of renewed, unique passwords that have to be associated with a user account before you can reuse an old password. The value for this policy setting must be between 0 and 24 passwords. The default value for Windows Vista is 0 passwords, but the default setting in a domain is 24 passwords. To maintain the effectiveness of this policy setting, use the Minimum password age setting to prevent users from repeatedly changing their password. </a:t>
            </a:r>
          </a:p>
          <a:p>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The recommended state for this setting is: 24 or more password(s).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797514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If you scroll down in that section, you will see a CIS Audit example. The image at the bottom shows that the Windows node's `Enforce password history' setting is out of compliance. </a:t>
            </a:r>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500749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05762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So based on the audit example on the left (and the path to that configuration below that), you could write an </a:t>
            </a: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InSpec</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test, as shown on the right, and add it to a Chef Compliance custom profile. In this way you can subsequently use the custom profiles to scan nodes for password history compliance.</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b="0" i="0" u="none" strike="noStrike" kern="1200" baseline="0" dirty="0" err="1" smtClean="0">
                <a:solidFill>
                  <a:schemeClr val="tx1"/>
                </a:solidFill>
                <a:latin typeface="Arial" panose="020B0604020202020204" pitchFamily="34" charset="0"/>
                <a:ea typeface="ＭＳ Ｐゴシック" charset="0"/>
                <a:cs typeface="Arial" panose="020B0604020202020204" pitchFamily="34" charset="0"/>
              </a:rPr>
              <a:t>tbd</a:t>
            </a:r>
            <a:r>
              <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rPr>
              <a:t> ask Larry what </a:t>
            </a:r>
            <a:r>
              <a:rPr lang="en-US" sz="1200" b="0" i="0" u="none" strike="noStrike" kern="1200" baseline="0" smtClean="0">
                <a:solidFill>
                  <a:schemeClr val="tx1"/>
                </a:solidFill>
                <a:latin typeface="Arial" panose="020B0604020202020204" pitchFamily="34" charset="0"/>
                <a:ea typeface="ＭＳ Ｐゴシック" charset="0"/>
                <a:cs typeface="Arial" panose="020B0604020202020204" pitchFamily="34" charset="0"/>
              </a:rPr>
              <a:t>he wanted me to add here.</a:t>
            </a:r>
            <a:endParaRPr lang="en-US"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nb-NO" sz="1200" b="0" i="0" u="none" strike="noStrike" kern="1200" baseline="0" dirty="0" smtClean="0">
              <a:solidFill>
                <a:schemeClr val="tx1"/>
              </a:solidFill>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172432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TBD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200710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1278880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1073029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mtClean="0"/>
              <a:t>TBD </a:t>
            </a:r>
            <a:r>
              <a:rPr lang="en-US" dirty="0" smtClean="0"/>
              <a:t>finish this DoD section</a:t>
            </a:r>
          </a:p>
          <a:p>
            <a:endParaRPr lang="en-US" dirty="0" smtClean="0"/>
          </a:p>
          <a:p>
            <a:r>
              <a:rPr lang="en-US" dirty="0" smtClean="0"/>
              <a:t>Go to this site...</a:t>
            </a:r>
          </a:p>
          <a:p>
            <a:r>
              <a:rPr lang="en-US" dirty="0" smtClean="0">
                <a:hlinkClick r:id="rId3"/>
              </a:rPr>
              <a:t>http://iase.disa.mil/stigs/Pages/stig-viewing-guidance.aspx</a:t>
            </a:r>
            <a:endParaRPr lang="en-US" dirty="0" smtClean="0"/>
          </a:p>
          <a:p>
            <a:endParaRPr lang="en-US" dirty="0" smtClean="0"/>
          </a:p>
          <a:p>
            <a:r>
              <a:rPr lang="en-US" dirty="0" smtClean="0"/>
              <a:t>...and download the latest version of the STIG Viewer. In this example we are downloading Version 2.1.</a:t>
            </a:r>
          </a:p>
          <a:p>
            <a:endParaRPr lang="en-US" dirty="0" smtClean="0"/>
          </a:p>
          <a:p>
            <a:r>
              <a:rPr lang="en-US" dirty="0" smtClean="0"/>
              <a:t>Try to run the STIG Viewer.</a:t>
            </a:r>
          </a:p>
          <a:p>
            <a:endParaRPr lang="en-US" dirty="0" smtClean="0"/>
          </a:p>
          <a:p>
            <a:endParaRPr lang="en-US" dirty="0" smtClean="0"/>
          </a:p>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801495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35935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3502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8116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665992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04347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67572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359828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909869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17781841"/>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088453331"/>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98251248"/>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1">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8"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6-</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9"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3" Type="http://schemas.openxmlformats.org/officeDocument/2006/relationships/hyperlink" Target="http://iase.disa.mil/stigs/Pages/index.aspx" TargetMode="External"/><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3" Type="http://schemas.openxmlformats.org/officeDocument/2006/relationships/hyperlink" Target="http://iase.disa.mil/stigs/Pages/stig-viewing-guidance.aspx"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hyperlink" Target="http://www.oracle.com/technetwork/java/javase/downloads/jre8-downloads-2133155.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hyperlink" Target="https://benchmarks.cisecurity.or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44784" cy="1337551"/>
          </a:xfrm>
        </p:spPr>
        <p:txBody>
          <a:bodyPr/>
          <a:lstStyle/>
          <a:p>
            <a:r>
              <a:rPr lang="en-US" dirty="0"/>
              <a:t>Applying Compliance Frameworks </a:t>
            </a:r>
            <a:r>
              <a:rPr lang="en-US" dirty="0" smtClean="0"/>
              <a:t>Using </a:t>
            </a:r>
            <a:r>
              <a:rPr lang="en-US" dirty="0"/>
              <a:t>InSpec</a:t>
            </a:r>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Translating CIS and DoD Specifications into </a:t>
            </a:r>
            <a:r>
              <a:rPr lang="en-US" dirty="0" err="1" smtClean="0"/>
              <a:t>InSpec</a:t>
            </a:r>
            <a:r>
              <a:rPr lang="en-US" dirty="0" smtClean="0"/>
              <a:t> Tests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CIS </a:t>
            </a:r>
            <a:r>
              <a:rPr lang="en-US" dirty="0"/>
              <a:t>Benchmarks</a:t>
            </a: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Open the PDF and then from the </a:t>
            </a:r>
            <a:r>
              <a:rPr lang="en-US" dirty="0"/>
              <a:t>T</a:t>
            </a:r>
            <a:r>
              <a:rPr lang="en-US" dirty="0" smtClean="0"/>
              <a:t>able of Contents, click </a:t>
            </a:r>
            <a:r>
              <a:rPr lang="en-US" dirty="0"/>
              <a:t>the </a:t>
            </a:r>
            <a:r>
              <a:rPr lang="en-US" b="1" dirty="0"/>
              <a:t>Special Purpose </a:t>
            </a:r>
            <a:r>
              <a:rPr lang="en-US" b="1" dirty="0" smtClean="0"/>
              <a:t>Services </a:t>
            </a:r>
            <a:r>
              <a:rPr lang="en-US" dirty="0" smtClean="0"/>
              <a:t>bookmark or otherwise go to that section.</a:t>
            </a:r>
            <a:endParaRPr lang="en-US" dirty="0"/>
          </a:p>
        </p:txBody>
      </p:sp>
      <p:pic>
        <p:nvPicPr>
          <p:cNvPr id="5" name="Picture 4"/>
          <p:cNvPicPr>
            <a:picLocks noChangeAspect="1"/>
          </p:cNvPicPr>
          <p:nvPr/>
        </p:nvPicPr>
        <p:blipFill>
          <a:blip r:embed="rId3"/>
          <a:stretch>
            <a:fillRect/>
          </a:stretch>
        </p:blipFill>
        <p:spPr>
          <a:xfrm>
            <a:off x="7911686" y="1133475"/>
            <a:ext cx="7633114" cy="3224515"/>
          </a:xfrm>
          <a:prstGeom prst="rect">
            <a:avLst/>
          </a:prstGeom>
          <a:ln>
            <a:solidFill>
              <a:schemeClr val="accent1"/>
            </a:solidFill>
          </a:ln>
        </p:spPr>
      </p:pic>
      <p:pic>
        <p:nvPicPr>
          <p:cNvPr id="6" name="Picture 5"/>
          <p:cNvPicPr>
            <a:picLocks noChangeAspect="1"/>
          </p:cNvPicPr>
          <p:nvPr/>
        </p:nvPicPr>
        <p:blipFill>
          <a:blip r:embed="rId4"/>
          <a:stretch>
            <a:fillRect/>
          </a:stretch>
        </p:blipFill>
        <p:spPr>
          <a:xfrm>
            <a:off x="7911686" y="4748110"/>
            <a:ext cx="7743825" cy="2838450"/>
          </a:xfrm>
          <a:prstGeom prst="rect">
            <a:avLst/>
          </a:prstGeom>
          <a:ln>
            <a:solidFill>
              <a:schemeClr val="accent1"/>
            </a:solidFill>
          </a:ln>
        </p:spPr>
      </p:pic>
    </p:spTree>
    <p:extLst>
      <p:ext uri="{BB962C8B-B14F-4D97-AF65-F5344CB8AC3E}">
        <p14:creationId xmlns:p14="http://schemas.microsoft.com/office/powerpoint/2010/main" val="4084863517"/>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(1 of 3)</a:t>
            </a:r>
            <a:endParaRPr lang="en-US" sz="3600" dirty="0"/>
          </a:p>
        </p:txBody>
      </p:sp>
      <p:pic>
        <p:nvPicPr>
          <p:cNvPr id="7" name="Picture 6"/>
          <p:cNvPicPr>
            <a:picLocks noChangeAspect="1"/>
          </p:cNvPicPr>
          <p:nvPr/>
        </p:nvPicPr>
        <p:blipFill>
          <a:blip r:embed="rId3"/>
          <a:stretch>
            <a:fillRect/>
          </a:stretch>
        </p:blipFill>
        <p:spPr>
          <a:xfrm>
            <a:off x="3112808" y="938462"/>
            <a:ext cx="10030385" cy="7153036"/>
          </a:xfrm>
          <a:prstGeom prst="rect">
            <a:avLst/>
          </a:prstGeom>
          <a:ln>
            <a:solidFill>
              <a:schemeClr val="accent1"/>
            </a:solidFill>
          </a:ln>
        </p:spPr>
      </p:pic>
    </p:spTree>
    <p:extLst>
      <p:ext uri="{BB962C8B-B14F-4D97-AF65-F5344CB8AC3E}">
        <p14:creationId xmlns:p14="http://schemas.microsoft.com/office/powerpoint/2010/main" val="255461169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Demonstration: Writing an </a:t>
            </a:r>
            <a:r>
              <a:rPr lang="en-US" sz="3600" dirty="0" err="1" smtClean="0"/>
              <a:t>InSpec</a:t>
            </a:r>
            <a:r>
              <a:rPr lang="en-US" sz="3600" dirty="0" smtClean="0"/>
              <a:t> Test for CIS Benchmark (2 of 3)</a:t>
            </a:r>
            <a:endParaRPr lang="en-US" sz="3600" dirty="0"/>
          </a:p>
        </p:txBody>
      </p:sp>
      <p:sp>
        <p:nvSpPr>
          <p:cNvPr id="8" name="Text Placeholder 2"/>
          <p:cNvSpPr txBox="1">
            <a:spLocks/>
          </p:cNvSpPr>
          <p:nvPr/>
        </p:nvSpPr>
        <p:spPr bwMode="white">
          <a:xfrm>
            <a:off x="10129544" y="1731611"/>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pic>
        <p:nvPicPr>
          <p:cNvPr id="6" name="Picture 5"/>
          <p:cNvPicPr>
            <a:picLocks noChangeAspect="1"/>
          </p:cNvPicPr>
          <p:nvPr/>
        </p:nvPicPr>
        <p:blipFill>
          <a:blip r:embed="rId3"/>
          <a:stretch>
            <a:fillRect/>
          </a:stretch>
        </p:blipFill>
        <p:spPr>
          <a:xfrm>
            <a:off x="258344" y="2051133"/>
            <a:ext cx="9517250" cy="1678656"/>
          </a:xfrm>
          <a:prstGeom prst="rect">
            <a:avLst/>
          </a:prstGeom>
          <a:ln>
            <a:solidFill>
              <a:schemeClr val="accent1"/>
            </a:solidFill>
          </a:ln>
        </p:spPr>
      </p:pic>
    </p:spTree>
    <p:extLst>
      <p:ext uri="{BB962C8B-B14F-4D97-AF65-F5344CB8AC3E}">
        <p14:creationId xmlns:p14="http://schemas.microsoft.com/office/powerpoint/2010/main" val="31041511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Demonstration: Writing an </a:t>
            </a:r>
            <a:r>
              <a:rPr lang="en-US" sz="3600" dirty="0" err="1"/>
              <a:t>InSpec</a:t>
            </a:r>
            <a:r>
              <a:rPr lang="en-US" sz="3600" dirty="0"/>
              <a:t> Test for </a:t>
            </a:r>
            <a:r>
              <a:rPr lang="en-US" sz="3600" dirty="0" smtClean="0"/>
              <a:t>CIS Benchmark (3 of 3) </a:t>
            </a:r>
            <a:endParaRPr lang="en-US" sz="3600" dirty="0"/>
          </a:p>
        </p:txBody>
      </p:sp>
      <p:sp>
        <p:nvSpPr>
          <p:cNvPr id="8" name="Text Placeholder 2"/>
          <p:cNvSpPr txBox="1">
            <a:spLocks/>
          </p:cNvSpPr>
          <p:nvPr/>
        </p:nvSpPr>
        <p:spPr bwMode="white">
          <a:xfrm>
            <a:off x="609600" y="2147248"/>
            <a:ext cx="5920596" cy="4819091"/>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'cis-3.1' do</a:t>
            </a:r>
          </a:p>
          <a:p>
            <a:r>
              <a:rPr lang="en-US" sz="2000" b="1" dirty="0" smtClean="0"/>
              <a:t>  impact 0.7</a:t>
            </a:r>
          </a:p>
          <a:p>
            <a:r>
              <a:rPr lang="en-US" sz="2000" b="1" dirty="0" smtClean="0"/>
              <a:t>  title 'Set Daemon </a:t>
            </a:r>
            <a:r>
              <a:rPr lang="en-US" sz="2000" b="1" dirty="0" err="1" smtClean="0"/>
              <a:t>umask</a:t>
            </a:r>
            <a:r>
              <a:rPr lang="en-US" sz="2000" b="1" dirty="0" smtClean="0"/>
              <a:t>'</a:t>
            </a:r>
          </a:p>
          <a:p>
            <a:r>
              <a:rPr lang="en-US" sz="2000" b="1" dirty="0" smtClean="0"/>
              <a:t>    describe file('/etc/</a:t>
            </a:r>
            <a:r>
              <a:rPr lang="en-US" sz="2000" b="1" dirty="0" err="1" smtClean="0"/>
              <a:t>sysconfig</a:t>
            </a:r>
            <a:r>
              <a:rPr lang="en-US" sz="2000" b="1" dirty="0" smtClean="0"/>
              <a:t>/</a:t>
            </a:r>
            <a:r>
              <a:rPr lang="en-US" sz="2000" b="1" dirty="0" err="1" smtClean="0"/>
              <a:t>init</a:t>
            </a:r>
            <a:r>
              <a:rPr lang="en-US" sz="2000" b="1" dirty="0" smtClean="0"/>
              <a:t>') do</a:t>
            </a:r>
          </a:p>
          <a:p>
            <a:r>
              <a:rPr lang="en-US" sz="2000" b="1" dirty="0" smtClean="0"/>
              <a:t>      its('content') {should match '</a:t>
            </a:r>
            <a:r>
              <a:rPr lang="en-US" sz="2000" b="1" dirty="0" err="1" smtClean="0"/>
              <a:t>umask</a:t>
            </a:r>
            <a:r>
              <a:rPr lang="en-US" sz="2000" b="1" dirty="0" smtClean="0"/>
              <a:t> 027'}</a:t>
            </a:r>
          </a:p>
          <a:p>
            <a:r>
              <a:rPr lang="en-US" sz="2000" b="1" dirty="0" smtClean="0"/>
              <a:t>    end</a:t>
            </a:r>
          </a:p>
          <a:p>
            <a:r>
              <a:rPr lang="en-US" sz="2000" b="1" dirty="0" smtClean="0"/>
              <a:t>end</a:t>
            </a:r>
          </a:p>
        </p:txBody>
      </p:sp>
      <p:sp>
        <p:nvSpPr>
          <p:cNvPr id="5" name="Text Placeholder 2"/>
          <p:cNvSpPr>
            <a:spLocks noGrp="1"/>
          </p:cNvSpPr>
          <p:nvPr>
            <p:ph type="body" sz="quarter" idx="12"/>
          </p:nvPr>
        </p:nvSpPr>
        <p:spPr>
          <a:xfrm>
            <a:off x="7882112" y="1620386"/>
            <a:ext cx="7870506" cy="5345953"/>
          </a:xfrm>
        </p:spPr>
        <p:txBody>
          <a:bodyPr/>
          <a:lstStyle/>
          <a:p>
            <a:r>
              <a:rPr lang="en-US" dirty="0" smtClean="0"/>
              <a:t>After writing the test, in the workplace you should:</a:t>
            </a:r>
          </a:p>
          <a:p>
            <a:pPr marL="457200" indent="-457200">
              <a:buFont typeface="Arial" panose="020B0604020202020204" pitchFamily="34" charset="0"/>
              <a:buChar char="•"/>
            </a:pPr>
            <a:r>
              <a:rPr lang="en-US" dirty="0" smtClean="0"/>
              <a:t>Use </a:t>
            </a:r>
            <a:r>
              <a:rPr lang="en-US" dirty="0"/>
              <a:t>'</a:t>
            </a:r>
            <a:r>
              <a:rPr lang="en-US" dirty="0" err="1"/>
              <a:t>inspec</a:t>
            </a:r>
            <a:r>
              <a:rPr lang="en-US" dirty="0"/>
              <a:t> exec' to run the tests against your </a:t>
            </a:r>
            <a:r>
              <a:rPr lang="en-US" dirty="0" smtClean="0"/>
              <a:t>Linux target node.</a:t>
            </a:r>
          </a:p>
          <a:p>
            <a:pPr marL="457200" indent="-457200">
              <a:buFont typeface="Arial" panose="020B0604020202020204" pitchFamily="34" charset="0"/>
              <a:buChar char="•"/>
            </a:pPr>
            <a:r>
              <a:rPr lang="en-US" dirty="0" smtClean="0"/>
              <a:t>Package the custom compliance profile </a:t>
            </a:r>
            <a:r>
              <a:rPr lang="en-US" dirty="0"/>
              <a:t>and upload </a:t>
            </a:r>
            <a:r>
              <a:rPr lang="en-US" dirty="0" smtClean="0"/>
              <a:t>it to </a:t>
            </a:r>
            <a:r>
              <a:rPr lang="en-US" dirty="0"/>
              <a:t>your Compliance server.</a:t>
            </a:r>
          </a:p>
          <a:p>
            <a:endParaRPr lang="en-US" dirty="0"/>
          </a:p>
        </p:txBody>
      </p:sp>
    </p:spTree>
    <p:extLst>
      <p:ext uri="{BB962C8B-B14F-4D97-AF65-F5344CB8AC3E}">
        <p14:creationId xmlns:p14="http://schemas.microsoft.com/office/powerpoint/2010/main" val="552830459"/>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Downloading the CIS Benchmarks for Windows </a:t>
            </a:r>
            <a:endParaRPr lang="en-US" sz="44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4245975"/>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310847"/>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453462" y="4035796"/>
            <a:ext cx="11349077" cy="3823955"/>
          </a:xfrm>
          <a:prstGeom prst="rect">
            <a:avLst/>
          </a:prstGeom>
          <a:ln>
            <a:solidFill>
              <a:schemeClr val="accent1"/>
            </a:solidFill>
          </a:ln>
        </p:spPr>
      </p:pic>
      <p:sp>
        <p:nvSpPr>
          <p:cNvPr id="2" name="Title 1"/>
          <p:cNvSpPr>
            <a:spLocks noGrp="1"/>
          </p:cNvSpPr>
          <p:nvPr>
            <p:ph type="title"/>
          </p:nvPr>
        </p:nvSpPr>
        <p:spPr/>
        <p:txBody>
          <a:bodyPr>
            <a:normAutofit/>
          </a:bodyPr>
          <a:lstStyle/>
          <a:p>
            <a:r>
              <a:rPr lang="en-US" sz="4400" dirty="0" smtClean="0"/>
              <a:t>GL: Downloading the CIS </a:t>
            </a:r>
            <a:r>
              <a:rPr lang="en-US" sz="4400" dirty="0"/>
              <a:t>Benchmarks for Windows </a:t>
            </a:r>
          </a:p>
        </p:txBody>
      </p:sp>
      <p:sp>
        <p:nvSpPr>
          <p:cNvPr id="3" name="Text Placeholder 2"/>
          <p:cNvSpPr>
            <a:spLocks noGrp="1"/>
          </p:cNvSpPr>
          <p:nvPr>
            <p:ph type="body" sz="quarter" idx="12"/>
          </p:nvPr>
        </p:nvSpPr>
        <p:spPr>
          <a:xfrm>
            <a:off x="650040" y="1856198"/>
            <a:ext cx="11595748" cy="5345953"/>
          </a:xfrm>
        </p:spPr>
        <p:txBody>
          <a:bodyPr/>
          <a:lstStyle/>
          <a:p>
            <a:r>
              <a:rPr lang="en-US" dirty="0" smtClean="0"/>
              <a:t>Scroll down to the benchmark for the system you're running. In our case, click the </a:t>
            </a:r>
            <a:br>
              <a:rPr lang="en-US" dirty="0" smtClean="0"/>
            </a:br>
            <a:r>
              <a:rPr lang="pt-BR" b="1" dirty="0"/>
              <a:t>CIS Microsoft Windows Server 2012 R2 </a:t>
            </a:r>
            <a:r>
              <a:rPr lang="pt-BR" b="1" dirty="0" smtClean="0"/>
              <a:t>Benchmark </a:t>
            </a:r>
            <a:r>
              <a:rPr lang="pt-BR" dirty="0" smtClean="0"/>
              <a:t>link.</a:t>
            </a:r>
            <a:endParaRPr lang="en-US" dirty="0"/>
          </a:p>
        </p:txBody>
      </p:sp>
      <p:cxnSp>
        <p:nvCxnSpPr>
          <p:cNvPr id="9" name="Straight Arrow Connector 8"/>
          <p:cNvCxnSpPr/>
          <p:nvPr/>
        </p:nvCxnSpPr>
        <p:spPr>
          <a:xfrm>
            <a:off x="3065929" y="3406588"/>
            <a:ext cx="663389" cy="3334871"/>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1322319"/>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3519533522"/>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t>GL: </a:t>
            </a:r>
            <a:r>
              <a:rPr lang="en-US" sz="4400" dirty="0"/>
              <a:t>Downloading the CIS Benchmarks for Windows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885810407"/>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CIS Benchmarks for Windows</a:t>
            </a:r>
            <a:endParaRPr lang="en-US" dirty="0">
              <a:solidFill>
                <a:srgbClr val="FF0000"/>
              </a:solidFill>
            </a:endParaRPr>
          </a:p>
        </p:txBody>
      </p:sp>
      <p:sp>
        <p:nvSpPr>
          <p:cNvPr id="3" name="Text Placeholder 2"/>
          <p:cNvSpPr>
            <a:spLocks noGrp="1"/>
          </p:cNvSpPr>
          <p:nvPr>
            <p:ph type="body" sz="quarter" idx="12"/>
          </p:nvPr>
        </p:nvSpPr>
        <p:spPr>
          <a:xfrm>
            <a:off x="650040" y="1856198"/>
            <a:ext cx="6567883" cy="5345953"/>
          </a:xfrm>
        </p:spPr>
        <p:txBody>
          <a:bodyPr/>
          <a:lstStyle/>
          <a:p>
            <a:r>
              <a:rPr lang="en-US" dirty="0" smtClean="0"/>
              <a:t>Implement </a:t>
            </a:r>
            <a:r>
              <a:rPr lang="en-US" dirty="0"/>
              <a:t>Section 1.1 - Password Policy as </a:t>
            </a:r>
            <a:r>
              <a:rPr lang="en-US" dirty="0" err="1"/>
              <a:t>InSpec</a:t>
            </a:r>
            <a:r>
              <a:rPr lang="en-US" dirty="0"/>
              <a:t> controls with the profile of Level 1 - Member Server.</a:t>
            </a:r>
          </a:p>
          <a:p>
            <a:r>
              <a:rPr lang="en-US" dirty="0"/>
              <a:t>Use '</a:t>
            </a:r>
            <a:r>
              <a:rPr lang="en-US" dirty="0" err="1"/>
              <a:t>inspec</a:t>
            </a:r>
            <a:r>
              <a:rPr lang="en-US" dirty="0"/>
              <a:t> exec' to run the tests against your Windows target.</a:t>
            </a:r>
          </a:p>
          <a:p>
            <a:r>
              <a:rPr lang="en-US" dirty="0"/>
              <a:t>Package profile and upload to your Compliance server.</a:t>
            </a:r>
          </a:p>
          <a:p>
            <a:endParaRPr lang="en-US" dirty="0"/>
          </a:p>
        </p:txBody>
      </p:sp>
      <p:pic>
        <p:nvPicPr>
          <p:cNvPr id="4" name="Picture 3"/>
          <p:cNvPicPr>
            <a:picLocks noChangeAspect="1"/>
          </p:cNvPicPr>
          <p:nvPr/>
        </p:nvPicPr>
        <p:blipFill>
          <a:blip r:embed="rId3"/>
          <a:stretch>
            <a:fillRect/>
          </a:stretch>
        </p:blipFill>
        <p:spPr>
          <a:xfrm>
            <a:off x="8458197" y="1173404"/>
            <a:ext cx="6585042" cy="2950010"/>
          </a:xfrm>
          <a:prstGeom prst="rect">
            <a:avLst/>
          </a:prstGeom>
          <a:ln>
            <a:solidFill>
              <a:schemeClr val="accent1"/>
            </a:solidFill>
          </a:ln>
        </p:spPr>
      </p:pic>
      <p:pic>
        <p:nvPicPr>
          <p:cNvPr id="7" name="Picture 6"/>
          <p:cNvPicPr>
            <a:picLocks noChangeAspect="1"/>
          </p:cNvPicPr>
          <p:nvPr/>
        </p:nvPicPr>
        <p:blipFill>
          <a:blip r:embed="rId4"/>
          <a:stretch>
            <a:fillRect/>
          </a:stretch>
        </p:blipFill>
        <p:spPr>
          <a:xfrm>
            <a:off x="8458196" y="4573250"/>
            <a:ext cx="7482851" cy="3247275"/>
          </a:xfrm>
          <a:prstGeom prst="rect">
            <a:avLst/>
          </a:prstGeom>
          <a:ln>
            <a:solidFill>
              <a:schemeClr val="accent1"/>
            </a:solidFill>
          </a:ln>
        </p:spPr>
      </p:pic>
    </p:spTree>
    <p:extLst>
      <p:ext uri="{BB962C8B-B14F-4D97-AF65-F5344CB8AC3E}">
        <p14:creationId xmlns:p14="http://schemas.microsoft.com/office/powerpoint/2010/main" val="3404674426"/>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p:txBody>
          <a:bodyPr/>
          <a:lstStyle/>
          <a:p>
            <a:r>
              <a:rPr lang="en-US" dirty="0" smtClean="0"/>
              <a:t>After completing this module, you should be able to:</a:t>
            </a:r>
          </a:p>
          <a:p>
            <a:endParaRPr lang="en-US" dirty="0"/>
          </a:p>
          <a:p>
            <a:pPr marL="457200" indent="-457200">
              <a:buFont typeface="Wingdings" charset="2"/>
              <a:buChar char="Ø"/>
            </a:pPr>
            <a:r>
              <a:rPr lang="en-US" dirty="0"/>
              <a:t>Translate CIS (Center for Internet </a:t>
            </a:r>
            <a:r>
              <a:rPr lang="en-US" dirty="0" smtClean="0"/>
              <a:t>Security) specifications into </a:t>
            </a:r>
            <a:r>
              <a:rPr lang="en-US" dirty="0" err="1"/>
              <a:t>InSpec</a:t>
            </a:r>
            <a:r>
              <a:rPr lang="en-US" dirty="0"/>
              <a:t> </a:t>
            </a:r>
            <a:r>
              <a:rPr lang="en-US" dirty="0" smtClean="0"/>
              <a:t>tests.</a:t>
            </a:r>
          </a:p>
          <a:p>
            <a:pPr marL="457200" indent="-457200">
              <a:buFont typeface="Wingdings" charset="2"/>
              <a:buChar char="Ø"/>
            </a:pPr>
            <a:r>
              <a:rPr lang="en-US" dirty="0" smtClean="0"/>
              <a:t>Translate DoD (Department of Defense) </a:t>
            </a:r>
            <a:r>
              <a:rPr lang="en-US" dirty="0"/>
              <a:t>specifications into </a:t>
            </a:r>
            <a:r>
              <a:rPr lang="en-US" dirty="0" err="1"/>
              <a:t>InSpec</a:t>
            </a:r>
            <a:r>
              <a:rPr lang="en-US" dirty="0"/>
              <a:t> </a:t>
            </a:r>
            <a:r>
              <a:rPr lang="en-US" dirty="0" smtClean="0"/>
              <a:t>tests.</a:t>
            </a:r>
          </a:p>
          <a:p>
            <a:endParaRPr lang="en-US" dirty="0"/>
          </a:p>
          <a:p>
            <a:pPr marL="457200" indent="-457200">
              <a:buFont typeface="Wingdings" charset="2"/>
              <a:buChar char="Ø"/>
            </a:pPr>
            <a:endParaRPr lang="en-US" dirty="0" smtClean="0"/>
          </a:p>
          <a:p>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Writing an </a:t>
            </a:r>
            <a:r>
              <a:rPr lang="en-US" sz="3600" dirty="0" err="1" smtClean="0"/>
              <a:t>InSpec</a:t>
            </a:r>
            <a:r>
              <a:rPr lang="en-US" sz="3600" dirty="0" smtClean="0"/>
              <a:t> Test for a Windows CIS Benchmark (1 of 3) </a:t>
            </a:r>
            <a:endParaRPr lang="en-US" sz="3600" dirty="0"/>
          </a:p>
        </p:txBody>
      </p:sp>
      <p:pic>
        <p:nvPicPr>
          <p:cNvPr id="3" name="Picture 2"/>
          <p:cNvPicPr>
            <a:picLocks noChangeAspect="1"/>
          </p:cNvPicPr>
          <p:nvPr/>
        </p:nvPicPr>
        <p:blipFill>
          <a:blip r:embed="rId3"/>
          <a:stretch>
            <a:fillRect/>
          </a:stretch>
        </p:blipFill>
        <p:spPr>
          <a:xfrm>
            <a:off x="3889837" y="1034716"/>
            <a:ext cx="8476327" cy="7049966"/>
          </a:xfrm>
          <a:prstGeom prst="rect">
            <a:avLst/>
          </a:prstGeom>
          <a:ln>
            <a:solidFill>
              <a:schemeClr val="accent1"/>
            </a:solidFill>
          </a:ln>
        </p:spPr>
      </p:pic>
    </p:spTree>
    <p:extLst>
      <p:ext uri="{BB962C8B-B14F-4D97-AF65-F5344CB8AC3E}">
        <p14:creationId xmlns:p14="http://schemas.microsoft.com/office/powerpoint/2010/main" val="1892693195"/>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a:t>
            </a:r>
            <a:r>
              <a:rPr lang="en-US" sz="3600" dirty="0"/>
              <a:t>Writing an </a:t>
            </a:r>
            <a:r>
              <a:rPr lang="en-US" sz="3600" dirty="0" err="1"/>
              <a:t>InSpec</a:t>
            </a:r>
            <a:r>
              <a:rPr lang="en-US" sz="3600" dirty="0"/>
              <a:t> Test for a Windows CIS Benchmark </a:t>
            </a:r>
            <a:r>
              <a:rPr lang="en-US" sz="3600" dirty="0" smtClean="0"/>
              <a:t>(2 </a:t>
            </a:r>
            <a:r>
              <a:rPr lang="en-US" sz="3600" dirty="0"/>
              <a:t>of 3) </a:t>
            </a:r>
          </a:p>
        </p:txBody>
      </p:sp>
      <p:pic>
        <p:nvPicPr>
          <p:cNvPr id="5" name="Picture 4"/>
          <p:cNvPicPr>
            <a:picLocks noChangeAspect="1"/>
          </p:cNvPicPr>
          <p:nvPr/>
        </p:nvPicPr>
        <p:blipFill>
          <a:blip r:embed="rId3"/>
          <a:stretch>
            <a:fillRect/>
          </a:stretch>
        </p:blipFill>
        <p:spPr>
          <a:xfrm>
            <a:off x="190274" y="1259159"/>
            <a:ext cx="9746493" cy="3459794"/>
          </a:xfrm>
          <a:prstGeom prst="rect">
            <a:avLst/>
          </a:prstGeom>
          <a:ln>
            <a:solidFill>
              <a:schemeClr val="accent1"/>
            </a:solidFill>
          </a:ln>
        </p:spPr>
      </p:pic>
      <p:pic>
        <p:nvPicPr>
          <p:cNvPr id="3" name="Picture 2"/>
          <p:cNvPicPr>
            <a:picLocks noChangeAspect="1"/>
          </p:cNvPicPr>
          <p:nvPr/>
        </p:nvPicPr>
        <p:blipFill>
          <a:blip r:embed="rId4"/>
          <a:stretch>
            <a:fillRect/>
          </a:stretch>
        </p:blipFill>
        <p:spPr>
          <a:xfrm>
            <a:off x="5691191" y="5257800"/>
            <a:ext cx="10002381" cy="2692173"/>
          </a:xfrm>
          <a:prstGeom prst="rect">
            <a:avLst/>
          </a:prstGeom>
          <a:ln>
            <a:solidFill>
              <a:schemeClr val="accent1"/>
            </a:solidFill>
          </a:ln>
        </p:spPr>
      </p:pic>
      <p:cxnSp>
        <p:nvCxnSpPr>
          <p:cNvPr id="6" name="Straight Arrow Connector 5"/>
          <p:cNvCxnSpPr/>
          <p:nvPr/>
        </p:nvCxnSpPr>
        <p:spPr>
          <a:xfrm>
            <a:off x="8866414" y="2188029"/>
            <a:ext cx="4669972" cy="3363685"/>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65246784"/>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GL: </a:t>
            </a:r>
            <a:r>
              <a:rPr lang="en-US" sz="3600" dirty="0"/>
              <a:t>Writing an </a:t>
            </a:r>
            <a:r>
              <a:rPr lang="en-US" sz="3600" dirty="0" err="1"/>
              <a:t>InSpec</a:t>
            </a:r>
            <a:r>
              <a:rPr lang="en-US" sz="3600" dirty="0"/>
              <a:t> Test for a Windows CIS Benchmark </a:t>
            </a:r>
            <a:r>
              <a:rPr lang="en-US" sz="3600" dirty="0" smtClean="0"/>
              <a:t>(2 </a:t>
            </a:r>
            <a:r>
              <a:rPr lang="en-US" sz="3600" dirty="0"/>
              <a:t>of 3) </a:t>
            </a:r>
          </a:p>
        </p:txBody>
      </p:sp>
      <p:pic>
        <p:nvPicPr>
          <p:cNvPr id="5" name="Picture 4"/>
          <p:cNvPicPr>
            <a:picLocks noChangeAspect="1"/>
          </p:cNvPicPr>
          <p:nvPr/>
        </p:nvPicPr>
        <p:blipFill>
          <a:blip r:embed="rId3"/>
          <a:stretch>
            <a:fillRect/>
          </a:stretch>
        </p:blipFill>
        <p:spPr>
          <a:xfrm>
            <a:off x="190274" y="878159"/>
            <a:ext cx="9148521" cy="3247527"/>
          </a:xfrm>
          <a:prstGeom prst="rect">
            <a:avLst/>
          </a:prstGeom>
          <a:ln>
            <a:solidFill>
              <a:schemeClr val="accent1"/>
            </a:solidFill>
          </a:ln>
        </p:spPr>
      </p:pic>
      <p:sp>
        <p:nvSpPr>
          <p:cNvPr id="7" name="Text Placeholder 2"/>
          <p:cNvSpPr txBox="1">
            <a:spLocks/>
          </p:cNvSpPr>
          <p:nvPr/>
        </p:nvSpPr>
        <p:spPr bwMode="white">
          <a:xfrm>
            <a:off x="5910944" y="4218997"/>
            <a:ext cx="10106540" cy="3950732"/>
          </a:xfrm>
          <a:prstGeom prst="rect">
            <a:avLst/>
          </a:prstGeom>
          <a:ln>
            <a:solidFill>
              <a:schemeClr val="accent1"/>
            </a:solidFill>
          </a:ln>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smtClean="0"/>
              <a:t>control </a:t>
            </a:r>
            <a:r>
              <a:rPr lang="en-US" sz="2000" b="1" dirty="0"/>
              <a:t>'cis-enforce-password-history-1.1.1' do</a:t>
            </a:r>
          </a:p>
          <a:p>
            <a:r>
              <a:rPr lang="en-US" sz="2000" b="1" dirty="0"/>
              <a:t> </a:t>
            </a:r>
            <a:r>
              <a:rPr lang="en-US" sz="2000" b="1" dirty="0" smtClean="0"/>
              <a:t> impact </a:t>
            </a:r>
            <a:r>
              <a:rPr lang="en-US" sz="2000" b="1" dirty="0"/>
              <a:t>0.7</a:t>
            </a:r>
          </a:p>
          <a:p>
            <a:r>
              <a:rPr lang="en-US" sz="2000" b="1" dirty="0"/>
              <a:t> </a:t>
            </a:r>
            <a:r>
              <a:rPr lang="en-US" sz="2000" b="1" dirty="0" smtClean="0"/>
              <a:t> title </a:t>
            </a:r>
            <a:r>
              <a:rPr lang="en-US" sz="2000" b="1" dirty="0"/>
              <a:t>'1.1.1 Set Enforce password history to 24 or more passwords'</a:t>
            </a:r>
          </a:p>
          <a:p>
            <a:r>
              <a:rPr lang="en-US" sz="2000" b="1" dirty="0"/>
              <a:t> </a:t>
            </a:r>
            <a:r>
              <a:rPr lang="en-US" sz="2000" b="1" dirty="0" smtClean="0"/>
              <a:t> </a:t>
            </a:r>
            <a:r>
              <a:rPr lang="en-US" sz="2000" b="1" dirty="0" err="1" smtClean="0"/>
              <a:t>desc</a:t>
            </a:r>
            <a:r>
              <a:rPr lang="en-US" sz="2000" b="1" dirty="0" smtClean="0"/>
              <a:t> </a:t>
            </a:r>
            <a:r>
              <a:rPr lang="en-US" sz="2000" b="1" dirty="0"/>
              <a:t>'Set Enforce password history to 24 or </a:t>
            </a:r>
            <a:r>
              <a:rPr lang="en-US" sz="2000" b="1" dirty="0" smtClean="0"/>
              <a:t>more passwords</a:t>
            </a:r>
            <a:r>
              <a:rPr lang="en-US" sz="2000" b="1" dirty="0"/>
              <a:t>'</a:t>
            </a:r>
          </a:p>
          <a:p>
            <a:r>
              <a:rPr lang="en-US" sz="2000" b="1" dirty="0"/>
              <a:t> </a:t>
            </a:r>
            <a:r>
              <a:rPr lang="en-US" sz="2000" b="1" dirty="0" smtClean="0"/>
              <a:t> describe </a:t>
            </a:r>
            <a:r>
              <a:rPr lang="en-US" sz="2000" b="1" dirty="0" err="1"/>
              <a:t>security_policy</a:t>
            </a:r>
            <a:r>
              <a:rPr lang="en-US" sz="2000" b="1" dirty="0"/>
              <a:t> do</a:t>
            </a:r>
          </a:p>
          <a:p>
            <a:r>
              <a:rPr lang="en-US" sz="2000" b="1" dirty="0"/>
              <a:t> </a:t>
            </a:r>
            <a:r>
              <a:rPr lang="en-US" sz="2000" b="1" dirty="0" smtClean="0"/>
              <a:t>   its</a:t>
            </a:r>
            <a:r>
              <a:rPr lang="en-US" sz="2000" b="1" dirty="0"/>
              <a:t>('</a:t>
            </a:r>
            <a:r>
              <a:rPr lang="en-US" sz="2000" b="1" dirty="0" err="1"/>
              <a:t>PasswordHistorySize</a:t>
            </a:r>
            <a:r>
              <a:rPr lang="en-US" sz="2000" b="1" dirty="0"/>
              <a:t>') { should be &gt;= 24 }</a:t>
            </a:r>
          </a:p>
          <a:p>
            <a:r>
              <a:rPr lang="en-US" sz="2000" b="1" dirty="0"/>
              <a:t> </a:t>
            </a:r>
            <a:r>
              <a:rPr lang="en-US" sz="2000" b="1" dirty="0" smtClean="0"/>
              <a:t> end</a:t>
            </a:r>
            <a:endParaRPr lang="en-US" sz="2000" b="1" dirty="0"/>
          </a:p>
          <a:p>
            <a:r>
              <a:rPr lang="en-US" sz="2000" b="1" dirty="0" smtClean="0"/>
              <a:t>end</a:t>
            </a:r>
            <a:endParaRPr lang="en-US" sz="2000" b="1" dirty="0"/>
          </a:p>
        </p:txBody>
      </p:sp>
    </p:spTree>
    <p:extLst>
      <p:ext uri="{BB962C8B-B14F-4D97-AF65-F5344CB8AC3E}">
        <p14:creationId xmlns:p14="http://schemas.microsoft.com/office/powerpoint/2010/main" val="3379893352"/>
      </p:ext>
    </p:extLst>
  </p:cSld>
  <p:clrMapOvr>
    <a:masterClrMapping/>
  </p:clrMapOvr>
  <p:transition spd="med">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TBD 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The </a:t>
            </a:r>
            <a:r>
              <a:rPr lang="en-US" dirty="0"/>
              <a:t>Security Technical Implementation Guides (STIGs) and the NSA Guides are the configuration standards for DOD IA and IA-enabled devices/systems. </a:t>
            </a:r>
            <a:endParaRPr lang="en-US" dirty="0" smtClean="0"/>
          </a:p>
          <a:p>
            <a:endParaRPr lang="en-US" dirty="0"/>
          </a:p>
          <a:p>
            <a:endParaRPr lang="en-US" dirty="0" smtClean="0"/>
          </a:p>
          <a:p>
            <a:r>
              <a:rPr lang="en-US" dirty="0" smtClean="0"/>
              <a:t>TBD this module is not finished.</a:t>
            </a:r>
            <a:endParaRPr lang="en-US" dirty="0"/>
          </a:p>
          <a:p>
            <a:endParaRPr lang="en-US" dirty="0"/>
          </a:p>
        </p:txBody>
      </p:sp>
    </p:spTree>
    <p:extLst>
      <p:ext uri="{BB962C8B-B14F-4D97-AF65-F5344CB8AC3E}">
        <p14:creationId xmlns:p14="http://schemas.microsoft.com/office/powerpoint/2010/main" val="2951886090"/>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DoD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Department of Defense (DoD) STIGs</a:t>
            </a:r>
            <a:endParaRPr lang="en-US" dirty="0"/>
          </a:p>
          <a:p>
            <a:endParaRPr lang="en-US" dirty="0" smtClean="0"/>
          </a:p>
          <a:p>
            <a:r>
              <a:rPr lang="en-US" dirty="0" smtClean="0"/>
              <a:t>Since </a:t>
            </a:r>
            <a:r>
              <a:rPr lang="en-US" dirty="0"/>
              <a:t>1998, DISA has played a critical role enhancing the security posture of DoD's security systems by providing the Security Technical Implementation Guides (STIGs). </a:t>
            </a:r>
            <a:endParaRPr lang="en-US" dirty="0" smtClean="0"/>
          </a:p>
          <a:p>
            <a:endParaRPr lang="en-US" dirty="0"/>
          </a:p>
          <a:p>
            <a:r>
              <a:rPr lang="en-US" dirty="0" smtClean="0"/>
              <a:t>The </a:t>
            </a:r>
            <a:r>
              <a:rPr lang="en-US" dirty="0"/>
              <a:t>STIGs contain technical guidance to "lock down" information systems/software that might otherwise be vulnerable to a malicious computer attack</a:t>
            </a:r>
            <a:r>
              <a:rPr lang="en-US" dirty="0" smtClean="0"/>
              <a:t>.</a:t>
            </a:r>
            <a:endParaRPr lang="en-US" dirty="0"/>
          </a:p>
          <a:p>
            <a:pPr algn="ctr"/>
            <a:r>
              <a:rPr lang="en-US" dirty="0">
                <a:hlinkClick r:id="rId3"/>
              </a:rPr>
              <a:t>http://</a:t>
            </a:r>
            <a:r>
              <a:rPr lang="en-US" dirty="0" smtClean="0">
                <a:hlinkClick r:id="rId3"/>
              </a:rPr>
              <a:t>iase.disa.mil/stigs/Pages/index.aspx</a:t>
            </a:r>
            <a:endParaRPr lang="en-US" dirty="0" smtClean="0"/>
          </a:p>
          <a:p>
            <a:pPr algn="ctr"/>
            <a:endParaRPr lang="en-US" dirty="0"/>
          </a:p>
          <a:p>
            <a:endParaRPr lang="en-US" dirty="0"/>
          </a:p>
        </p:txBody>
      </p:sp>
    </p:spTree>
    <p:extLst>
      <p:ext uri="{BB962C8B-B14F-4D97-AF65-F5344CB8AC3E}">
        <p14:creationId xmlns:p14="http://schemas.microsoft.com/office/powerpoint/2010/main" val="1097838391"/>
      </p:ext>
    </p:extLst>
  </p:cSld>
  <p:clrMapOvr>
    <a:masterClrMapping/>
  </p:clrMapOvr>
  <p:transition spd="med">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0521" y="2292126"/>
            <a:ext cx="13285334" cy="852712"/>
          </a:xfrm>
        </p:spPr>
        <p:txBody>
          <a:bodyPr>
            <a:normAutofit fontScale="90000"/>
          </a:bodyPr>
          <a:lstStyle/>
          <a:p>
            <a:r>
              <a:rPr lang="en-US" dirty="0" smtClean="0"/>
              <a:t>GL: Compliance Frameworks - DoD</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a:t>Download STIGViewer2.</a:t>
            </a:r>
          </a:p>
          <a:p>
            <a:pPr marL="342900" indent="-342900">
              <a:buFont typeface="Wingdings" panose="05000000000000000000" pitchFamily="2" charset="2"/>
              <a:buChar char="q"/>
            </a:pPr>
            <a:r>
              <a:rPr lang="en-US" dirty="0"/>
              <a:t>Download STIG profiles for RHEL 6 and Windows 2012 MS (Member Server).</a:t>
            </a:r>
          </a:p>
          <a:p>
            <a:pPr marL="342900" indent="-342900">
              <a:buFont typeface="Wingdings" panose="05000000000000000000" pitchFamily="2" charset="2"/>
              <a:buChar char="q"/>
            </a:pPr>
            <a:r>
              <a:rPr lang="en-US" dirty="0"/>
              <a:t>Write a compliance profile for RHEL 6 Category 1 benchmarks.</a:t>
            </a:r>
          </a:p>
          <a:p>
            <a:pPr marL="342900" indent="-342900">
              <a:buFont typeface="Wingdings" panose="05000000000000000000" pitchFamily="2" charset="2"/>
              <a:buChar char="q"/>
            </a:pPr>
            <a:r>
              <a:rPr lang="en-US" dirty="0"/>
              <a:t>Implement the following Windows 2012 controls: V-1073, V-2374.</a:t>
            </a:r>
            <a:endParaRPr lang="en-US" dirty="0" smtClean="0"/>
          </a:p>
          <a:p>
            <a:pPr marL="342900" indent="-342900">
              <a:buFont typeface="Wingdings" panose="05000000000000000000" pitchFamily="2" charset="2"/>
              <a:buChar char="q"/>
            </a:pPr>
            <a:r>
              <a:rPr lang="en-US" dirty="0" smtClean="0"/>
              <a:t>Package the profile </a:t>
            </a:r>
            <a:r>
              <a:rPr lang="en-US" dirty="0"/>
              <a:t>and upload </a:t>
            </a:r>
            <a:r>
              <a:rPr lang="en-US" dirty="0" smtClean="0"/>
              <a:t>it to </a:t>
            </a:r>
            <a:r>
              <a:rPr lang="en-US" dirty="0"/>
              <a:t>your Compliance server.</a:t>
            </a:r>
          </a:p>
          <a:p>
            <a:endParaRPr lang="en-US" dirty="0"/>
          </a:p>
          <a:p>
            <a:endParaRPr lang="en-US" dirty="0" smtClean="0"/>
          </a:p>
          <a:p>
            <a:endParaRPr lang="en-US" dirty="0"/>
          </a:p>
        </p:txBody>
      </p:sp>
    </p:spTree>
    <p:extLst>
      <p:ext uri="{BB962C8B-B14F-4D97-AF65-F5344CB8AC3E}">
        <p14:creationId xmlns:p14="http://schemas.microsoft.com/office/powerpoint/2010/main" val="4208910183"/>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STIGViewer2.x</a:t>
            </a:r>
            <a:endParaRPr lang="en-US" dirty="0"/>
          </a:p>
        </p:txBody>
      </p:sp>
      <p:sp>
        <p:nvSpPr>
          <p:cNvPr id="6" name="Text Placeholder 2"/>
          <p:cNvSpPr>
            <a:spLocks noGrp="1"/>
          </p:cNvSpPr>
          <p:nvPr>
            <p:ph type="body" sz="quarter" idx="12"/>
          </p:nvPr>
        </p:nvSpPr>
        <p:spPr/>
        <p:txBody>
          <a:bodyPr/>
          <a:lstStyle/>
          <a:p>
            <a:r>
              <a:rPr lang="en-US" dirty="0" smtClean="0"/>
              <a:t>From your local laptop, go to this site...</a:t>
            </a:r>
          </a:p>
          <a:p>
            <a:r>
              <a:rPr lang="en-US" dirty="0">
                <a:hlinkClick r:id="rId3"/>
              </a:rPr>
              <a:t>http://</a:t>
            </a:r>
            <a:r>
              <a:rPr lang="en-US" dirty="0" smtClean="0">
                <a:hlinkClick r:id="rId3"/>
              </a:rPr>
              <a:t>iase.disa.mil/stigs/Pages/stig-viewing-guidance.aspx</a:t>
            </a:r>
            <a:endParaRPr lang="en-US" dirty="0" smtClean="0"/>
          </a:p>
          <a:p>
            <a:r>
              <a:rPr lang="en-US" dirty="0" smtClean="0"/>
              <a:t>...and download the latest version of the STIG Viewer</a:t>
            </a:r>
          </a:p>
          <a:p>
            <a:pPr marL="457200" indent="-457200">
              <a:buFont typeface="Arial" panose="020B0604020202020204" pitchFamily="34" charset="0"/>
              <a:buChar char="•"/>
            </a:pPr>
            <a:endParaRPr lang="en-US" dirty="0"/>
          </a:p>
          <a:p>
            <a:endParaRPr lang="en-US" dirty="0" smtClean="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4"/>
          <a:stretch>
            <a:fillRect/>
          </a:stretch>
        </p:blipFill>
        <p:spPr>
          <a:xfrm>
            <a:off x="4655231" y="3907189"/>
            <a:ext cx="6945539" cy="4083001"/>
          </a:xfrm>
          <a:prstGeom prst="rect">
            <a:avLst/>
          </a:prstGeom>
          <a:ln>
            <a:solidFill>
              <a:schemeClr val="accent1"/>
            </a:solidFill>
          </a:ln>
        </p:spPr>
      </p:pic>
    </p:spTree>
    <p:extLst>
      <p:ext uri="{BB962C8B-B14F-4D97-AF65-F5344CB8AC3E}">
        <p14:creationId xmlns:p14="http://schemas.microsoft.com/office/powerpoint/2010/main" val="634997789"/>
      </p:ext>
    </p:extLst>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GL: </a:t>
            </a:r>
            <a:r>
              <a:rPr lang="en-US" dirty="0"/>
              <a:t>Download </a:t>
            </a:r>
            <a:r>
              <a:rPr lang="en-US" dirty="0" smtClean="0"/>
              <a:t>Java JRE if Necessary </a:t>
            </a:r>
            <a:endParaRPr lang="en-US" dirty="0"/>
          </a:p>
        </p:txBody>
      </p:sp>
      <p:sp>
        <p:nvSpPr>
          <p:cNvPr id="6" name="Text Placeholder 2"/>
          <p:cNvSpPr>
            <a:spLocks noGrp="1"/>
          </p:cNvSpPr>
          <p:nvPr>
            <p:ph type="body" sz="quarter" idx="12"/>
          </p:nvPr>
        </p:nvSpPr>
        <p:spPr>
          <a:xfrm>
            <a:off x="650040" y="1856198"/>
            <a:ext cx="6012017" cy="5345953"/>
          </a:xfrm>
        </p:spPr>
        <p:txBody>
          <a:bodyPr/>
          <a:lstStyle/>
          <a:p>
            <a:r>
              <a:rPr lang="en-US" dirty="0" smtClean="0"/>
              <a:t>You may need to install the </a:t>
            </a:r>
            <a:r>
              <a:rPr lang="en-US" dirty="0"/>
              <a:t>latest Java Runtime Environment (JRE</a:t>
            </a:r>
            <a:r>
              <a:rPr lang="en-US" dirty="0" smtClean="0"/>
              <a:t>) if your </a:t>
            </a:r>
            <a:r>
              <a:rPr lang="en-US" dirty="0"/>
              <a:t>STIG </a:t>
            </a:r>
            <a:r>
              <a:rPr lang="en-US" dirty="0" smtClean="0"/>
              <a:t>Viewer doesn't launch when clicked.</a:t>
            </a:r>
          </a:p>
          <a:p>
            <a:endParaRPr lang="en-US" dirty="0"/>
          </a:p>
          <a:p>
            <a:r>
              <a:rPr lang="en-US" dirty="0">
                <a:hlinkClick r:id="rId3"/>
              </a:rPr>
              <a:t>http://</a:t>
            </a:r>
            <a:r>
              <a:rPr lang="en-US" dirty="0" smtClean="0">
                <a:hlinkClick r:id="rId3"/>
              </a:rPr>
              <a:t>www.oracle.com/technetwork/java/javase/downloads/jre8-downloads-2133155.html</a:t>
            </a:r>
            <a:endParaRPr lang="en-US" dirty="0" smtClean="0"/>
          </a:p>
          <a:p>
            <a:endParaRPr lang="en-US" dirty="0"/>
          </a:p>
          <a:p>
            <a:endParaRPr lang="en-US" dirty="0" smtClean="0"/>
          </a:p>
        </p:txBody>
      </p:sp>
      <p:pic>
        <p:nvPicPr>
          <p:cNvPr id="5" name="Picture 4"/>
          <p:cNvPicPr>
            <a:picLocks noChangeAspect="1"/>
          </p:cNvPicPr>
          <p:nvPr/>
        </p:nvPicPr>
        <p:blipFill>
          <a:blip r:embed="rId4"/>
          <a:stretch>
            <a:fillRect/>
          </a:stretch>
        </p:blipFill>
        <p:spPr>
          <a:xfrm>
            <a:off x="7233330" y="2009811"/>
            <a:ext cx="8856274" cy="5038725"/>
          </a:xfrm>
          <a:prstGeom prst="rect">
            <a:avLst/>
          </a:prstGeom>
          <a:ln>
            <a:solidFill>
              <a:schemeClr val="accent1"/>
            </a:solidFill>
          </a:ln>
        </p:spPr>
      </p:pic>
    </p:spTree>
    <p:extLst>
      <p:ext uri="{BB962C8B-B14F-4D97-AF65-F5344CB8AC3E}">
        <p14:creationId xmlns:p14="http://schemas.microsoft.com/office/powerpoint/2010/main" val="3942763491"/>
      </p:ext>
    </p:extLst>
  </p:cSld>
  <p:clrMapOvr>
    <a:masterClrMapping/>
  </p:clrMapOvr>
  <p:transition spd="med">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CIS Compliance Frameworks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The </a:t>
            </a:r>
            <a:r>
              <a:rPr lang="en-US" dirty="0"/>
              <a:t>CIS </a:t>
            </a:r>
            <a:r>
              <a:rPr lang="en-US" dirty="0" smtClean="0"/>
              <a:t>Security </a:t>
            </a:r>
            <a:r>
              <a:rPr lang="en-US" dirty="0"/>
              <a:t>Benchmarks program provides well-defined, un-biased and consensus-based industry best practices to help organizations assess and improve their security. </a:t>
            </a:r>
            <a:endParaRPr lang="en-US" dirty="0" smtClean="0"/>
          </a:p>
          <a:p>
            <a:endParaRPr lang="en-US" dirty="0"/>
          </a:p>
          <a:p>
            <a:r>
              <a:rPr lang="en-US" dirty="0" smtClean="0"/>
              <a:t>Resources </a:t>
            </a:r>
            <a:r>
              <a:rPr lang="en-US" dirty="0"/>
              <a:t>include secure configuration benchmarks, automated configuration assessment tools and content, security metrics and security software product certifications</a:t>
            </a:r>
            <a:r>
              <a:rPr lang="en-US" dirty="0" smtClean="0"/>
              <a:t>.</a:t>
            </a:r>
          </a:p>
          <a:p>
            <a:endParaRPr lang="en-US" dirty="0"/>
          </a:p>
          <a:p>
            <a:pPr algn="ctr"/>
            <a:r>
              <a:rPr lang="en-US" dirty="0">
                <a:hlinkClick r:id="rId3"/>
              </a:rPr>
              <a:t>https://benchmarks.cisecurity.org</a:t>
            </a:r>
            <a:r>
              <a:rPr lang="en-US" dirty="0" smtClean="0">
                <a:hlinkClick r:id="rId3"/>
              </a:rPr>
              <a:t>/</a:t>
            </a:r>
            <a:endParaRPr lang="en-US" dirty="0" smtClean="0"/>
          </a:p>
          <a:p>
            <a:endParaRPr lang="en-US" dirty="0"/>
          </a:p>
          <a:p>
            <a:endParaRPr lang="en-US" dirty="0"/>
          </a:p>
        </p:txBody>
      </p:sp>
    </p:spTree>
    <p:extLst>
      <p:ext uri="{BB962C8B-B14F-4D97-AF65-F5344CB8AC3E}">
        <p14:creationId xmlns:p14="http://schemas.microsoft.com/office/powerpoint/2010/main" val="2733593429"/>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Lab:</a:t>
            </a:r>
            <a:br>
              <a:rPr lang="en-US" dirty="0" smtClean="0"/>
            </a:br>
            <a:r>
              <a:rPr lang="en-US" dirty="0" smtClean="0"/>
              <a:t> Compliance Frameworks - CIS</a:t>
            </a:r>
            <a:endParaRPr lang="en-US" dirty="0"/>
          </a:p>
        </p:txBody>
      </p:sp>
      <p:sp>
        <p:nvSpPr>
          <p:cNvPr id="4" name="Content Placeholder 3"/>
          <p:cNvSpPr>
            <a:spLocks noGrp="1"/>
          </p:cNvSpPr>
          <p:nvPr>
            <p:ph sz="quarter" idx="11"/>
          </p:nvPr>
        </p:nvSpPr>
        <p:spPr/>
        <p:txBody>
          <a:bodyPr/>
          <a:lstStyle/>
          <a:p>
            <a:r>
              <a:rPr lang="en-US" dirty="0" smtClean="0"/>
              <a:t>Translating a CIS benchmark into an </a:t>
            </a:r>
            <a:r>
              <a:rPr lang="en-US" dirty="0" err="1" smtClean="0"/>
              <a:t>InSpec</a:t>
            </a:r>
            <a:r>
              <a:rPr lang="en-US" dirty="0" smtClean="0"/>
              <a:t> control and Compliance profile.</a:t>
            </a:r>
            <a:endParaRPr lang="en-US" dirty="0"/>
          </a:p>
        </p:txBody>
      </p:sp>
      <p:sp>
        <p:nvSpPr>
          <p:cNvPr id="3" name="Subtitle 2"/>
          <p:cNvSpPr>
            <a:spLocks noGrp="1"/>
          </p:cNvSpPr>
          <p:nvPr>
            <p:ph type="body" sz="quarter" idx="10"/>
          </p:nvPr>
        </p:nvSpPr>
        <p:spPr/>
        <p:txBody>
          <a:bodyPr/>
          <a:lstStyle/>
          <a:p>
            <a:pPr marL="342900" indent="-342900">
              <a:buFont typeface="Wingdings" panose="05000000000000000000" pitchFamily="2" charset="2"/>
              <a:buChar char="q"/>
            </a:pPr>
            <a:r>
              <a:rPr lang="en-US" dirty="0" smtClean="0"/>
              <a:t>Download </a:t>
            </a:r>
            <a:r>
              <a:rPr lang="en-US" dirty="0"/>
              <a:t>the benchmark PDF for the </a:t>
            </a:r>
            <a:r>
              <a:rPr lang="en-US" dirty="0" smtClean="0"/>
              <a:t>platform </a:t>
            </a:r>
            <a:r>
              <a:rPr lang="en-US" dirty="0"/>
              <a:t>of your scanning </a:t>
            </a:r>
            <a:r>
              <a:rPr lang="en-US" dirty="0" smtClean="0"/>
              <a:t>target</a:t>
            </a:r>
            <a:endParaRPr lang="en-US" dirty="0"/>
          </a:p>
          <a:p>
            <a:pPr marL="342900" indent="-342900">
              <a:buFont typeface="Wingdings" panose="05000000000000000000" pitchFamily="2" charset="2"/>
              <a:buChar char="q"/>
            </a:pPr>
            <a:r>
              <a:rPr lang="en-US" dirty="0" smtClean="0"/>
              <a:t>Implement </a:t>
            </a:r>
            <a:r>
              <a:rPr lang="en-US" dirty="0"/>
              <a:t>Section 3 - Specialty Purpose Services as </a:t>
            </a:r>
            <a:r>
              <a:rPr lang="en-US" dirty="0" err="1"/>
              <a:t>InSpec</a:t>
            </a:r>
            <a:r>
              <a:rPr lang="en-US" dirty="0"/>
              <a:t> </a:t>
            </a:r>
            <a:r>
              <a:rPr lang="en-US" dirty="0" smtClean="0"/>
              <a:t>controls.</a:t>
            </a:r>
          </a:p>
          <a:p>
            <a:endParaRPr lang="en-US" dirty="0"/>
          </a:p>
          <a:p>
            <a:endParaRPr lang="en-US" dirty="0" smtClean="0"/>
          </a:p>
          <a:p>
            <a:endParaRPr lang="en-US" dirty="0"/>
          </a:p>
        </p:txBody>
      </p:sp>
    </p:spTree>
    <p:extLst>
      <p:ext uri="{BB962C8B-B14F-4D97-AF65-F5344CB8AC3E}">
        <p14:creationId xmlns:p14="http://schemas.microsoft.com/office/powerpoint/2010/main" val="422149947"/>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smtClean="0"/>
              <a:t>GL: Downloading the CIS Benchmarks for Linux </a:t>
            </a:r>
            <a:endParaRPr lang="en-US" sz="4800"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1. Go to: </a:t>
            </a:r>
            <a:r>
              <a:rPr lang="en-US" dirty="0">
                <a:hlinkClick r:id="rId3"/>
              </a:rPr>
              <a:t>https://benchmarks.cisecurity.org/</a:t>
            </a:r>
            <a:endParaRPr lang="en-US" dirty="0"/>
          </a:p>
          <a:p>
            <a:pPr marL="514350" indent="-514350">
              <a:buAutoNum type="arabicPeriod" startAt="2"/>
            </a:pPr>
            <a:r>
              <a:rPr lang="en-US" dirty="0" smtClean="0"/>
              <a:t>Click the </a:t>
            </a:r>
            <a:r>
              <a:rPr lang="en-US" b="1" dirty="0" smtClean="0"/>
              <a:t>Products &amp; Services </a:t>
            </a:r>
            <a:r>
              <a:rPr lang="en-US" dirty="0" smtClean="0"/>
              <a:t>tab.</a:t>
            </a:r>
          </a:p>
          <a:p>
            <a:pPr marL="514350" indent="-514350">
              <a:buAutoNum type="arabicPeriod" startAt="2"/>
            </a:pPr>
            <a:r>
              <a:rPr lang="en-US" dirty="0" smtClean="0"/>
              <a:t>Click</a:t>
            </a:r>
            <a:r>
              <a:rPr lang="en-US" b="1" dirty="0" smtClean="0"/>
              <a:t> Benchmarks</a:t>
            </a:r>
            <a:r>
              <a:rPr lang="en-US" dirty="0" smtClean="0"/>
              <a:t>.</a:t>
            </a:r>
            <a:endParaRPr lang="en-US" dirty="0"/>
          </a:p>
        </p:txBody>
      </p:sp>
      <p:pic>
        <p:nvPicPr>
          <p:cNvPr id="7" name="Picture 6"/>
          <p:cNvPicPr>
            <a:picLocks noChangeAspect="1"/>
          </p:cNvPicPr>
          <p:nvPr/>
        </p:nvPicPr>
        <p:blipFill>
          <a:blip r:embed="rId4"/>
          <a:stretch>
            <a:fillRect/>
          </a:stretch>
        </p:blipFill>
        <p:spPr>
          <a:xfrm>
            <a:off x="3501955" y="4157614"/>
            <a:ext cx="9513651" cy="3590401"/>
          </a:xfrm>
          <a:prstGeom prst="rect">
            <a:avLst/>
          </a:prstGeom>
          <a:ln>
            <a:solidFill>
              <a:schemeClr val="accent1"/>
            </a:solidFill>
          </a:ln>
        </p:spPr>
      </p:pic>
      <p:cxnSp>
        <p:nvCxnSpPr>
          <p:cNvPr id="9" name="Straight Arrow Connector 8"/>
          <p:cNvCxnSpPr/>
          <p:nvPr/>
        </p:nvCxnSpPr>
        <p:spPr>
          <a:xfrm>
            <a:off x="5972783" y="3132306"/>
            <a:ext cx="4883285" cy="2820508"/>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4549303" y="3751632"/>
            <a:ext cx="917642" cy="3226490"/>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523049"/>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Downloading the CIS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a:t>
            </a:r>
            <a:r>
              <a:rPr lang="en-US" b="1" dirty="0" smtClean="0"/>
              <a:t>Available Free of Charge </a:t>
            </a:r>
            <a:r>
              <a:rPr lang="en-US" dirty="0" smtClean="0"/>
              <a:t>section and then click </a:t>
            </a:r>
            <a:r>
              <a:rPr lang="en-US" b="1" dirty="0" smtClean="0"/>
              <a:t>Current version of CIS Benchmarks.</a:t>
            </a:r>
            <a:endParaRPr lang="en-US" dirty="0"/>
          </a:p>
        </p:txBody>
      </p:sp>
      <p:pic>
        <p:nvPicPr>
          <p:cNvPr id="4" name="Picture 3"/>
          <p:cNvPicPr>
            <a:picLocks noChangeAspect="1"/>
          </p:cNvPicPr>
          <p:nvPr/>
        </p:nvPicPr>
        <p:blipFill>
          <a:blip r:embed="rId3"/>
          <a:stretch>
            <a:fillRect/>
          </a:stretch>
        </p:blipFill>
        <p:spPr>
          <a:xfrm>
            <a:off x="3501045" y="4048669"/>
            <a:ext cx="9871855" cy="3876205"/>
          </a:xfrm>
          <a:prstGeom prst="rect">
            <a:avLst/>
          </a:prstGeom>
          <a:ln>
            <a:solidFill>
              <a:schemeClr val="accent1"/>
            </a:solidFill>
          </a:ln>
        </p:spPr>
      </p:pic>
      <p:cxnSp>
        <p:nvCxnSpPr>
          <p:cNvPr id="9" name="Straight Arrow Connector 8"/>
          <p:cNvCxnSpPr/>
          <p:nvPr/>
        </p:nvCxnSpPr>
        <p:spPr>
          <a:xfrm>
            <a:off x="2542926" y="3521413"/>
            <a:ext cx="2441643" cy="3424136"/>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4666792"/>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GL: Downloading the CIS Linux Benchmarks </a:t>
            </a:r>
            <a:endParaRPr lang="en-US" dirty="0"/>
          </a:p>
        </p:txBody>
      </p:sp>
      <p:sp>
        <p:nvSpPr>
          <p:cNvPr id="3" name="Text Placeholder 2"/>
          <p:cNvSpPr>
            <a:spLocks noGrp="1"/>
          </p:cNvSpPr>
          <p:nvPr>
            <p:ph type="body" sz="quarter" idx="12"/>
          </p:nvPr>
        </p:nvSpPr>
        <p:spPr>
          <a:xfrm>
            <a:off x="650040" y="1856198"/>
            <a:ext cx="8669058" cy="5345953"/>
          </a:xfrm>
        </p:spPr>
        <p:txBody>
          <a:bodyPr/>
          <a:lstStyle/>
          <a:p>
            <a:r>
              <a:rPr lang="en-US" dirty="0" smtClean="0"/>
              <a:t>Scroll down to the benchmark for the system you're running. In our case, click the </a:t>
            </a:r>
            <a:br>
              <a:rPr lang="en-US" dirty="0" smtClean="0"/>
            </a:br>
            <a:r>
              <a:rPr lang="pt-BR" b="1" dirty="0" smtClean="0"/>
              <a:t>CIS </a:t>
            </a:r>
            <a:r>
              <a:rPr lang="pt-BR" b="1" dirty="0"/>
              <a:t>CentOS Linux 6 </a:t>
            </a:r>
            <a:r>
              <a:rPr lang="pt-BR" b="1" dirty="0" smtClean="0"/>
              <a:t>Benchmark </a:t>
            </a:r>
            <a:r>
              <a:rPr lang="pt-BR" dirty="0" smtClean="0"/>
              <a:t>link.</a:t>
            </a:r>
            <a:endParaRPr lang="en-US" dirty="0"/>
          </a:p>
        </p:txBody>
      </p:sp>
      <p:pic>
        <p:nvPicPr>
          <p:cNvPr id="5" name="Picture 4"/>
          <p:cNvPicPr>
            <a:picLocks noChangeAspect="1"/>
          </p:cNvPicPr>
          <p:nvPr/>
        </p:nvPicPr>
        <p:blipFill>
          <a:blip r:embed="rId3"/>
          <a:stretch>
            <a:fillRect/>
          </a:stretch>
        </p:blipFill>
        <p:spPr>
          <a:xfrm>
            <a:off x="2949001" y="3856448"/>
            <a:ext cx="10357998" cy="3768814"/>
          </a:xfrm>
          <a:prstGeom prst="rect">
            <a:avLst/>
          </a:prstGeom>
          <a:ln>
            <a:solidFill>
              <a:schemeClr val="accent1"/>
            </a:solidFill>
          </a:ln>
        </p:spPr>
      </p:pic>
      <p:cxnSp>
        <p:nvCxnSpPr>
          <p:cNvPr id="9" name="Straight Arrow Connector 8"/>
          <p:cNvCxnSpPr/>
          <p:nvPr/>
        </p:nvCxnSpPr>
        <p:spPr>
          <a:xfrm>
            <a:off x="2542926" y="3521413"/>
            <a:ext cx="1951253" cy="2762655"/>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51042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a:t>
            </a:r>
            <a:r>
              <a:rPr lang="en-US" dirty="0" smtClean="0"/>
              <a:t>he PDF</a:t>
            </a:r>
            <a:endParaRPr lang="en-US" dirty="0"/>
          </a:p>
        </p:txBody>
      </p:sp>
      <p:pic>
        <p:nvPicPr>
          <p:cNvPr id="5" name="Picture 4"/>
          <p:cNvPicPr>
            <a:picLocks noChangeAspect="1"/>
          </p:cNvPicPr>
          <p:nvPr/>
        </p:nvPicPr>
        <p:blipFill>
          <a:blip r:embed="rId3"/>
          <a:stretch>
            <a:fillRect/>
          </a:stretch>
        </p:blipFill>
        <p:spPr>
          <a:xfrm>
            <a:off x="11011384" y="212591"/>
            <a:ext cx="3943428" cy="2827506"/>
          </a:xfrm>
          <a:prstGeom prst="rect">
            <a:avLst/>
          </a:prstGeom>
          <a:ln>
            <a:solidFill>
              <a:schemeClr val="accent1"/>
            </a:solidFill>
          </a:ln>
        </p:spPr>
      </p:pic>
      <p:sp>
        <p:nvSpPr>
          <p:cNvPr id="7" name="Text Placeholder 2"/>
          <p:cNvSpPr>
            <a:spLocks noGrp="1"/>
          </p:cNvSpPr>
          <p:nvPr>
            <p:ph type="body" sz="quarter" idx="12"/>
          </p:nvPr>
        </p:nvSpPr>
        <p:spPr>
          <a:xfrm>
            <a:off x="650040" y="1856198"/>
            <a:ext cx="7482283" cy="5345953"/>
          </a:xfrm>
        </p:spPr>
        <p:txBody>
          <a:bodyPr/>
          <a:lstStyle/>
          <a:p>
            <a:pPr marL="514350" indent="-514350">
              <a:buAutoNum type="arabicPeriod"/>
            </a:pPr>
            <a:r>
              <a:rPr lang="en-US" dirty="0" smtClean="0"/>
              <a:t>Scroll down to the bottom of the page and click </a:t>
            </a:r>
            <a:r>
              <a:rPr lang="en-US" b="1" dirty="0" smtClean="0"/>
              <a:t>Download</a:t>
            </a:r>
            <a:r>
              <a:rPr lang="en-US" dirty="0" smtClean="0"/>
              <a:t>.</a:t>
            </a:r>
            <a:br>
              <a:rPr lang="en-US" dirty="0" smtClean="0"/>
            </a:br>
            <a:r>
              <a:rPr lang="en-US" dirty="0" smtClean="0"/>
              <a:t/>
            </a:r>
            <a:br>
              <a:rPr lang="en-US" dirty="0" smtClean="0"/>
            </a:br>
            <a:endParaRPr lang="en-US" dirty="0" smtClean="0"/>
          </a:p>
          <a:p>
            <a:pPr marL="514350" indent="-514350">
              <a:buAutoNum type="arabicPeriod"/>
            </a:pPr>
            <a:r>
              <a:rPr lang="en-US" dirty="0" smtClean="0"/>
              <a:t>On the resulting page, click the </a:t>
            </a:r>
            <a:r>
              <a:rPr lang="en-US" b="1" dirty="0" smtClean="0"/>
              <a:t>Required Information </a:t>
            </a:r>
            <a:r>
              <a:rPr lang="en-US" dirty="0" smtClean="0"/>
              <a:t>radio buttons.</a:t>
            </a:r>
            <a:br>
              <a:rPr lang="en-US" dirty="0" smtClean="0"/>
            </a:br>
            <a:r>
              <a:rPr lang="en-US" dirty="0" smtClean="0"/>
              <a:t/>
            </a:r>
            <a:br>
              <a:rPr lang="en-US" dirty="0" smtClean="0"/>
            </a:br>
            <a:r>
              <a:rPr lang="en-US" dirty="0" smtClean="0"/>
              <a:t/>
            </a:r>
            <a:br>
              <a:rPr lang="en-US" dirty="0" smtClean="0"/>
            </a:br>
            <a:endParaRPr lang="en-US" dirty="0" smtClean="0"/>
          </a:p>
          <a:p>
            <a:pPr marL="514350" indent="-514350">
              <a:buAutoNum type="arabicPeriod"/>
            </a:pPr>
            <a:r>
              <a:rPr lang="en-US" dirty="0" smtClean="0"/>
              <a:t>Then scroll down and click the </a:t>
            </a:r>
            <a:r>
              <a:rPr lang="en-US" b="1" dirty="0" smtClean="0"/>
              <a:t>I Agree </a:t>
            </a:r>
            <a:r>
              <a:rPr lang="en-US" dirty="0" smtClean="0"/>
              <a:t>button.</a:t>
            </a:r>
          </a:p>
          <a:p>
            <a:endParaRPr lang="en-US" dirty="0"/>
          </a:p>
          <a:p>
            <a:endParaRPr lang="en-US" dirty="0" smtClean="0"/>
          </a:p>
          <a:p>
            <a:endParaRPr lang="en-US" dirty="0"/>
          </a:p>
        </p:txBody>
      </p:sp>
      <p:pic>
        <p:nvPicPr>
          <p:cNvPr id="8" name="Picture 7"/>
          <p:cNvPicPr>
            <a:picLocks noChangeAspect="1"/>
          </p:cNvPicPr>
          <p:nvPr/>
        </p:nvPicPr>
        <p:blipFill>
          <a:blip r:embed="rId4"/>
          <a:stretch>
            <a:fillRect/>
          </a:stretch>
        </p:blipFill>
        <p:spPr>
          <a:xfrm>
            <a:off x="9943790" y="5763005"/>
            <a:ext cx="5735894" cy="2319335"/>
          </a:xfrm>
          <a:prstGeom prst="rect">
            <a:avLst/>
          </a:prstGeom>
          <a:ln>
            <a:solidFill>
              <a:schemeClr val="accent1"/>
            </a:solidFill>
          </a:ln>
        </p:spPr>
      </p:pic>
      <p:pic>
        <p:nvPicPr>
          <p:cNvPr id="9" name="Picture 8"/>
          <p:cNvPicPr>
            <a:picLocks noChangeAspect="1"/>
          </p:cNvPicPr>
          <p:nvPr/>
        </p:nvPicPr>
        <p:blipFill>
          <a:blip r:embed="rId5"/>
          <a:stretch>
            <a:fillRect/>
          </a:stretch>
        </p:blipFill>
        <p:spPr>
          <a:xfrm>
            <a:off x="8476444" y="3257196"/>
            <a:ext cx="7632890" cy="2310496"/>
          </a:xfrm>
          <a:prstGeom prst="rect">
            <a:avLst/>
          </a:prstGeom>
          <a:ln>
            <a:solidFill>
              <a:schemeClr val="accent1"/>
            </a:solidFill>
          </a:ln>
        </p:spPr>
      </p:pic>
    </p:spTree>
    <p:extLst>
      <p:ext uri="{BB962C8B-B14F-4D97-AF65-F5344CB8AC3E}">
        <p14:creationId xmlns:p14="http://schemas.microsoft.com/office/powerpoint/2010/main" val="1558988611"/>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 </a:t>
            </a:r>
            <a:r>
              <a:rPr lang="en-US" dirty="0"/>
              <a:t>Downloading the CIS Benchmarks </a:t>
            </a:r>
          </a:p>
        </p:txBody>
      </p:sp>
      <p:pic>
        <p:nvPicPr>
          <p:cNvPr id="5" name="Picture 4"/>
          <p:cNvPicPr>
            <a:picLocks noChangeAspect="1"/>
          </p:cNvPicPr>
          <p:nvPr/>
        </p:nvPicPr>
        <p:blipFill>
          <a:blip r:embed="rId2"/>
          <a:stretch>
            <a:fillRect/>
          </a:stretch>
        </p:blipFill>
        <p:spPr>
          <a:xfrm>
            <a:off x="2521515" y="4260716"/>
            <a:ext cx="11212971" cy="3109102"/>
          </a:xfrm>
          <a:prstGeom prst="rect">
            <a:avLst/>
          </a:prstGeom>
          <a:ln>
            <a:solidFill>
              <a:schemeClr val="accent1"/>
            </a:solidFill>
          </a:ln>
        </p:spPr>
      </p:pic>
      <p:sp>
        <p:nvSpPr>
          <p:cNvPr id="7" name="Text Placeholder 2"/>
          <p:cNvSpPr>
            <a:spLocks noGrp="1"/>
          </p:cNvSpPr>
          <p:nvPr>
            <p:ph type="body" sz="quarter" idx="12"/>
          </p:nvPr>
        </p:nvSpPr>
        <p:spPr>
          <a:xfrm>
            <a:off x="650040" y="1856198"/>
            <a:ext cx="8669058" cy="5345953"/>
          </a:xfrm>
        </p:spPr>
        <p:txBody>
          <a:bodyPr/>
          <a:lstStyle/>
          <a:p>
            <a:r>
              <a:rPr lang="en-US" dirty="0" smtClean="0"/>
              <a:t>Save the PDF to your laptop. If a Save icon is not obvious, you should be able to save the PDF by right-clicking it.</a:t>
            </a:r>
            <a:endParaRPr lang="en-US" dirty="0"/>
          </a:p>
        </p:txBody>
      </p:sp>
    </p:spTree>
    <p:extLst>
      <p:ext uri="{BB962C8B-B14F-4D97-AF65-F5344CB8AC3E}">
        <p14:creationId xmlns:p14="http://schemas.microsoft.com/office/powerpoint/2010/main" val="2159566683"/>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Props1.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3.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4.xml><?xml version="1.0" encoding="utf-8"?>
<ds:datastoreItem xmlns:ds="http://schemas.openxmlformats.org/officeDocument/2006/customXml" ds:itemID="{6921749B-AEB7-461B-845F-603CABD25259}">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Template-FW</Template>
  <TotalTime>5300</TotalTime>
  <Words>1425</Words>
  <Application>Microsoft Office PowerPoint</Application>
  <PresentationFormat>Custom</PresentationFormat>
  <Paragraphs>190</Paragraphs>
  <Slides>29</Slides>
  <Notes>25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29</vt:i4>
      </vt:variant>
    </vt:vector>
  </HeadingPairs>
  <TitlesOfParts>
    <vt:vector size="35" baseType="lpstr">
      <vt:lpstr>ＭＳ Ｐゴシック</vt:lpstr>
      <vt:lpstr>Arial</vt:lpstr>
      <vt:lpstr>Courier New</vt:lpstr>
      <vt:lpstr>Wingdings</vt:lpstr>
      <vt:lpstr>Base</vt:lpstr>
      <vt:lpstr>Interaction</vt:lpstr>
      <vt:lpstr>Applying Compliance Frameworks Using InSpec</vt:lpstr>
      <vt:lpstr>Objectives</vt:lpstr>
      <vt:lpstr>CIS Compliance Frameworks</vt:lpstr>
      <vt:lpstr>Group Lab:  Compliance Frameworks - CIS</vt:lpstr>
      <vt:lpstr>GL: Downloading the CIS Benchmarks for Linux </vt:lpstr>
      <vt:lpstr>GL: Downloading the CIS Benchmarks </vt:lpstr>
      <vt:lpstr>GL: Downloading the CIS Linux Benchmarks </vt:lpstr>
      <vt:lpstr>GL: Downloading the PDF</vt:lpstr>
      <vt:lpstr>GL: Downloading the CIS Benchmarks </vt:lpstr>
      <vt:lpstr>GL: CIS Benchmarks</vt:lpstr>
      <vt:lpstr>Demonstration: Writing an InSpec Test for CIS Benchmark (1 of 3)</vt:lpstr>
      <vt:lpstr>Demonstration: Writing an InSpec Test for CIS Benchmark (2 of 3)</vt:lpstr>
      <vt:lpstr>Demonstration: Writing an InSpec Test for CIS Benchmark (3 of 3) </vt:lpstr>
      <vt:lpstr>GL: Downloading the CIS Benchmarks for Windows </vt:lpstr>
      <vt:lpstr>GL: Downloading the CIS Benchmarks for Windows </vt:lpstr>
      <vt:lpstr>GL: Downloading the CIS Benchmarks for Windows </vt:lpstr>
      <vt:lpstr>GL: Downloading the PDF</vt:lpstr>
      <vt:lpstr>GL: Downloading the CIS Benchmarks for Windows </vt:lpstr>
      <vt:lpstr>GL: CIS Benchmarks for Windows</vt:lpstr>
      <vt:lpstr>GL: Writing an InSpec Test for a Windows CIS Benchmark (1 of 3) </vt:lpstr>
      <vt:lpstr>GL: Writing an InSpec Test for a Windows CIS Benchmark (2 of 3) </vt:lpstr>
      <vt:lpstr>GL: Writing an InSpec Test for a Windows CIS Benchmark (2 of 3) </vt:lpstr>
      <vt:lpstr>TBD DoD Compliance Frameworks</vt:lpstr>
      <vt:lpstr>DoD Compliance Frameworks</vt:lpstr>
      <vt:lpstr>GL: Compliance Frameworks - DoD</vt:lpstr>
      <vt:lpstr>GL: Download STIGViewer2.x</vt:lpstr>
      <vt:lpstr>GL: Download Java JRE if Necessary </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261</cp:revision>
  <cp:lastPrinted>2015-02-07T23:49:10Z</cp:lastPrinted>
  <dcterms:created xsi:type="dcterms:W3CDTF">2015-11-10T15:58:30Z</dcterms:created>
  <dcterms:modified xsi:type="dcterms:W3CDTF">2016-02-03T20:16:15Z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