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3" r:id="rId18"/>
    <p:sldId id="362" r:id="rId19"/>
    <p:sldId id="358" r:id="rId20"/>
    <p:sldId id="359" r:id="rId21"/>
    <p:sldId id="355" r:id="rId22"/>
    <p:sldId id="356" r:id="rId23"/>
    <p:sldId id="357" r:id="rId24"/>
    <p:sldId id="360" r:id="rId25"/>
    <p:sldId id="361" r:id="rId26"/>
    <p:sldId id="364" r:id="rId27"/>
    <p:sldId id="367" r:id="rId28"/>
    <p:sldId id="348" r:id="rId29"/>
    <p:sldId id="349" r:id="rId30"/>
    <p:sldId id="350" r:id="rId31"/>
    <p:sldId id="351" r:id="rId32"/>
    <p:sldId id="352" r:id="rId33"/>
    <p:sldId id="276" r:id="rId34"/>
    <p:sldId id="267"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5" autoAdjust="0"/>
    <p:restoredTop sz="57471" autoAdjust="0"/>
  </p:normalViewPr>
  <p:slideViewPr>
    <p:cSldViewPr snapToGrid="0">
      <p:cViewPr varScale="1">
        <p:scale>
          <a:sx n="27" d="100"/>
          <a:sy n="27" d="100"/>
        </p:scale>
        <p:origin x="2100" y="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 CIS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this audit example on the left,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3866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run the tests against your Linux target node.</a:t>
            </a:r>
          </a:p>
          <a:p>
            <a:pPr marL="0" indent="0">
              <a:buFont typeface="Arial" panose="020B0604020202020204" pitchFamily="34" charset="0"/>
              <a:buNone/>
            </a:pPr>
            <a:r>
              <a:rPr lang="en-US" dirty="0" smtClean="0"/>
              <a:t>Package the custom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TODO delete? https://chefio.atlassian.net/wiki/pages/viewpage.action?spaceKey=SE&amp;title=Week+2+-+Use+Cases#Week2-UseCases-Exercises-CIS</a:t>
            </a:r>
          </a:p>
          <a:p>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Implement Section 1.1 - Password Policy as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controls with the profile of Level 1 - Member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1.1 Password Ploicy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This policy setting determines the number of renewed, unique passwords that have to be associated with a user account before you can reuse an old password. The value for this policy setting must be between 0 and 24 passwords. The default value for Windows Vista is 0 passwords, but the default setting in a domain is 24 passwords. To maintain the effectiveness of this policy setting, use the Minimum password age setting to prevent users from repeatedly changing their password. </a:t>
            </a: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recommended state for this setting is: 24 or more password(s).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 down in that section, you will see a CIS Audit example. The image at the bottom shows that the Windows node's `Enforce password history' setting is out of compliance. </a:t>
            </a:r>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0749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(and the path to that configuration below that),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scan nodes for password history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724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Do this lab as windows.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TBD </a:t>
            </a:r>
            <a:r>
              <a:rPr lang="en-US" dirty="0" smtClean="0"/>
              <a:t>finish this DoD section</a:t>
            </a:r>
          </a:p>
          <a:p>
            <a:endParaRPr lang="en-US" dirty="0" smtClean="0"/>
          </a:p>
          <a:p>
            <a:r>
              <a:rPr lang="en-US" dirty="0" smtClean="0"/>
              <a:t>Go 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r>
              <a:rPr lang="en-US" dirty="0" smtClean="0"/>
              <a:t>Try to run the STIG Viewer.</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ask </a:t>
            </a:r>
            <a:r>
              <a:rPr lang="en-US" dirty="0" err="1" smtClean="0"/>
              <a:t>sean</a:t>
            </a:r>
            <a:r>
              <a:rPr lang="en-US" dirty="0" smtClean="0"/>
              <a:t> about setting</a:t>
            </a:r>
            <a:r>
              <a:rPr lang="en-US" baseline="0" dirty="0" smtClean="0"/>
              <a:t> path to </a:t>
            </a:r>
            <a:r>
              <a:rPr lang="en-US" baseline="0" dirty="0" err="1" smtClean="0"/>
              <a:t>inspec</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using </a:t>
            </a:r>
            <a:r>
              <a:rPr lang="en-US" dirty="0" err="1"/>
              <a:t>InSpec</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(1 of 3)</a:t>
            </a:r>
            <a:endParaRPr lang="en-US" sz="3600" dirty="0"/>
          </a:p>
        </p:txBody>
      </p:sp>
      <p:pic>
        <p:nvPicPr>
          <p:cNvPr id="7" name="Picture 6"/>
          <p:cNvPicPr>
            <a:picLocks noChangeAspect="1"/>
          </p:cNvPicPr>
          <p:nvPr/>
        </p:nvPicPr>
        <p:blipFill>
          <a:blip r:embed="rId3"/>
          <a:stretch>
            <a:fillRect/>
          </a:stretch>
        </p:blipFill>
        <p:spPr>
          <a:xfrm>
            <a:off x="3112808" y="938462"/>
            <a:ext cx="10030385" cy="7153036"/>
          </a:xfrm>
          <a:prstGeom prst="rect">
            <a:avLst/>
          </a:prstGeom>
          <a:ln>
            <a:solidFill>
              <a:schemeClr val="accent1"/>
            </a:solidFill>
          </a:ln>
        </p:spPr>
      </p:pic>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(2 of 3)</a:t>
            </a:r>
            <a:endParaRPr lang="en-US" sz="3600" dirty="0"/>
          </a:p>
        </p:txBody>
      </p:sp>
      <p:sp>
        <p:nvSpPr>
          <p:cNvPr id="8" name="Text Placeholder 2"/>
          <p:cNvSpPr txBox="1">
            <a:spLocks/>
          </p:cNvSpPr>
          <p:nvPr/>
        </p:nvSpPr>
        <p:spPr bwMode="white">
          <a:xfrm>
            <a:off x="10129544" y="1731611"/>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pic>
        <p:nvPicPr>
          <p:cNvPr id="6" name="Picture 5"/>
          <p:cNvPicPr>
            <a:picLocks noChangeAspect="1"/>
          </p:cNvPicPr>
          <p:nvPr/>
        </p:nvPicPr>
        <p:blipFill>
          <a:blip r:embed="rId3"/>
          <a:stretch>
            <a:fillRect/>
          </a:stretch>
        </p:blipFill>
        <p:spPr>
          <a:xfrm>
            <a:off x="258344" y="2051133"/>
            <a:ext cx="9517250" cy="1678656"/>
          </a:xfrm>
          <a:prstGeom prst="rect">
            <a:avLst/>
          </a:prstGeom>
          <a:ln>
            <a:solidFill>
              <a:schemeClr val="accent1"/>
            </a:solidFill>
          </a:ln>
        </p:spPr>
      </p:pic>
    </p:spTree>
    <p:extLst>
      <p:ext uri="{BB962C8B-B14F-4D97-AF65-F5344CB8AC3E}">
        <p14:creationId xmlns:p14="http://schemas.microsoft.com/office/powerpoint/2010/main" val="31041511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Demonstration: Writing an </a:t>
            </a:r>
            <a:r>
              <a:rPr lang="en-US" sz="3600" dirty="0" err="1"/>
              <a:t>InSpec</a:t>
            </a:r>
            <a:r>
              <a:rPr lang="en-US" sz="3600" dirty="0"/>
              <a:t> Test for </a:t>
            </a:r>
            <a:r>
              <a:rPr lang="en-US" sz="3600" dirty="0" smtClean="0"/>
              <a:t>CIS Benchmark (3 of 3) </a:t>
            </a:r>
            <a:endParaRPr lang="en-US" sz="3600" dirty="0"/>
          </a:p>
        </p:txBody>
      </p:sp>
      <p:sp>
        <p:nvSpPr>
          <p:cNvPr id="8" name="Text Placeholder 2"/>
          <p:cNvSpPr txBox="1">
            <a:spLocks/>
          </p:cNvSpPr>
          <p:nvPr/>
        </p:nvSpPr>
        <p:spPr bwMode="white">
          <a:xfrm>
            <a:off x="609600" y="2147248"/>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run the tests against your </a:t>
            </a:r>
            <a:r>
              <a:rPr lang="en-US" dirty="0" smtClean="0"/>
              <a:t>Linux target node.</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GL: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Benchmark</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Implement </a:t>
            </a:r>
            <a:r>
              <a:rPr lang="en-US" dirty="0"/>
              <a:t>Section 1.1 - Password Policy as </a:t>
            </a:r>
            <a:r>
              <a:rPr lang="en-US" dirty="0" err="1"/>
              <a:t>InSpec</a:t>
            </a:r>
            <a:r>
              <a:rPr lang="en-US" dirty="0"/>
              <a:t> controls with the profile of Level 1 - Member Server.</a:t>
            </a:r>
          </a:p>
          <a:p>
            <a:r>
              <a:rPr lang="en-US" dirty="0"/>
              <a:t>Use '</a:t>
            </a:r>
            <a:r>
              <a:rPr lang="en-US" dirty="0" err="1"/>
              <a:t>inspec</a:t>
            </a:r>
            <a:r>
              <a:rPr lang="en-US" dirty="0"/>
              <a:t> exec' to run the tests against your Windows target.</a:t>
            </a:r>
          </a:p>
          <a:p>
            <a:r>
              <a:rPr lang="en-US" dirty="0"/>
              <a:t>Package profile and upload to your Compliance server.</a:t>
            </a:r>
          </a:p>
          <a:p>
            <a:endParaRPr lang="en-US" dirty="0"/>
          </a:p>
        </p:txBody>
      </p:sp>
      <p:pic>
        <p:nvPicPr>
          <p:cNvPr id="4" name="Picture 3"/>
          <p:cNvPicPr>
            <a:picLocks noChangeAspect="1"/>
          </p:cNvPicPr>
          <p:nvPr/>
        </p:nvPicPr>
        <p:blipFill>
          <a:blip r:embed="rId3"/>
          <a:stretch>
            <a:fillRect/>
          </a:stretch>
        </p:blipFill>
        <p:spPr>
          <a:xfrm>
            <a:off x="8458197" y="1173404"/>
            <a:ext cx="6585042" cy="295001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458196" y="4573250"/>
            <a:ext cx="7482851" cy="3247275"/>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a:t>
            </a:r>
            <a:r>
              <a:rPr lang="en-US" sz="3600" dirty="0" err="1" smtClean="0"/>
              <a:t>InSpec</a:t>
            </a:r>
            <a:r>
              <a:rPr lang="en-US" sz="3600" dirty="0" smtClean="0"/>
              <a:t> Test for a Windows CIS Benchmark (1 of 3) </a:t>
            </a:r>
            <a:endParaRPr lang="en-US" sz="3600" dirty="0"/>
          </a:p>
        </p:txBody>
      </p:sp>
      <p:pic>
        <p:nvPicPr>
          <p:cNvPr id="3" name="Picture 2"/>
          <p:cNvPicPr>
            <a:picLocks noChangeAspect="1"/>
          </p:cNvPicPr>
          <p:nvPr/>
        </p:nvPicPr>
        <p:blipFill>
          <a:blip r:embed="rId3"/>
          <a:stretch>
            <a:fillRect/>
          </a:stretch>
        </p:blipFill>
        <p:spPr>
          <a:xfrm>
            <a:off x="3889837" y="1034716"/>
            <a:ext cx="8476327" cy="7049966"/>
          </a:xfrm>
          <a:prstGeom prst="rect">
            <a:avLst/>
          </a:prstGeom>
          <a:ln>
            <a:solidFill>
              <a:schemeClr val="accent1"/>
            </a:solidFill>
          </a:ln>
        </p:spPr>
      </p:pic>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a:t>
            </a:r>
            <a:r>
              <a:rPr lang="en-US" sz="3600" dirty="0"/>
              <a:t>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1259159"/>
            <a:ext cx="9746493" cy="3459794"/>
          </a:xfrm>
          <a:prstGeom prst="rect">
            <a:avLst/>
          </a:prstGeom>
          <a:ln>
            <a:solidFill>
              <a:schemeClr val="accent1"/>
            </a:solidFill>
          </a:ln>
        </p:spPr>
      </p:pic>
      <p:pic>
        <p:nvPicPr>
          <p:cNvPr id="3" name="Picture 2"/>
          <p:cNvPicPr>
            <a:picLocks noChangeAspect="1"/>
          </p:cNvPicPr>
          <p:nvPr/>
        </p:nvPicPr>
        <p:blipFill>
          <a:blip r:embed="rId4"/>
          <a:stretch>
            <a:fillRect/>
          </a:stretch>
        </p:blipFill>
        <p:spPr>
          <a:xfrm>
            <a:off x="5691191" y="5257800"/>
            <a:ext cx="10002381" cy="2692173"/>
          </a:xfrm>
          <a:prstGeom prst="rect">
            <a:avLst/>
          </a:prstGeom>
          <a:ln>
            <a:solidFill>
              <a:schemeClr val="accent1"/>
            </a:solidFill>
          </a:ln>
        </p:spPr>
      </p:pic>
      <p:cxnSp>
        <p:nvCxnSpPr>
          <p:cNvPr id="6" name="Straight Arrow Connector 5"/>
          <p:cNvCxnSpPr/>
          <p:nvPr/>
        </p:nvCxnSpPr>
        <p:spPr>
          <a:xfrm>
            <a:off x="8866414" y="2188029"/>
            <a:ext cx="4669972" cy="336368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24678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a:t>
            </a:r>
            <a:r>
              <a:rPr lang="en-US" sz="3600" dirty="0"/>
              <a:t>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878159"/>
            <a:ext cx="9148521" cy="3247527"/>
          </a:xfrm>
          <a:prstGeom prst="rect">
            <a:avLst/>
          </a:prstGeom>
          <a:ln>
            <a:solidFill>
              <a:schemeClr val="accent1"/>
            </a:solidFill>
          </a:ln>
        </p:spPr>
      </p:pic>
      <p:sp>
        <p:nvSpPr>
          <p:cNvPr id="7" name="Text Placeholder 2"/>
          <p:cNvSpPr txBox="1">
            <a:spLocks/>
          </p:cNvSpPr>
          <p:nvPr/>
        </p:nvSpPr>
        <p:spPr bwMode="white">
          <a:xfrm>
            <a:off x="5910944" y="4218997"/>
            <a:ext cx="10106540" cy="3950732"/>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Tree>
    <p:extLst>
      <p:ext uri="{BB962C8B-B14F-4D97-AF65-F5344CB8AC3E}">
        <p14:creationId xmlns:p14="http://schemas.microsoft.com/office/powerpoint/2010/main" val="337989335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endParaRPr lang="en-US" dirty="0" smtClean="0"/>
          </a:p>
          <a:p>
            <a:endParaRPr lang="en-US" dirty="0"/>
          </a:p>
          <a:p>
            <a:endParaRPr lang="en-US" dirty="0" smtClean="0"/>
          </a:p>
          <a:p>
            <a:r>
              <a:rPr lang="en-US" dirty="0" smtClean="0"/>
              <a:t>TBD this module is not finished.</a:t>
            </a:r>
            <a:endParaRPr lang="en-US" dirty="0"/>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GL: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STIG profiles for RHEL 6 and Windows 2012 MS (Member Server).</a:t>
            </a:r>
          </a:p>
          <a:p>
            <a:pPr marL="342900" indent="-342900">
              <a:buFont typeface="Wingdings" panose="05000000000000000000" pitchFamily="2" charset="2"/>
              <a:buChar char="q"/>
            </a:pPr>
            <a:r>
              <a:rPr lang="en-US" dirty="0"/>
              <a:t>Write a compliance profile for RHEL 6 Category 1 benchmarks.</a:t>
            </a:r>
          </a:p>
          <a:p>
            <a:pPr marL="342900" indent="-342900">
              <a:buFont typeface="Wingdings" panose="05000000000000000000" pitchFamily="2" charset="2"/>
              <a:buChar char="q"/>
            </a:pPr>
            <a:r>
              <a:rPr lang="en-US" dirty="0"/>
              <a:t>Implement the following Windows 2012 controls: V-1073, V-2374.</a:t>
            </a:r>
            <a:endParaRPr lang="en-US" dirty="0" smtClean="0"/>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a:t>
            </a:r>
            <a:br>
              <a:rPr lang="en-US" dirty="0" smtClean="0"/>
            </a:br>
            <a:r>
              <a:rPr lang="en-US" dirty="0" smtClean="0"/>
              <a:t> Compliance Frameworks - CIS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pPr marL="342900" indent="-342900">
              <a:buFont typeface="Wingdings" panose="05000000000000000000" pitchFamily="2" charset="2"/>
              <a:buChar char="q"/>
            </a:pPr>
            <a:r>
              <a:rPr lang="en-US" dirty="0" smtClean="0"/>
              <a:t>Use </a:t>
            </a:r>
            <a:r>
              <a:rPr lang="en-US" dirty="0"/>
              <a:t>`</a:t>
            </a:r>
            <a:r>
              <a:rPr lang="en-US" dirty="0" err="1"/>
              <a:t>inspec</a:t>
            </a:r>
            <a:r>
              <a:rPr lang="en-US" dirty="0"/>
              <a:t> exec` to run the tests against your Linux </a:t>
            </a:r>
            <a:r>
              <a:rPr lang="en-US" dirty="0" smtClean="0"/>
              <a:t>target.</a:t>
            </a:r>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GL: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Template-FW</Template>
  <TotalTime>5271</TotalTime>
  <Words>1463</Words>
  <Application>Microsoft Office PowerPoint</Application>
  <PresentationFormat>Custom</PresentationFormat>
  <Paragraphs>189</Paragraphs>
  <Slides>29</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ＭＳ Ｐゴシック</vt:lpstr>
      <vt:lpstr>Arial</vt:lpstr>
      <vt:lpstr>Courier New</vt:lpstr>
      <vt:lpstr>Wingdings</vt:lpstr>
      <vt:lpstr>Base</vt:lpstr>
      <vt:lpstr>Interaction</vt:lpstr>
      <vt:lpstr>Applying Compliance Frameworks using InSpec</vt:lpstr>
      <vt:lpstr>Objectives</vt:lpstr>
      <vt:lpstr>CIS Compliance Frameworks</vt:lpstr>
      <vt:lpstr>Group Lab:  Compliance Frameworks - CIS</vt:lpstr>
      <vt:lpstr>GL: Downloading the CIS Benchmarks for Linux </vt:lpstr>
      <vt:lpstr>GL: Downloading the CIS Benchmarks </vt:lpstr>
      <vt:lpstr>GL: Downloading the CIS Linux Benchmarks </vt:lpstr>
      <vt:lpstr>GL: Downloading the PDF</vt:lpstr>
      <vt:lpstr>GL: Downloading the CIS Benchmarks </vt:lpstr>
      <vt:lpstr>GL: CIS Benchmarks</vt:lpstr>
      <vt:lpstr>Demonstration: Writing an InSpec Test for CIS Benchmark (1 of 3)</vt:lpstr>
      <vt:lpstr>Demonstration: Writing an InSpec Test for CIS Benchmark (2 of 3)</vt:lpstr>
      <vt:lpstr>Demonstration: Writing an InSpec Test for CIS Benchmark (3 of 3) </vt:lpstr>
      <vt:lpstr>GL: Downloading the CIS Benchmarks for Windows </vt:lpstr>
      <vt:lpstr>GL: Downloading the CIS Benchmarks for Windows </vt:lpstr>
      <vt:lpstr>GL: Downloading the CIS Benchmarks for Windows </vt:lpstr>
      <vt:lpstr>GL: Downloading the PDF</vt:lpstr>
      <vt:lpstr>GL: Downloading the CIS Benchmarks for Windows </vt:lpstr>
      <vt:lpstr>GL: CIS Benchmarks for Windows</vt:lpstr>
      <vt:lpstr>GL: Writing an InSpec Test for a Windows CIS Benchmark (1 of 3) </vt:lpstr>
      <vt:lpstr>GL: Writing an InSpec Test for a Windows CIS Benchmark (2 of 3) </vt:lpstr>
      <vt:lpstr>GL: Writing an InSpec Test for a Windows CIS Benchmark (2 of 3) </vt:lpstr>
      <vt:lpstr>DoD Compliance Frameworks</vt:lpstr>
      <vt:lpstr>DoD Compliance Frameworks</vt:lpstr>
      <vt:lpstr>GL: Compliance Frameworks - DoD</vt:lpstr>
      <vt:lpstr>GL: Download STIGViewer2.x</vt:lpstr>
      <vt:lpstr>GL: Download Java JRE if Necessary </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253</cp:revision>
  <cp:lastPrinted>2015-02-07T23:49:10Z</cp:lastPrinted>
  <dcterms:created xsi:type="dcterms:W3CDTF">2015-11-10T15:58:30Z</dcterms:created>
  <dcterms:modified xsi:type="dcterms:W3CDTF">2016-01-29T17:24:13Z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