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2"/>
  </p:notesMasterIdLst>
  <p:handoutMasterIdLst>
    <p:handoutMasterId r:id="rId43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322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20" r:id="rId35"/>
    <p:sldId id="318" r:id="rId36"/>
    <p:sldId id="319" r:id="rId37"/>
    <p:sldId id="296" r:id="rId38"/>
    <p:sldId id="302" r:id="rId39"/>
    <p:sldId id="276" r:id="rId40"/>
    <p:sldId id="267" r:id="rId4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54741" autoAdjust="0"/>
  </p:normalViewPr>
  <p:slideViewPr>
    <p:cSldViewPr snapToGrid="0">
      <p:cViewPr varScale="1">
        <p:scale>
          <a:sx n="25" d="100"/>
          <a:sy n="25" d="100"/>
        </p:scale>
        <p:origin x="228" y="3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65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tbd</a:t>
            </a:r>
            <a:r>
              <a:rPr lang="en-US" baseline="0" dirty="0" smtClean="0"/>
              <a:t> Let's find out where the 14 rules are found on 5-14.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tbd</a:t>
            </a:r>
            <a:r>
              <a:rPr lang="en-US" dirty="0" smtClean="0"/>
              <a:t> - Note: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t's generally correct to use single quotes unless string interpolation is used, in which doubles are correct. Check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team about describe statement correctness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In a recent test (1/28 </a:t>
            </a:r>
            <a:r>
              <a:rPr lang="en-US" dirty="0" err="1" smtClean="0"/>
              <a:t>inspec</a:t>
            </a:r>
            <a:r>
              <a:rPr lang="en-US" dirty="0" smtClean="0"/>
              <a:t> 0.9.2) the output was a little different:</a:t>
            </a:r>
            <a:br>
              <a:rPr lang="en-US" dirty="0" smtClean="0"/>
            </a:br>
            <a:r>
              <a:rPr lang="en-US" dirty="0" smtClean="0"/>
              <a:t>[chef@ip-172-31-2-116 profile_01]$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I, [2016-01-28T22:14:01.897589 #6154]  INFO -- : Checking profile in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I, [2016-01-28T22:14:01.897815 #6154]  INFO -- : Metadata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D, [2016-01-28T22:14:01.897878 #6154] DEBUG -- : Found 15 rules.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D, [2016-01-28T22:14:01.897926 #6154] DEBUG -- : Verify all rules in 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I, [2016-01-28T22:14:01.897980 #6154]  INFO -- : Rule definitions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The Compliance Server checks uploaded profiles using the same `</a:t>
            </a:r>
            <a:r>
              <a:rPr lang="en-US" dirty="0" err="1" smtClean="0">
                <a:effectLst/>
              </a:rPr>
              <a:t>inspec</a:t>
            </a:r>
            <a:r>
              <a:rPr lang="en-US" dirty="0" smtClean="0">
                <a:effectLst/>
              </a:rPr>
              <a:t> check ` mechanism that we used when running </a:t>
            </a:r>
            <a:r>
              <a:rPr lang="en-US" dirty="0" err="1" smtClean="0">
                <a:effectLst/>
              </a:rPr>
              <a:t>inspec</a:t>
            </a:r>
            <a:r>
              <a:rPr lang="en-US" dirty="0" smtClean="0">
                <a:effectLst/>
              </a:rPr>
              <a:t> via the CLI.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if you upload 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 to Compliance Server and the profile is written incorrectly, we currently don't get an error in the web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UI. We would only be notified by the error when the new profile doesn't appear in the list of Compliance profiles 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by looking at the logs.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 the near future, </a:t>
            </a:r>
            <a:r>
              <a:rPr lang="en-US" dirty="0" smtClean="0">
                <a:effectLst/>
              </a:rPr>
              <a:t>the status of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the</a:t>
            </a:r>
            <a:r>
              <a:rPr lang="en-US" baseline="0" dirty="0" smtClean="0">
                <a:effectLst/>
              </a:rPr>
              <a:t> uploaded profile will </a:t>
            </a:r>
            <a:r>
              <a:rPr lang="en-US" dirty="0" smtClean="0">
                <a:effectLst/>
              </a:rPr>
              <a:t>reported by the web UI.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</a:t>
            </a:r>
            <a:r>
              <a:rPr lang="en-US" smtClean="0"/>
              <a:t>logged</a:t>
            </a:r>
            <a:r>
              <a:rPr lang="en-US" baseline="0" smtClean="0"/>
              <a:t> in to </a:t>
            </a:r>
            <a:r>
              <a:rPr lang="en-US" baseline="0" dirty="0" smtClean="0"/>
              <a:t>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 Note:</a:t>
            </a:r>
            <a:r>
              <a:rPr lang="en-US" baseline="0" dirty="0" smtClean="0"/>
              <a:t> The AMIs for this class have </a:t>
            </a:r>
            <a:r>
              <a:rPr lang="en-US" dirty="0" smtClean="0"/>
              <a:t>InSpec v0.9.2.</a:t>
            </a:r>
            <a:r>
              <a:rPr lang="en-US" baseline="0" dirty="0" smtClean="0"/>
              <a:t> We did not want to use the latest version of InSpec in this course since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upgrading a part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would not be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 awesome message to tell. Here is a link to where the image on the right was derived: https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://github.com/chef/inspec/blob/1f325b1cfd02391fab14a996693a034da37aadd8/docs/profiles.rst 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13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TBD: now do lab for windows too</a:t>
            </a:r>
            <a:r>
              <a:rPr lang="en-US" dirty="0" smtClean="0"/>
              <a:t>. Also add </a:t>
            </a:r>
            <a:r>
              <a:rPr lang="en-US" dirty="0" err="1" smtClean="0"/>
              <a:t>inspec</a:t>
            </a:r>
            <a:r>
              <a:rPr lang="en-US" dirty="0" smtClean="0"/>
              <a:t> reference link that gives </a:t>
            </a:r>
            <a:r>
              <a:rPr lang="en-US" smtClean="0"/>
              <a:t>writing profile</a:t>
            </a:r>
            <a:r>
              <a:rPr lang="en-US" baseline="0" smtClean="0"/>
              <a:t> </a:t>
            </a:r>
            <a:r>
              <a:rPr lang="en-US" smtClean="0"/>
              <a:t>examples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Linux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    or you</a:t>
            </a:r>
            <a:r>
              <a:rPr lang="en-US" baseline="0" dirty="0" smtClean="0"/>
              <a:t> can use the full path as shown in this slide.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 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tbd</a:t>
            </a:r>
            <a:r>
              <a:rPr lang="en-US" baseline="0" dirty="0" smtClean="0"/>
              <a:t>- the error is not explicit of what's wrong.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#L81-L129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fio.atlassian.net/wiki/pages/viewpage.action?spaceKey=SE&amp;title=Week+1#Week1-Addingprofiles" TargetMode="External"/><Relationship Id="rId4" Type="http://schemas.openxmlformats.org/officeDocument/2006/relationships/hyperlink" Target="https://github.com/chef/inspec/blob/b1ec95e343aac75ee1a21e3d1a09a32a5a8c1dd2/bin/inspec#L70-L78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InSpec v0.9.2 expects </a:t>
            </a:r>
            <a:r>
              <a:rPr lang="en-US" dirty="0" smtClean="0"/>
              <a:t>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481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</a:t>
            </a:r>
            <a:r>
              <a:rPr lang="en-US" b="1" dirty="0" smtClean="0"/>
              <a:t>do</a:t>
            </a:r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I, [2015-12-11T22:53:24.912307 #16092]  INFO -- : Checking profile in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</a:t>
            </a:r>
          </a:p>
          <a:p>
            <a:r>
              <a:rPr lang="en-US" b="1" dirty="0" smtClean="0"/>
              <a:t>I, [2015-12-11T22:53:24.912498 #16092]  INFO -- : Metadata OK.</a:t>
            </a:r>
          </a:p>
          <a:p>
            <a:r>
              <a:rPr lang="en-US" b="1" dirty="0" smtClean="0"/>
              <a:t>D, [2015-12-11T22:53:24.912570 #16092] DEBUG -- : Found 14 rules.</a:t>
            </a:r>
          </a:p>
          <a:p>
            <a:r>
              <a:rPr lang="en-US" b="1" dirty="0" smtClean="0"/>
              <a:t>D, [2015-12-11T22:53:24.912617 #16092] DEBUG -- : Verify all rules in 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/profile_01/test/</a:t>
            </a:r>
            <a:r>
              <a:rPr lang="en-US" b="1" dirty="0" err="1" smtClean="0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Use `</a:t>
            </a:r>
            <a:r>
              <a:rPr lang="en-US" dirty="0" err="1" smtClean="0"/>
              <a:t>inspec</a:t>
            </a:r>
            <a:r>
              <a:rPr lang="en-US" dirty="0" smtClean="0"/>
              <a:t> exec`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Download it to your laptop.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Upload it to the Compliance Server</a:t>
            </a:r>
            <a:r>
              <a:rPr lang="en-US" dirty="0" smtClean="0"/>
              <a:t>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/>
              <a:t>c</a:t>
            </a:r>
            <a:r>
              <a:rPr lang="en-US" smtClean="0"/>
              <a:t>ompliance profile.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</a:t>
            </a:r>
            <a:r>
              <a:rPr lang="en-US" dirty="0" smtClean="0"/>
              <a:t>adding</a:t>
            </a:r>
            <a:r>
              <a:rPr lang="en-US" dirty="0"/>
              <a:t>: profile_01/metadata.rb (deflated 17%)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 (stored 0%)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Dashboard,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Your Node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select your </a:t>
            </a:r>
            <a:r>
              <a:rPr lang="en-US" b="1" dirty="0" smtClean="0"/>
              <a:t>Linux 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38777" y="3360420"/>
            <a:ext cx="10978446" cy="4564454"/>
            <a:chOff x="2638777" y="3360420"/>
            <a:chExt cx="10978446" cy="45644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8777" y="3360420"/>
              <a:ext cx="10978446" cy="45644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3861" y="6298058"/>
              <a:ext cx="7345676" cy="742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InSpec Directory Structure Roadmap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</a:t>
            </a:r>
            <a:r>
              <a:rPr lang="en-US" dirty="0" smtClean="0"/>
              <a:t>mentioned previously, </a:t>
            </a:r>
            <a:r>
              <a:rPr lang="en-US" dirty="0"/>
              <a:t>InSpec </a:t>
            </a:r>
            <a:r>
              <a:rPr lang="en-US" dirty="0" smtClean="0"/>
              <a:t>v0.9.2 expects the directory structure on the left. In the future, the InSpec version that will ship with the next version of ChefDK </a:t>
            </a:r>
            <a:r>
              <a:rPr lang="en-US" dirty="0"/>
              <a:t>will </a:t>
            </a:r>
            <a:r>
              <a:rPr lang="en-US" dirty="0" smtClean="0"/>
              <a:t>expect </a:t>
            </a:r>
            <a:r>
              <a:rPr lang="en-US" dirty="0"/>
              <a:t>the directory structure on the </a:t>
            </a:r>
            <a:r>
              <a:rPr lang="en-US" dirty="0" smtClean="0"/>
              <a:t>right. </a:t>
            </a:r>
          </a:p>
          <a:p>
            <a:endParaRPr lang="en-US" dirty="0"/>
          </a:p>
          <a:p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805" y="3390770"/>
            <a:ext cx="4712859" cy="3518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96829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>
                <a:solidFill>
                  <a:srgbClr val="FF0000"/>
                </a:solidFill>
              </a:rPr>
              <a:t>TBD from here to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573" y="1354386"/>
            <a:ext cx="14685690" cy="5345953"/>
          </a:xfrm>
        </p:spPr>
        <p:txBody>
          <a:bodyPr/>
          <a:lstStyle/>
          <a:p>
            <a:r>
              <a:rPr lang="en-US" dirty="0" smtClean="0"/>
              <a:t>Show how this is populated by /rb file - see next slide</a:t>
            </a:r>
          </a:p>
          <a:p>
            <a:r>
              <a:rPr lang="en-US" dirty="0" smtClean="0"/>
              <a:t>TBD- Show side by side metadata and </a:t>
            </a:r>
            <a:r>
              <a:rPr lang="en-US" dirty="0" err="1" smtClean="0"/>
              <a:t>Compl</a:t>
            </a:r>
            <a:r>
              <a:rPr lang="en-US" dirty="0" smtClean="0"/>
              <a:t> UI profile name to illustrate how the name field is populated.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94" y="3244645"/>
            <a:ext cx="13035369" cy="45172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4323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21104" y="4258556"/>
            <a:ext cx="10637527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is owned by the root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must be owned by the root user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"tmp-1.1"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impact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title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is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must be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describe file(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 { should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be_owned_by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'root'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361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</a:t>
            </a:r>
            <a:r>
              <a:rPr lang="en-US" dirty="0" err="1"/>
              <a:t>InSpec</a:t>
            </a:r>
            <a:r>
              <a:rPr lang="en-US" dirty="0"/>
              <a:t> command line interface (CLI) to run audit tests against 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</a:t>
            </a:r>
            <a:r>
              <a:rPr lang="en-US" sz="4700" dirty="0"/>
              <a:t>Create and </a:t>
            </a:r>
            <a:r>
              <a:rPr lang="en-US" sz="4700" dirty="0" smtClean="0"/>
              <a:t>Change </a:t>
            </a:r>
            <a:r>
              <a:rPr lang="en-US" sz="4700" dirty="0"/>
              <a:t>to a </a:t>
            </a:r>
            <a:r>
              <a:rPr lang="en-US" sz="4700" dirty="0" smtClean="0"/>
              <a:t>Directory </a:t>
            </a:r>
            <a:r>
              <a:rPr lang="en-US" sz="4700" dirty="0"/>
              <a:t>for your </a:t>
            </a:r>
            <a:r>
              <a:rPr lang="en-US" sz="4700" dirty="0" smtClean="0"/>
              <a:t>Profile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touch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/profile_01/metadata.rb</a:t>
            </a:r>
          </a:p>
          <a:p>
            <a:r>
              <a:rPr lang="en-US" dirty="0" smtClean="0"/>
              <a:t>$ ls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Create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2718</TotalTime>
  <Words>2713</Words>
  <Application>Microsoft Office PowerPoint</Application>
  <PresentationFormat>Custom</PresentationFormat>
  <Paragraphs>382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 Unicode MS</vt:lpstr>
      <vt:lpstr>ＭＳ Ｐゴシック</vt:lpstr>
      <vt:lpstr>Arial</vt:lpstr>
      <vt:lpstr>Calibri</vt:lpstr>
      <vt:lpstr>Consolas</vt:lpstr>
      <vt:lpstr>Courier New</vt:lpstr>
      <vt:lpstr>Helvetica</vt:lpstr>
      <vt:lpstr>Times New Roman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Group Lab: Creating a Custom Profile</vt:lpstr>
      <vt:lpstr>GL: Create and Change to a Directory for your Profile</vt:lpstr>
      <vt:lpstr>GL: Run `inspec check` to Verify Tests</vt:lpstr>
      <vt:lpstr>GL: Create a metadata.rb via `touch`</vt:lpstr>
      <vt:lpstr>GL: Run `inspec check` Against the New File</vt:lpstr>
      <vt:lpstr>GL: Add Values to the metadata.rb</vt:lpstr>
      <vt:lpstr>GL: Run `inspec check` Again</vt:lpstr>
      <vt:lpstr>GL: InSpec Directory Structure Expectation</vt:lpstr>
      <vt:lpstr>GL: Create the Missing `test` Directory </vt:lpstr>
      <vt:lpstr>GL: Run `inspec check` Again</vt:lpstr>
      <vt:lpstr>GL: Write the Control Called tmp.rb</vt:lpstr>
      <vt:lpstr>GL: Run `inspec check` Again</vt:lpstr>
      <vt:lpstr>GL: Use `inspec exec` to Run Tests</vt:lpstr>
      <vt:lpstr>Group Lab: Uploading the Custom Profile to the Compliance Server </vt:lpstr>
      <vt:lpstr>GL: Install the zip Package</vt:lpstr>
      <vt:lpstr>GL: Zip up your New Profile</vt:lpstr>
      <vt:lpstr>GL: Verify the zip File's Creation</vt:lpstr>
      <vt:lpstr>GL: From your Laptop Run the scp Command</vt:lpstr>
      <vt:lpstr>GL: Upload the Profile to Chef Compliance</vt:lpstr>
      <vt:lpstr>GL: Upload the Profile to Chef Compliance</vt:lpstr>
      <vt:lpstr>GL: Scan Your Node</vt:lpstr>
      <vt:lpstr>GL: Scan Using the New Profile</vt:lpstr>
      <vt:lpstr>GL: Results of the Custom Profile Scan</vt:lpstr>
      <vt:lpstr>GL: Results of the Custom Profile Scan</vt:lpstr>
      <vt:lpstr>InSpec Directory Structure Roadmap</vt:lpstr>
      <vt:lpstr>GL: TBD from here to end</vt:lpstr>
      <vt:lpstr>PowerPoint Presentation</vt:lpstr>
      <vt:lpstr>GL: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192</cp:revision>
  <cp:lastPrinted>2015-02-07T23:49:10Z</cp:lastPrinted>
  <dcterms:created xsi:type="dcterms:W3CDTF">2015-11-10T15:58:30Z</dcterms:created>
  <dcterms:modified xsi:type="dcterms:W3CDTF">2016-02-08T17:30:44Z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