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48"/>
  </p:notesMasterIdLst>
  <p:handoutMasterIdLst>
    <p:handoutMasterId r:id="rId49"/>
  </p:handoutMasterIdLst>
  <p:sldIdLst>
    <p:sldId id="256" r:id="rId7"/>
    <p:sldId id="257" r:id="rId8"/>
    <p:sldId id="316" r:id="rId9"/>
    <p:sldId id="328" r:id="rId10"/>
    <p:sldId id="318" r:id="rId11"/>
    <p:sldId id="325" r:id="rId12"/>
    <p:sldId id="326" r:id="rId13"/>
    <p:sldId id="322" r:id="rId14"/>
    <p:sldId id="323" r:id="rId15"/>
    <p:sldId id="324" r:id="rId16"/>
    <p:sldId id="354" r:id="rId17"/>
    <p:sldId id="363" r:id="rId18"/>
    <p:sldId id="362" r:id="rId19"/>
    <p:sldId id="368" r:id="rId20"/>
    <p:sldId id="381" r:id="rId21"/>
    <p:sldId id="358" r:id="rId22"/>
    <p:sldId id="359" r:id="rId23"/>
    <p:sldId id="355" r:id="rId24"/>
    <p:sldId id="356" r:id="rId25"/>
    <p:sldId id="357" r:id="rId26"/>
    <p:sldId id="360" r:id="rId27"/>
    <p:sldId id="361" r:id="rId28"/>
    <p:sldId id="373" r:id="rId29"/>
    <p:sldId id="374" r:id="rId30"/>
    <p:sldId id="372" r:id="rId31"/>
    <p:sldId id="348" r:id="rId32"/>
    <p:sldId id="349" r:id="rId33"/>
    <p:sldId id="350" r:id="rId34"/>
    <p:sldId id="351" r:id="rId35"/>
    <p:sldId id="378" r:id="rId36"/>
    <p:sldId id="352" r:id="rId37"/>
    <p:sldId id="375" r:id="rId38"/>
    <p:sldId id="377" r:id="rId39"/>
    <p:sldId id="379" r:id="rId40"/>
    <p:sldId id="383" r:id="rId41"/>
    <p:sldId id="384" r:id="rId42"/>
    <p:sldId id="385" r:id="rId43"/>
    <p:sldId id="380" r:id="rId44"/>
    <p:sldId id="276" r:id="rId45"/>
    <p:sldId id="376" r:id="rId46"/>
    <p:sldId id="267" r:id="rId47"/>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25" autoAdjust="0"/>
    <p:restoredTop sz="58621" autoAdjust="0"/>
  </p:normalViewPr>
  <p:slideViewPr>
    <p:cSldViewPr snapToGrid="0">
      <p:cViewPr varScale="1">
        <p:scale>
          <a:sx n="27" d="100"/>
          <a:sy n="27" d="100"/>
        </p:scale>
        <p:origin x="2100" y="56"/>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2016-02-09</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2016-02-09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iase.disa.mil/stigs/Pages/stig-viewing-guidance.aspx"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Useful references</a:t>
            </a:r>
            <a:r>
              <a:rPr lang="en-US" baseline="0" dirty="0" smtClean="0"/>
              <a:t> for this module:</a:t>
            </a:r>
          </a:p>
          <a:p>
            <a:endParaRPr lang="en-US" baseline="0" dirty="0" smtClean="0"/>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https://docs.chef.io/release/compliance_1-0/dsl_compliance.html</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https://docs.chef.io/inspec_reference.html</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67678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The text in the example on the left can be used to create a Compliance Profile control (on the right). </a:t>
            </a:r>
            <a:br>
              <a:rPr lang="en-US" dirty="0" smtClean="0"/>
            </a:br>
            <a:r>
              <a:rPr lang="en-US" dirty="0" smtClean="0"/>
              <a:t/>
            </a:r>
            <a:br>
              <a:rPr lang="en-US" dirty="0" smtClean="0"/>
            </a:br>
            <a:r>
              <a:rPr lang="en-US" dirty="0" smtClean="0"/>
              <a:t>In this example, you can</a:t>
            </a:r>
            <a:r>
              <a:rPr lang="en-US" baseline="0" dirty="0" smtClean="0"/>
              <a:t> name the control the same as the section in the CIS document: </a:t>
            </a:r>
            <a:r>
              <a:rPr lang="en-US" sz="1200" b="0" dirty="0" smtClean="0"/>
              <a:t>control 'cis-3.1' </a:t>
            </a:r>
          </a:p>
          <a:p>
            <a:r>
              <a:rPr lang="en-US" sz="1200" b="0" baseline="0" dirty="0" smtClean="0"/>
              <a:t>The Description text from the </a:t>
            </a:r>
            <a:r>
              <a:rPr lang="en-US" baseline="0" dirty="0" smtClean="0"/>
              <a:t>CIS document can be used to write the `desc` section.</a:t>
            </a:r>
          </a:p>
          <a:p>
            <a:endParaRPr lang="en-US" dirty="0" smtClean="0"/>
          </a:p>
          <a:p>
            <a:r>
              <a:rPr lang="en-US" dirty="0" smtClean="0"/>
              <a:t>As you can see on that page, the </a:t>
            </a:r>
            <a:r>
              <a:rPr lang="da-DK" sz="1200" b="0" i="1"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3.1 Set Daemon umask (Scored)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section says:</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Description:</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Set the default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for all processes started at boot time. The settings in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selectively turn off default permission when a file is created by a daemon process. </a:t>
            </a:r>
            <a:endParaRPr lang="en-US" dirty="0" smtClean="0"/>
          </a:p>
          <a:p>
            <a:endParaRPr lang="en-US" dirty="0" smtClean="0"/>
          </a:p>
          <a:p>
            <a:r>
              <a:rPr lang="en-US" sz="1200" b="1"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Rationale: </a:t>
            </a:r>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Setting the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to 027 will make sure that files created by daemons will not be readable, writable or executable by any other than the group and owner of the daemon process and will not be writable by the group of the daemon process. The daemon process can manually override these settings if these files need additional permission. </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0048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If you scrolled down in that section, you will see an Audit example.</a:t>
            </a:r>
            <a:b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a:r>
            <a:b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So based on the Audit example on the left, you could write an InSpec test as shown on the right. In this way you can subsequently use this custom profile to scan nodes for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compliance.</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https://docs.chef.io/release/compliance_1-0/dsl_compliance.html</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https://docs.chef.io/inspec_reference.html</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nb-NO"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38664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After writing the test, in the workplace you should:</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Use '</a:t>
            </a:r>
            <a:r>
              <a:rPr lang="en-US" dirty="0" err="1" smtClean="0"/>
              <a:t>inspec</a:t>
            </a:r>
            <a:r>
              <a:rPr lang="en-US" dirty="0" smtClean="0"/>
              <a:t> exec' to test the control.</a:t>
            </a:r>
          </a:p>
          <a:p>
            <a:pPr marL="0" indent="0">
              <a:buFont typeface="Arial" panose="020B0604020202020204" pitchFamily="34" charset="0"/>
              <a:buNone/>
            </a:pPr>
            <a:r>
              <a:rPr lang="en-US" dirty="0" smtClean="0"/>
              <a:t>Package the custom compliance profile and upload it to your Compliance server.</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34668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028489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4094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02972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3387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7106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61206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Scroll down to the </a:t>
            </a:r>
            <a:r>
              <a:rPr lang="da-DK" sz="1200" b="0" i="1"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1.1 Password Policy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section,</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dirty="0" smtClean="0"/>
              <a:t>The text in the example on the left can be used to create a Compliance Profile control (on the right). </a:t>
            </a:r>
            <a:br>
              <a:rPr lang="en-US" dirty="0" smtClean="0"/>
            </a:br>
            <a:r>
              <a:rPr lang="en-US" dirty="0" smtClean="0"/>
              <a:t/>
            </a:r>
            <a:br>
              <a:rPr lang="en-US" dirty="0" smtClean="0"/>
            </a:br>
            <a:r>
              <a:rPr lang="en-US" dirty="0" smtClean="0"/>
              <a:t>In this example, you can</a:t>
            </a:r>
            <a:r>
              <a:rPr lang="en-US" baseline="0" dirty="0" smtClean="0"/>
              <a:t> name the control the same as the section in the CIS document: </a:t>
            </a:r>
            <a:r>
              <a:rPr lang="en-US" sz="1200" b="1" dirty="0" smtClean="0"/>
              <a:t>cis-enforce-password-history-1.1.1</a:t>
            </a:r>
          </a:p>
          <a:p>
            <a:endParaRPr lang="en-US" sz="1200" b="0" dirty="0" smtClean="0"/>
          </a:p>
          <a:p>
            <a:r>
              <a:rPr lang="en-US" sz="1200" b="0" baseline="0" dirty="0" smtClean="0"/>
              <a:t>The Description text from the </a:t>
            </a:r>
            <a:r>
              <a:rPr lang="en-US" baseline="0" dirty="0" smtClean="0"/>
              <a:t>CIS document can be used to write the `desc` section.</a:t>
            </a:r>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79751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0576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If you scrolled down in that section, you will see an Audit example.</a:t>
            </a:r>
            <a:b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a:r>
            <a:b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So based on the Audit example on the left, you could write an InSpec test as shown on the right. In this way you can subsequently use this custom profile to scan nodes for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compliance.</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The path shown in this example could be used if you wanted to manually navigate on the Windows node to see how password history parameter is set. However, when the Compliance Server scans the node, the Compliance server's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inspec</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will use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cmd</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inspec.command</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secedit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/export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cfg</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win_secpol.cfg</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to locate the parameter.</a:t>
            </a:r>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dirty="0" smtClean="0"/>
              <a:t>https://github.com/chef/inspec/blob/master/lib/resources/security_policy.rb</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57151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The Compliance server's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inspec</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will parse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cmd</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inspec.command</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secedit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/export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cfg</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win_secpol.cfg</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to locate</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parameter.</a:t>
            </a:r>
          </a:p>
          <a:p>
            <a:endParaRPr lang="en-US" sz="1200" b="0" i="0" u="none" strike="noStrike" kern="1200" baseline="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effectLst/>
                <a:latin typeface="Arial" panose="020B0604020202020204" pitchFamily="34" charset="0"/>
                <a:ea typeface="ＭＳ Ｐゴシック" charset="0"/>
                <a:cs typeface="Arial" panose="020B0604020202020204" pitchFamily="34" charset="0"/>
              </a:rPr>
              <a:t>The following URL shows the full </a:t>
            </a:r>
            <a:r>
              <a:rPr lang="en-US" sz="1200" b="0" i="0" u="none" strike="noStrike" kern="1200" baseline="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u="none" strike="noStrike" kern="1200" baseline="0" dirty="0" smtClean="0">
                <a:solidFill>
                  <a:schemeClr val="tx1"/>
                </a:solidFill>
                <a:effectLst/>
                <a:latin typeface="Arial" panose="020B0604020202020204" pitchFamily="34" charset="0"/>
                <a:ea typeface="ＭＳ Ｐゴシック" charset="0"/>
                <a:cs typeface="Arial" panose="020B0604020202020204" pitchFamily="34" charset="0"/>
              </a:rPr>
              <a:t>/lib/resources/</a:t>
            </a:r>
            <a:r>
              <a:rPr lang="en-US" sz="1200" b="0" i="0" u="none" strike="noStrike" kern="1200" baseline="0" dirty="0" err="1" smtClean="0">
                <a:solidFill>
                  <a:schemeClr val="tx1"/>
                </a:solidFill>
                <a:effectLst/>
                <a:latin typeface="Arial" panose="020B0604020202020204" pitchFamily="34" charset="0"/>
                <a:ea typeface="ＭＳ Ｐゴシック" charset="0"/>
                <a:cs typeface="Arial" panose="020B0604020202020204" pitchFamily="34" charset="0"/>
              </a:rPr>
              <a:t>security_policy.rb</a:t>
            </a:r>
            <a:r>
              <a:rPr lang="en-US" sz="1200" b="0" i="0" u="none" strike="noStrike" kern="1200" baseline="0" dirty="0" smtClean="0">
                <a:solidFill>
                  <a:schemeClr val="tx1"/>
                </a:solidFill>
                <a:effectLst/>
                <a:latin typeface="Arial" panose="020B0604020202020204" pitchFamily="34" charset="0"/>
                <a:ea typeface="ＭＳ Ｐゴシック" charset="0"/>
                <a:cs typeface="Arial" panose="020B0604020202020204" pitchFamily="34" charset="0"/>
              </a:rPr>
              <a:t> code.</a:t>
            </a:r>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dirty="0" smtClean="0"/>
              <a:t>https://github.com/chef/inspec/blob/master/lib/resources/security_policy.rb</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86075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40481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0071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27888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07302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 to this site...</a:t>
            </a:r>
          </a:p>
          <a:p>
            <a:r>
              <a:rPr lang="en-US" dirty="0" smtClean="0">
                <a:hlinkClick r:id="rId3"/>
              </a:rPr>
              <a:t>http://iase.disa.mil/stigs/Pages/stig-viewing-guidance.aspx</a:t>
            </a:r>
            <a:endParaRPr lang="en-US" dirty="0" smtClean="0"/>
          </a:p>
          <a:p>
            <a:endParaRPr lang="en-US" dirty="0" smtClean="0"/>
          </a:p>
          <a:p>
            <a:r>
              <a:rPr lang="en-US" dirty="0" smtClean="0"/>
              <a:t>...and download the latest version of the STIG Viewer. In this example we are downloading Version 2.1.</a:t>
            </a:r>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801495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Try to run the STIG Viewer. If it fails due to a Java error, </a:t>
            </a:r>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01549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359356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37638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50245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152200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937684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TBD SCAP Roadmap.</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774944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image</a:t>
            </a:r>
            <a:r>
              <a:rPr lang="en-US" baseline="0" dirty="0" smtClean="0"/>
              <a:t> on the right shows the right-side pane of the STIG viewer including the details of this </a:t>
            </a:r>
            <a:r>
              <a:rPr lang="en-US" dirty="0" smtClean="0"/>
              <a:t>DoD Security </a:t>
            </a:r>
            <a:r>
              <a:rPr lang="en-US" baseline="0" dirty="0" smtClean="0"/>
              <a:t>rule. This rule states that /etc/</a:t>
            </a:r>
            <a:r>
              <a:rPr lang="en-US" baseline="0" dirty="0" err="1" smtClean="0"/>
              <a:t>gshadow</a:t>
            </a:r>
            <a:r>
              <a:rPr lang="en-US" baseline="0" dirty="0" smtClean="0"/>
              <a:t> must be owned by root.</a:t>
            </a:r>
          </a:p>
          <a:p>
            <a:endParaRPr lang="en-US" baseline="0" dirty="0" smtClean="0"/>
          </a:p>
          <a:p>
            <a:r>
              <a:rPr lang="en-US" baseline="0" dirty="0" smtClean="0"/>
              <a:t>The image on the left shows a Chef Compliance Profile that was written based on the details of  this </a:t>
            </a:r>
            <a:r>
              <a:rPr lang="en-US" dirty="0" smtClean="0"/>
              <a:t>DoD Security </a:t>
            </a:r>
            <a:r>
              <a:rPr lang="en-US" baseline="0" dirty="0" smtClean="0"/>
              <a:t>rule. Notice how the Chef Compliance Profile control name reflects the </a:t>
            </a:r>
            <a:r>
              <a:rPr lang="en-US" dirty="0" smtClean="0"/>
              <a:t>DoD Security </a:t>
            </a:r>
            <a:r>
              <a:rPr lang="en-US" baseline="0" dirty="0" smtClean="0"/>
              <a:t>rule name. This is a best practice that you should follow when writing Chef Compliance Profiles for </a:t>
            </a:r>
            <a:r>
              <a:rPr lang="en-US" dirty="0" smtClean="0"/>
              <a:t>DoD Security </a:t>
            </a:r>
            <a:r>
              <a:rPr lang="en-US" baseline="0" dirty="0" smtClean="0"/>
              <a:t>rules.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606978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596799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TBD SCAP Roadmap.</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96765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44597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8116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66599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04347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6757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35982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098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17781841"/>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8845333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9825124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9"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chef.io/release/compliance_1-0/dsl_compliance.html" TargetMode="Externa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chef/inspec/blob/master/lib/resources/security_policy.r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hyperlink" Target="http://iase.disa.mil/stigs/Pages/index.aspx" TargetMode="External"/><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hyperlink" Target="http://iase.disa.mil/stigs/Pages/stig-viewing-guidance.aspx"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oracle.com/technetwork/java/javase/downloads/jre8-downloads-2133155.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hyperlink" Target="http://iase.disa.mil/stigs/os/unix-linux/Pages/red-hat.aspx"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chef/compliance-profiles/tree/DOD-STIG/stig/rhel6/test"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hyperlink" Target="http://iase.disa.mil/stigs/os/unix-linux/Pages/red-hat.aspx"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hyperlink" Target="http://iase.disa.mil/stigs/os/windows/Pages/2012.aspx"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44784" cy="1337551"/>
          </a:xfrm>
        </p:spPr>
        <p:txBody>
          <a:bodyPr/>
          <a:lstStyle/>
          <a:p>
            <a:r>
              <a:rPr lang="en-US" dirty="0"/>
              <a:t>Applying Compliance Frameworks </a:t>
            </a:r>
            <a:r>
              <a:rPr lang="en-US" dirty="0" smtClean="0"/>
              <a:t>Using </a:t>
            </a:r>
            <a:r>
              <a:rPr lang="en-US" dirty="0"/>
              <a:t>InSpec</a:t>
            </a:r>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Translating CIS and DoD Specifications into </a:t>
            </a:r>
            <a:r>
              <a:rPr lang="en-US" dirty="0" err="1" smtClean="0"/>
              <a:t>InSpec</a:t>
            </a:r>
            <a:r>
              <a:rPr lang="en-US" dirty="0" smtClean="0"/>
              <a:t> Tests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CIS </a:t>
            </a:r>
            <a:r>
              <a:rPr lang="en-US" dirty="0"/>
              <a:t>Benchmarks</a:t>
            </a:r>
          </a:p>
        </p:txBody>
      </p:sp>
      <p:sp>
        <p:nvSpPr>
          <p:cNvPr id="3" name="Text Placeholder 2"/>
          <p:cNvSpPr>
            <a:spLocks noGrp="1"/>
          </p:cNvSpPr>
          <p:nvPr>
            <p:ph type="body" sz="quarter" idx="12"/>
          </p:nvPr>
        </p:nvSpPr>
        <p:spPr>
          <a:xfrm>
            <a:off x="650040" y="1856198"/>
            <a:ext cx="6567883" cy="5345953"/>
          </a:xfrm>
        </p:spPr>
        <p:txBody>
          <a:bodyPr/>
          <a:lstStyle/>
          <a:p>
            <a:r>
              <a:rPr lang="en-US" dirty="0" smtClean="0"/>
              <a:t>Open the PDF and then from the </a:t>
            </a:r>
            <a:r>
              <a:rPr lang="en-US" dirty="0"/>
              <a:t>T</a:t>
            </a:r>
            <a:r>
              <a:rPr lang="en-US" dirty="0" smtClean="0"/>
              <a:t>able of Contents, click </a:t>
            </a:r>
            <a:r>
              <a:rPr lang="en-US" dirty="0"/>
              <a:t>the </a:t>
            </a:r>
            <a:r>
              <a:rPr lang="en-US" b="1" dirty="0"/>
              <a:t>Special Purpose </a:t>
            </a:r>
            <a:r>
              <a:rPr lang="en-US" b="1" dirty="0" smtClean="0"/>
              <a:t>Services </a:t>
            </a:r>
            <a:r>
              <a:rPr lang="en-US" dirty="0" smtClean="0"/>
              <a:t>bookmark or otherwise go to that section.</a:t>
            </a:r>
          </a:p>
          <a:p>
            <a:endParaRPr lang="en-US" dirty="0"/>
          </a:p>
          <a:p>
            <a:r>
              <a:rPr lang="en-US" dirty="0" smtClean="0"/>
              <a:t>Go to Section 3.1.</a:t>
            </a:r>
            <a:endParaRPr lang="en-US" dirty="0"/>
          </a:p>
        </p:txBody>
      </p:sp>
      <p:pic>
        <p:nvPicPr>
          <p:cNvPr id="5" name="Picture 4"/>
          <p:cNvPicPr>
            <a:picLocks noChangeAspect="1"/>
          </p:cNvPicPr>
          <p:nvPr/>
        </p:nvPicPr>
        <p:blipFill>
          <a:blip r:embed="rId3"/>
          <a:stretch>
            <a:fillRect/>
          </a:stretch>
        </p:blipFill>
        <p:spPr>
          <a:xfrm>
            <a:off x="7911686" y="1133475"/>
            <a:ext cx="7633114" cy="3224515"/>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7911686" y="4748110"/>
            <a:ext cx="7743825" cy="2838450"/>
          </a:xfrm>
          <a:prstGeom prst="rect">
            <a:avLst/>
          </a:prstGeom>
          <a:ln>
            <a:solidFill>
              <a:schemeClr val="accent1"/>
            </a:solidFill>
          </a:ln>
        </p:spPr>
      </p:pic>
    </p:spTree>
    <p:extLst>
      <p:ext uri="{BB962C8B-B14F-4D97-AF65-F5344CB8AC3E}">
        <p14:creationId xmlns:p14="http://schemas.microsoft.com/office/powerpoint/2010/main" val="408486351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Demonstration: Writing an </a:t>
            </a:r>
            <a:r>
              <a:rPr lang="en-US" sz="3600" dirty="0" err="1" smtClean="0"/>
              <a:t>InSpec</a:t>
            </a:r>
            <a:r>
              <a:rPr lang="en-US" sz="3600" dirty="0" smtClean="0"/>
              <a:t> Test for CIS Benchmark (1 of 3)</a:t>
            </a:r>
            <a:endParaRPr lang="en-US" sz="3600" dirty="0"/>
          </a:p>
        </p:txBody>
      </p:sp>
      <p:pic>
        <p:nvPicPr>
          <p:cNvPr id="7" name="Picture 6"/>
          <p:cNvPicPr>
            <a:picLocks noChangeAspect="1"/>
          </p:cNvPicPr>
          <p:nvPr/>
        </p:nvPicPr>
        <p:blipFill>
          <a:blip r:embed="rId3"/>
          <a:stretch>
            <a:fillRect/>
          </a:stretch>
        </p:blipFill>
        <p:spPr>
          <a:xfrm>
            <a:off x="64809" y="938462"/>
            <a:ext cx="9506864" cy="6779694"/>
          </a:xfrm>
          <a:prstGeom prst="rect">
            <a:avLst/>
          </a:prstGeom>
          <a:ln>
            <a:solidFill>
              <a:schemeClr val="accent1"/>
            </a:solidFill>
          </a:ln>
        </p:spPr>
      </p:pic>
      <p:sp>
        <p:nvSpPr>
          <p:cNvPr id="4" name="Text Placeholder 2"/>
          <p:cNvSpPr txBox="1">
            <a:spLocks/>
          </p:cNvSpPr>
          <p:nvPr/>
        </p:nvSpPr>
        <p:spPr bwMode="white">
          <a:xfrm>
            <a:off x="10129544" y="1731611"/>
            <a:ext cx="5920596" cy="5774975"/>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a:t>desc '</a:t>
            </a:r>
          </a:p>
          <a:p>
            <a:r>
              <a:rPr lang="en-US" sz="2000" b="1" dirty="0"/>
              <a:t>    Set the default </a:t>
            </a:r>
            <a:r>
              <a:rPr lang="en-US" sz="2000" b="1" dirty="0" err="1"/>
              <a:t>umask</a:t>
            </a:r>
            <a:r>
              <a:rPr lang="en-US" sz="2000" b="1" dirty="0"/>
              <a:t> for all processes started at boot time</a:t>
            </a:r>
            <a:r>
              <a:rPr lang="en-US" sz="2000" b="1" dirty="0" smtClean="0"/>
              <a:t>.</a:t>
            </a:r>
          </a:p>
          <a:p>
            <a:r>
              <a:rPr lang="en-US" sz="2000" b="1" dirty="0" smtClean="0"/>
              <a:t>  </a:t>
            </a:r>
            <a:r>
              <a:rPr lang="en-US" sz="2000" b="1" dirty="0"/>
              <a:t>'</a:t>
            </a:r>
          </a:p>
          <a:p>
            <a:r>
              <a:rPr lang="en-US" sz="2000" b="1" dirty="0" smtClean="0"/>
              <a:t>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cxnSp>
        <p:nvCxnSpPr>
          <p:cNvPr id="5" name="Straight Arrow Connector 4"/>
          <p:cNvCxnSpPr/>
          <p:nvPr/>
        </p:nvCxnSpPr>
        <p:spPr>
          <a:xfrm flipV="1">
            <a:off x="4502989" y="1915064"/>
            <a:ext cx="5486400" cy="108692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V="1">
            <a:off x="4655389" y="3899140"/>
            <a:ext cx="5713562" cy="1033252"/>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461169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4251502"/>
            <a:ext cx="9778458" cy="2523473"/>
          </a:xfrm>
          <a:prstGeom prst="rect">
            <a:avLst/>
          </a:prstGeom>
          <a:ln>
            <a:solidFill>
              <a:schemeClr val="accent1"/>
            </a:solidFill>
          </a:ln>
        </p:spPr>
      </p:pic>
      <p:sp>
        <p:nvSpPr>
          <p:cNvPr id="2" name="Title 1"/>
          <p:cNvSpPr>
            <a:spLocks noGrp="1"/>
          </p:cNvSpPr>
          <p:nvPr>
            <p:ph type="title"/>
          </p:nvPr>
        </p:nvSpPr>
        <p:spPr/>
        <p:txBody>
          <a:bodyPr>
            <a:normAutofit/>
          </a:bodyPr>
          <a:lstStyle/>
          <a:p>
            <a:r>
              <a:rPr lang="en-US" sz="3600" dirty="0" smtClean="0"/>
              <a:t>Demonstration: Writing an </a:t>
            </a:r>
            <a:r>
              <a:rPr lang="en-US" sz="3600" dirty="0" err="1" smtClean="0"/>
              <a:t>InSpec</a:t>
            </a:r>
            <a:r>
              <a:rPr lang="en-US" sz="3600" dirty="0" smtClean="0"/>
              <a:t> Test for CIS Benchmark (2 of 3)</a:t>
            </a:r>
            <a:endParaRPr lang="en-US" sz="3600" dirty="0"/>
          </a:p>
        </p:txBody>
      </p:sp>
      <p:sp>
        <p:nvSpPr>
          <p:cNvPr id="8" name="Text Placeholder 2"/>
          <p:cNvSpPr txBox="1">
            <a:spLocks/>
          </p:cNvSpPr>
          <p:nvPr/>
        </p:nvSpPr>
        <p:spPr bwMode="white">
          <a:xfrm>
            <a:off x="10129544" y="1731611"/>
            <a:ext cx="5920596" cy="5774975"/>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a:t>desc '</a:t>
            </a:r>
          </a:p>
          <a:p>
            <a:r>
              <a:rPr lang="en-US" sz="2000" b="1" dirty="0"/>
              <a:t>    Set the default </a:t>
            </a:r>
            <a:r>
              <a:rPr lang="en-US" sz="2000" b="1" dirty="0" err="1"/>
              <a:t>umask</a:t>
            </a:r>
            <a:r>
              <a:rPr lang="en-US" sz="2000" b="1" dirty="0"/>
              <a:t> for all processes started at boot time</a:t>
            </a:r>
            <a:r>
              <a:rPr lang="en-US" sz="2000" b="1" dirty="0" smtClean="0"/>
              <a:t>.</a:t>
            </a:r>
          </a:p>
          <a:p>
            <a:r>
              <a:rPr lang="en-US" sz="2000" b="1" dirty="0" smtClean="0"/>
              <a:t>  </a:t>
            </a:r>
            <a:r>
              <a:rPr lang="en-US" sz="2000" b="1" dirty="0"/>
              <a:t>'</a:t>
            </a:r>
          </a:p>
          <a:p>
            <a:r>
              <a:rPr lang="en-US" sz="2000" b="1" dirty="0" smtClean="0"/>
              <a:t>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cxnSp>
        <p:nvCxnSpPr>
          <p:cNvPr id="7" name="Straight Arrow Connector 6"/>
          <p:cNvCxnSpPr/>
          <p:nvPr/>
        </p:nvCxnSpPr>
        <p:spPr>
          <a:xfrm flipV="1">
            <a:off x="5084956" y="5558589"/>
            <a:ext cx="5044588" cy="730699"/>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415113"/>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Demonstration: Writing an </a:t>
            </a:r>
            <a:r>
              <a:rPr lang="en-US" sz="3600" dirty="0" err="1"/>
              <a:t>InSpec</a:t>
            </a:r>
            <a:r>
              <a:rPr lang="en-US" sz="3600" dirty="0"/>
              <a:t> Test for </a:t>
            </a:r>
            <a:r>
              <a:rPr lang="en-US" sz="3600" dirty="0" smtClean="0"/>
              <a:t>CIS Benchmark (3 of 3) </a:t>
            </a:r>
            <a:endParaRPr lang="en-US" sz="3600" dirty="0"/>
          </a:p>
        </p:txBody>
      </p:sp>
      <p:sp>
        <p:nvSpPr>
          <p:cNvPr id="5" name="Text Placeholder 2"/>
          <p:cNvSpPr>
            <a:spLocks noGrp="1"/>
          </p:cNvSpPr>
          <p:nvPr>
            <p:ph type="body" sz="quarter" idx="12"/>
          </p:nvPr>
        </p:nvSpPr>
        <p:spPr>
          <a:xfrm>
            <a:off x="7882112" y="1620386"/>
            <a:ext cx="7870506" cy="5345953"/>
          </a:xfrm>
        </p:spPr>
        <p:txBody>
          <a:bodyPr/>
          <a:lstStyle/>
          <a:p>
            <a:r>
              <a:rPr lang="en-US" dirty="0" smtClean="0"/>
              <a:t>After writing the test, in the workplace you should:</a:t>
            </a:r>
          </a:p>
          <a:p>
            <a:pPr marL="457200" indent="-457200">
              <a:buFont typeface="Arial" panose="020B0604020202020204" pitchFamily="34" charset="0"/>
              <a:buChar char="•"/>
            </a:pPr>
            <a:r>
              <a:rPr lang="en-US" dirty="0" smtClean="0"/>
              <a:t>Use </a:t>
            </a:r>
            <a:r>
              <a:rPr lang="en-US" dirty="0"/>
              <a:t>'</a:t>
            </a:r>
            <a:r>
              <a:rPr lang="en-US" dirty="0" err="1"/>
              <a:t>inspec</a:t>
            </a:r>
            <a:r>
              <a:rPr lang="en-US" dirty="0"/>
              <a:t> exec' to </a:t>
            </a:r>
            <a:r>
              <a:rPr lang="en-US" dirty="0" smtClean="0"/>
              <a:t>test the control.</a:t>
            </a:r>
          </a:p>
          <a:p>
            <a:pPr marL="457200" indent="-457200">
              <a:buFont typeface="Arial" panose="020B0604020202020204" pitchFamily="34" charset="0"/>
              <a:buChar char="•"/>
            </a:pPr>
            <a:r>
              <a:rPr lang="en-US" dirty="0" smtClean="0"/>
              <a:t>Package the custom compliance profile </a:t>
            </a:r>
            <a:r>
              <a:rPr lang="en-US" dirty="0"/>
              <a:t>and upload </a:t>
            </a:r>
            <a:r>
              <a:rPr lang="en-US" dirty="0" smtClean="0"/>
              <a:t>it to </a:t>
            </a:r>
            <a:r>
              <a:rPr lang="en-US" dirty="0"/>
              <a:t>your Compliance server.</a:t>
            </a:r>
          </a:p>
          <a:p>
            <a:endParaRPr lang="en-US" dirty="0"/>
          </a:p>
        </p:txBody>
      </p:sp>
      <p:sp>
        <p:nvSpPr>
          <p:cNvPr id="6" name="Text Placeholder 2"/>
          <p:cNvSpPr txBox="1">
            <a:spLocks/>
          </p:cNvSpPr>
          <p:nvPr/>
        </p:nvSpPr>
        <p:spPr bwMode="white">
          <a:xfrm>
            <a:off x="858544" y="1731611"/>
            <a:ext cx="5920596" cy="5774975"/>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a:t>desc '</a:t>
            </a:r>
          </a:p>
          <a:p>
            <a:r>
              <a:rPr lang="en-US" sz="2000" b="1" dirty="0"/>
              <a:t>    Set the default </a:t>
            </a:r>
            <a:r>
              <a:rPr lang="en-US" sz="2000" b="1" dirty="0" err="1"/>
              <a:t>umask</a:t>
            </a:r>
            <a:r>
              <a:rPr lang="en-US" sz="2000" b="1" dirty="0"/>
              <a:t> for all processes started at boot time</a:t>
            </a:r>
            <a:r>
              <a:rPr lang="en-US" sz="2000" b="1" dirty="0" smtClean="0"/>
              <a:t>.</a:t>
            </a:r>
          </a:p>
          <a:p>
            <a:r>
              <a:rPr lang="en-US" sz="2000" b="1" dirty="0" smtClean="0"/>
              <a:t>  </a:t>
            </a:r>
            <a:r>
              <a:rPr lang="en-US" sz="2000" b="1" dirty="0"/>
              <a:t>'</a:t>
            </a:r>
          </a:p>
          <a:p>
            <a:r>
              <a:rPr lang="en-US" sz="2000" b="1" dirty="0" smtClean="0"/>
              <a:t>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spTree>
    <p:extLst>
      <p:ext uri="{BB962C8B-B14F-4D97-AF65-F5344CB8AC3E}">
        <p14:creationId xmlns:p14="http://schemas.microsoft.com/office/powerpoint/2010/main" val="55283045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525" y="2294619"/>
            <a:ext cx="11838500" cy="852712"/>
          </a:xfrm>
        </p:spPr>
        <p:txBody>
          <a:bodyPr>
            <a:normAutofit fontScale="90000"/>
          </a:bodyPr>
          <a:lstStyle/>
          <a:p>
            <a:r>
              <a:rPr lang="en-US" dirty="0" smtClean="0"/>
              <a:t>Lab: </a:t>
            </a:r>
            <a:r>
              <a:rPr lang="en-US" sz="6600" dirty="0" smtClean="0"/>
              <a:t>Write a Linux InSpec </a:t>
            </a:r>
            <a:r>
              <a:rPr lang="en-US" sz="6600" dirty="0"/>
              <a:t>Test for </a:t>
            </a:r>
            <a:r>
              <a:rPr lang="en-US" sz="6600" dirty="0" smtClean="0"/>
              <a:t>CIS Linux - TBD Really?</a:t>
            </a:r>
            <a:endParaRPr lang="en-US" dirty="0"/>
          </a:p>
        </p:txBody>
      </p:sp>
      <p:sp>
        <p:nvSpPr>
          <p:cNvPr id="3" name="Subtitle 2"/>
          <p:cNvSpPr>
            <a:spLocks noGrp="1"/>
          </p:cNvSpPr>
          <p:nvPr>
            <p:ph type="subTitle" idx="1"/>
          </p:nvPr>
        </p:nvSpPr>
        <p:spPr>
          <a:xfrm>
            <a:off x="1737360" y="3641725"/>
            <a:ext cx="12253278" cy="2132685"/>
          </a:xfrm>
        </p:spPr>
        <p:txBody>
          <a:bodyPr/>
          <a:lstStyle/>
          <a:p>
            <a:r>
              <a:rPr lang="en-US" dirty="0" smtClean="0"/>
              <a:t>Use the CIS document to </a:t>
            </a:r>
            <a:r>
              <a:rPr lang="en-US" dirty="0"/>
              <a:t>write your own Compliance </a:t>
            </a:r>
            <a:r>
              <a:rPr lang="en-US" dirty="0" err="1"/>
              <a:t>Inspec</a:t>
            </a:r>
            <a:r>
              <a:rPr lang="en-US" dirty="0"/>
              <a:t> </a:t>
            </a:r>
            <a:r>
              <a:rPr lang="en-US" dirty="0" smtClean="0"/>
              <a:t>control for CIS.</a:t>
            </a:r>
            <a:br>
              <a:rPr lang="en-US" dirty="0" smtClean="0"/>
            </a:br>
            <a:endParaRPr lang="en-US" dirty="0" smtClean="0"/>
          </a:p>
          <a:p>
            <a:r>
              <a:rPr lang="en-US" dirty="0" smtClean="0"/>
              <a:t>You can use </a:t>
            </a:r>
            <a:r>
              <a:rPr lang="en-US" dirty="0"/>
              <a:t>the Compliance </a:t>
            </a:r>
            <a:r>
              <a:rPr lang="en-US" dirty="0" smtClean="0"/>
              <a:t>DSL link below as a guide to write your own Compliance </a:t>
            </a:r>
            <a:r>
              <a:rPr lang="en-US" dirty="0" err="1" smtClean="0"/>
              <a:t>Inspec</a:t>
            </a:r>
            <a:r>
              <a:rPr lang="en-US" dirty="0" smtClean="0"/>
              <a:t> test if you like.</a:t>
            </a:r>
            <a:br>
              <a:rPr lang="en-US" dirty="0" smtClean="0"/>
            </a:br>
            <a:endParaRPr lang="en-US" dirty="0" smtClean="0"/>
          </a:p>
          <a:p>
            <a:r>
              <a:rPr lang="en-US" dirty="0" smtClean="0"/>
              <a:t>Compare your results with the class. </a:t>
            </a:r>
          </a:p>
          <a:p>
            <a:endParaRPr lang="en-US" dirty="0"/>
          </a:p>
        </p:txBody>
      </p:sp>
      <p:sp>
        <p:nvSpPr>
          <p:cNvPr id="4" name="Subtitle 2"/>
          <p:cNvSpPr txBox="1">
            <a:spLocks/>
          </p:cNvSpPr>
          <p:nvPr/>
        </p:nvSpPr>
        <p:spPr bwMode="white">
          <a:xfrm>
            <a:off x="1737360" y="6697074"/>
            <a:ext cx="12253278" cy="709566"/>
          </a:xfrm>
          <a:prstGeom prst="rect">
            <a:avLst/>
          </a:prstGeom>
        </p:spPr>
        <p:txBody>
          <a:bodyPr lIns="91440" tIns="91440" rIns="91440" bIns="91440">
            <a:noAutofit/>
          </a:bodyPr>
          <a:lstStyle>
            <a:lvl1pPr marL="571500" indent="-571500" algn="l" defTabSz="1217613" rtl="0" eaLnBrk="1" fontAlgn="base" hangingPunct="1">
              <a:lnSpc>
                <a:spcPct val="100000"/>
              </a:lnSpc>
              <a:spcBef>
                <a:spcPts val="0"/>
              </a:spcBef>
              <a:spcAft>
                <a:spcPct val="0"/>
              </a:spcAft>
              <a:buSzPct val="90000"/>
              <a:buFont typeface="Wingdings" charset="2"/>
              <a:buChar char="q"/>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marL="0" indent="0">
              <a:buNone/>
            </a:pPr>
            <a:r>
              <a:rPr lang="en-US" dirty="0" smtClean="0">
                <a:hlinkClick r:id="rId2"/>
              </a:rPr>
              <a:t>https://docs.chef.io/release/compliance_1-0/dsl_compliance.html</a:t>
            </a:r>
            <a:endParaRPr lang="en-US" dirty="0" smtClean="0"/>
          </a:p>
          <a:p>
            <a:pPr marL="0" indent="0">
              <a:buNone/>
            </a:pPr>
            <a:endParaRPr lang="en-US" dirty="0"/>
          </a:p>
        </p:txBody>
      </p:sp>
    </p:spTree>
    <p:extLst>
      <p:ext uri="{BB962C8B-B14F-4D97-AF65-F5344CB8AC3E}">
        <p14:creationId xmlns:p14="http://schemas.microsoft.com/office/powerpoint/2010/main" val="3866591058"/>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292125"/>
            <a:ext cx="14584363" cy="968599"/>
          </a:xfrm>
        </p:spPr>
        <p:txBody>
          <a:bodyPr>
            <a:normAutofit fontScale="90000"/>
          </a:bodyPr>
          <a:lstStyle/>
          <a:p>
            <a:r>
              <a:rPr lang="en-US" dirty="0" smtClean="0"/>
              <a:t>Group Lab:</a:t>
            </a:r>
            <a:br>
              <a:rPr lang="en-US" dirty="0" smtClean="0"/>
            </a:br>
            <a:r>
              <a:rPr lang="en-US" dirty="0" smtClean="0"/>
              <a:t>Compliance </a:t>
            </a:r>
            <a:r>
              <a:rPr lang="en-US" dirty="0" smtClean="0"/>
              <a:t>Frameworks - CIS </a:t>
            </a:r>
            <a:r>
              <a:rPr lang="en-US" dirty="0" smtClean="0"/>
              <a:t>Windows</a:t>
            </a:r>
            <a:endParaRPr lang="en-US" dirty="0"/>
          </a:p>
        </p:txBody>
      </p:sp>
      <p:sp>
        <p:nvSpPr>
          <p:cNvPr id="4" name="Content Placeholder 3"/>
          <p:cNvSpPr>
            <a:spLocks noGrp="1"/>
          </p:cNvSpPr>
          <p:nvPr>
            <p:ph sz="quarter" idx="11"/>
          </p:nvPr>
        </p:nvSpPr>
        <p:spPr/>
        <p:txBody>
          <a:bodyPr/>
          <a:lstStyle/>
          <a:p>
            <a:r>
              <a:rPr lang="en-US" dirty="0" smtClean="0"/>
              <a:t>Translating a CIS benchmark into an </a:t>
            </a:r>
            <a:r>
              <a:rPr lang="en-US" dirty="0" err="1" smtClean="0"/>
              <a:t>InSpec</a:t>
            </a:r>
            <a:r>
              <a:rPr lang="en-US" dirty="0" smtClean="0"/>
              <a:t> control and Compliance profile.</a:t>
            </a:r>
            <a:endParaRPr lang="en-US" dirty="0"/>
          </a:p>
        </p:txBody>
      </p:sp>
      <p:sp>
        <p:nvSpPr>
          <p:cNvPr id="3" name="Subtitle 2"/>
          <p:cNvSpPr>
            <a:spLocks noGrp="1"/>
          </p:cNvSpPr>
          <p:nvPr>
            <p:ph type="body" sz="quarter" idx="10"/>
          </p:nvPr>
        </p:nvSpPr>
        <p:spPr/>
        <p:txBody>
          <a:bodyPr/>
          <a:lstStyle/>
          <a:p>
            <a:pPr marL="342900" indent="-342900">
              <a:buFont typeface="Wingdings" panose="05000000000000000000" pitchFamily="2" charset="2"/>
              <a:buChar char="q"/>
            </a:pPr>
            <a:r>
              <a:rPr lang="en-US" dirty="0" smtClean="0"/>
              <a:t>Download </a:t>
            </a:r>
            <a:r>
              <a:rPr lang="en-US" dirty="0"/>
              <a:t>the benchmark PDF for the </a:t>
            </a:r>
            <a:r>
              <a:rPr lang="en-US" dirty="0" smtClean="0"/>
              <a:t>platform </a:t>
            </a:r>
            <a:r>
              <a:rPr lang="en-US" dirty="0"/>
              <a:t>of your scanning </a:t>
            </a:r>
            <a:r>
              <a:rPr lang="en-US" dirty="0" smtClean="0"/>
              <a:t>target</a:t>
            </a:r>
            <a:endParaRPr lang="en-US" dirty="0"/>
          </a:p>
          <a:p>
            <a:pPr marL="342900" indent="-342900">
              <a:buFont typeface="Wingdings" panose="05000000000000000000" pitchFamily="2" charset="2"/>
              <a:buChar char="q"/>
            </a:pPr>
            <a:r>
              <a:rPr lang="en-US" dirty="0" smtClean="0"/>
              <a:t>Implement </a:t>
            </a:r>
            <a:r>
              <a:rPr lang="en-US" dirty="0"/>
              <a:t>Section 3 - Specialty Purpose Services as </a:t>
            </a:r>
            <a:r>
              <a:rPr lang="en-US" dirty="0" err="1"/>
              <a:t>InSpec</a:t>
            </a:r>
            <a:r>
              <a:rPr lang="en-US" dirty="0"/>
              <a:t> </a:t>
            </a:r>
            <a:r>
              <a:rPr lang="en-US" dirty="0" smtClean="0"/>
              <a:t>controls.</a:t>
            </a:r>
          </a:p>
          <a:p>
            <a:endParaRPr lang="en-US" dirty="0"/>
          </a:p>
          <a:p>
            <a:endParaRPr lang="en-US" dirty="0" smtClean="0"/>
          </a:p>
          <a:p>
            <a:endParaRPr lang="en-US" dirty="0"/>
          </a:p>
        </p:txBody>
      </p:sp>
    </p:spTree>
    <p:extLst>
      <p:ext uri="{BB962C8B-B14F-4D97-AF65-F5344CB8AC3E}">
        <p14:creationId xmlns:p14="http://schemas.microsoft.com/office/powerpoint/2010/main" val="40456166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GL: Downloading the CIS Benchmarks for Windows </a:t>
            </a:r>
            <a:endParaRPr lang="en-US" sz="4400"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1. Go to: </a:t>
            </a:r>
            <a:r>
              <a:rPr lang="en-US" dirty="0">
                <a:hlinkClick r:id="rId3"/>
              </a:rPr>
              <a:t>https://benchmarks.cisecurity.org/</a:t>
            </a:r>
            <a:endParaRPr lang="en-US" dirty="0"/>
          </a:p>
          <a:p>
            <a:pPr marL="514350" indent="-514350">
              <a:buAutoNum type="arabicPeriod" startAt="2"/>
            </a:pPr>
            <a:r>
              <a:rPr lang="en-US" dirty="0" smtClean="0"/>
              <a:t>Click the </a:t>
            </a:r>
            <a:r>
              <a:rPr lang="en-US" b="1" dirty="0" smtClean="0"/>
              <a:t>Products &amp; Services </a:t>
            </a:r>
            <a:r>
              <a:rPr lang="en-US" dirty="0" smtClean="0"/>
              <a:t>tab.</a:t>
            </a:r>
          </a:p>
          <a:p>
            <a:pPr marL="514350" indent="-514350">
              <a:buAutoNum type="arabicPeriod" startAt="2"/>
            </a:pPr>
            <a:r>
              <a:rPr lang="en-US" dirty="0" smtClean="0"/>
              <a:t>Click</a:t>
            </a:r>
            <a:r>
              <a:rPr lang="en-US" b="1" dirty="0" smtClean="0"/>
              <a:t> Benchmarks</a:t>
            </a:r>
            <a:r>
              <a:rPr lang="en-US" dirty="0" smtClean="0"/>
              <a:t>.</a:t>
            </a:r>
            <a:endParaRPr lang="en-US" dirty="0"/>
          </a:p>
        </p:txBody>
      </p:sp>
      <p:pic>
        <p:nvPicPr>
          <p:cNvPr id="7" name="Picture 6"/>
          <p:cNvPicPr>
            <a:picLocks noChangeAspect="1"/>
          </p:cNvPicPr>
          <p:nvPr/>
        </p:nvPicPr>
        <p:blipFill>
          <a:blip r:embed="rId4"/>
          <a:stretch>
            <a:fillRect/>
          </a:stretch>
        </p:blipFill>
        <p:spPr>
          <a:xfrm>
            <a:off x="3501955" y="4157614"/>
            <a:ext cx="9513651" cy="3590401"/>
          </a:xfrm>
          <a:prstGeom prst="rect">
            <a:avLst/>
          </a:prstGeom>
          <a:ln>
            <a:solidFill>
              <a:schemeClr val="accent1"/>
            </a:solidFill>
          </a:ln>
        </p:spPr>
      </p:pic>
      <p:cxnSp>
        <p:nvCxnSpPr>
          <p:cNvPr id="9" name="Straight Arrow Connector 8"/>
          <p:cNvCxnSpPr/>
          <p:nvPr/>
        </p:nvCxnSpPr>
        <p:spPr>
          <a:xfrm>
            <a:off x="5972783" y="3132306"/>
            <a:ext cx="4883285" cy="282050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4549303" y="3751632"/>
            <a:ext cx="917642" cy="322649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4245975"/>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GL: </a:t>
            </a:r>
            <a:r>
              <a:rPr lang="en-US" sz="4400" dirty="0"/>
              <a:t>Downloading the CIS Benchmarks for Windows </a:t>
            </a:r>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a:t>
            </a:r>
            <a:r>
              <a:rPr lang="en-US" b="1" dirty="0" smtClean="0"/>
              <a:t>Available Free of Charge </a:t>
            </a:r>
            <a:r>
              <a:rPr lang="en-US" dirty="0" smtClean="0"/>
              <a:t>section and then click </a:t>
            </a:r>
            <a:r>
              <a:rPr lang="en-US" b="1" dirty="0" smtClean="0"/>
              <a:t>Current version of CIS Benchmarks.</a:t>
            </a:r>
            <a:endParaRPr lang="en-US" dirty="0"/>
          </a:p>
        </p:txBody>
      </p:sp>
      <p:pic>
        <p:nvPicPr>
          <p:cNvPr id="4" name="Picture 3"/>
          <p:cNvPicPr>
            <a:picLocks noChangeAspect="1"/>
          </p:cNvPicPr>
          <p:nvPr/>
        </p:nvPicPr>
        <p:blipFill>
          <a:blip r:embed="rId3"/>
          <a:stretch>
            <a:fillRect/>
          </a:stretch>
        </p:blipFill>
        <p:spPr>
          <a:xfrm>
            <a:off x="3501045" y="4048669"/>
            <a:ext cx="9871855" cy="3876205"/>
          </a:xfrm>
          <a:prstGeom prst="rect">
            <a:avLst/>
          </a:prstGeom>
          <a:ln>
            <a:solidFill>
              <a:schemeClr val="accent1"/>
            </a:solidFill>
          </a:ln>
        </p:spPr>
      </p:pic>
      <p:cxnSp>
        <p:nvCxnSpPr>
          <p:cNvPr id="9" name="Straight Arrow Connector 8"/>
          <p:cNvCxnSpPr/>
          <p:nvPr/>
        </p:nvCxnSpPr>
        <p:spPr>
          <a:xfrm>
            <a:off x="2542926" y="3521413"/>
            <a:ext cx="2441643" cy="342413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6310847"/>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53462" y="4035796"/>
            <a:ext cx="11349077" cy="3823955"/>
          </a:xfrm>
          <a:prstGeom prst="rect">
            <a:avLst/>
          </a:prstGeom>
          <a:ln>
            <a:solidFill>
              <a:schemeClr val="accent1"/>
            </a:solidFill>
          </a:ln>
        </p:spPr>
      </p:pic>
      <p:sp>
        <p:nvSpPr>
          <p:cNvPr id="2" name="Title 1"/>
          <p:cNvSpPr>
            <a:spLocks noGrp="1"/>
          </p:cNvSpPr>
          <p:nvPr>
            <p:ph type="title"/>
          </p:nvPr>
        </p:nvSpPr>
        <p:spPr/>
        <p:txBody>
          <a:bodyPr>
            <a:normAutofit/>
          </a:bodyPr>
          <a:lstStyle/>
          <a:p>
            <a:r>
              <a:rPr lang="en-US" sz="4400" dirty="0" smtClean="0"/>
              <a:t>GL: Downloading the CIS </a:t>
            </a:r>
            <a:r>
              <a:rPr lang="en-US" sz="4400" dirty="0"/>
              <a:t>Benchmarks for Windows </a:t>
            </a:r>
          </a:p>
        </p:txBody>
      </p:sp>
      <p:sp>
        <p:nvSpPr>
          <p:cNvPr id="3" name="Text Placeholder 2"/>
          <p:cNvSpPr>
            <a:spLocks noGrp="1"/>
          </p:cNvSpPr>
          <p:nvPr>
            <p:ph type="body" sz="quarter" idx="12"/>
          </p:nvPr>
        </p:nvSpPr>
        <p:spPr>
          <a:xfrm>
            <a:off x="650040" y="1856198"/>
            <a:ext cx="11595748" cy="5345953"/>
          </a:xfrm>
        </p:spPr>
        <p:txBody>
          <a:bodyPr/>
          <a:lstStyle/>
          <a:p>
            <a:r>
              <a:rPr lang="en-US" dirty="0" smtClean="0"/>
              <a:t>Scroll down to the benchmark for the system you're running. In our case, click the </a:t>
            </a:r>
            <a:br>
              <a:rPr lang="en-US" dirty="0" smtClean="0"/>
            </a:br>
            <a:r>
              <a:rPr lang="pt-BR" b="1" dirty="0"/>
              <a:t>CIS Microsoft Windows Server 2012 R2 </a:t>
            </a:r>
            <a:r>
              <a:rPr lang="pt-BR" b="1" dirty="0" smtClean="0"/>
              <a:t>Benchmark </a:t>
            </a:r>
            <a:r>
              <a:rPr lang="pt-BR" dirty="0" smtClean="0"/>
              <a:t>link.</a:t>
            </a:r>
            <a:endParaRPr lang="en-US" dirty="0"/>
          </a:p>
        </p:txBody>
      </p:sp>
      <p:cxnSp>
        <p:nvCxnSpPr>
          <p:cNvPr id="9" name="Straight Arrow Connector 8"/>
          <p:cNvCxnSpPr/>
          <p:nvPr/>
        </p:nvCxnSpPr>
        <p:spPr>
          <a:xfrm>
            <a:off x="3065929" y="3406588"/>
            <a:ext cx="663389" cy="3334871"/>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1322319"/>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Downloading t</a:t>
            </a:r>
            <a:r>
              <a:rPr lang="en-US" dirty="0" smtClean="0"/>
              <a:t>he PDF</a:t>
            </a:r>
            <a:endParaRPr lang="en-US" dirty="0"/>
          </a:p>
        </p:txBody>
      </p:sp>
      <p:pic>
        <p:nvPicPr>
          <p:cNvPr id="5" name="Picture 4"/>
          <p:cNvPicPr>
            <a:picLocks noChangeAspect="1"/>
          </p:cNvPicPr>
          <p:nvPr/>
        </p:nvPicPr>
        <p:blipFill>
          <a:blip r:embed="rId3"/>
          <a:stretch>
            <a:fillRect/>
          </a:stretch>
        </p:blipFill>
        <p:spPr>
          <a:xfrm>
            <a:off x="11011384" y="212591"/>
            <a:ext cx="3943428" cy="2827506"/>
          </a:xfrm>
          <a:prstGeom prst="rect">
            <a:avLst/>
          </a:prstGeom>
          <a:ln>
            <a:solidFill>
              <a:schemeClr val="accent1"/>
            </a:solidFill>
          </a:ln>
        </p:spPr>
      </p:pic>
      <p:sp>
        <p:nvSpPr>
          <p:cNvPr id="7" name="Text Placeholder 2"/>
          <p:cNvSpPr>
            <a:spLocks noGrp="1"/>
          </p:cNvSpPr>
          <p:nvPr>
            <p:ph type="body" sz="quarter" idx="12"/>
          </p:nvPr>
        </p:nvSpPr>
        <p:spPr>
          <a:xfrm>
            <a:off x="650040" y="1856198"/>
            <a:ext cx="7482283" cy="5345953"/>
          </a:xfrm>
        </p:spPr>
        <p:txBody>
          <a:bodyPr/>
          <a:lstStyle/>
          <a:p>
            <a:pPr marL="514350" indent="-514350">
              <a:buAutoNum type="arabicPeriod"/>
            </a:pPr>
            <a:r>
              <a:rPr lang="en-US" dirty="0" smtClean="0"/>
              <a:t>Scroll down to the bottom of the page and click </a:t>
            </a:r>
            <a:r>
              <a:rPr lang="en-US" b="1" dirty="0" smtClean="0"/>
              <a:t>Download</a:t>
            </a:r>
            <a:r>
              <a:rPr lang="en-US" dirty="0" smtClean="0"/>
              <a:t>.</a:t>
            </a:r>
            <a:br>
              <a:rPr lang="en-US" dirty="0" smtClean="0"/>
            </a:br>
            <a:r>
              <a:rPr lang="en-US" dirty="0" smtClean="0"/>
              <a:t/>
            </a:r>
            <a:br>
              <a:rPr lang="en-US" dirty="0" smtClean="0"/>
            </a:br>
            <a:endParaRPr lang="en-US" dirty="0" smtClean="0"/>
          </a:p>
          <a:p>
            <a:pPr marL="514350" indent="-514350">
              <a:buAutoNum type="arabicPeriod"/>
            </a:pPr>
            <a:r>
              <a:rPr lang="en-US" dirty="0" smtClean="0"/>
              <a:t>On the resulting page, click the </a:t>
            </a:r>
            <a:r>
              <a:rPr lang="en-US" b="1" dirty="0" smtClean="0"/>
              <a:t>Required Information </a:t>
            </a:r>
            <a:r>
              <a:rPr lang="en-US" dirty="0" smtClean="0"/>
              <a:t>radio buttons.</a:t>
            </a:r>
            <a:br>
              <a:rPr lang="en-US" dirty="0" smtClean="0"/>
            </a:br>
            <a:r>
              <a:rPr lang="en-US" dirty="0" smtClean="0"/>
              <a:t/>
            </a:r>
            <a:br>
              <a:rPr lang="en-US" dirty="0" smtClean="0"/>
            </a:br>
            <a:r>
              <a:rPr lang="en-US" dirty="0" smtClean="0"/>
              <a:t/>
            </a:r>
            <a:br>
              <a:rPr lang="en-US" dirty="0" smtClean="0"/>
            </a:br>
            <a:endParaRPr lang="en-US" dirty="0" smtClean="0"/>
          </a:p>
          <a:p>
            <a:pPr marL="514350" indent="-514350">
              <a:buAutoNum type="arabicPeriod"/>
            </a:pPr>
            <a:r>
              <a:rPr lang="en-US" dirty="0" smtClean="0"/>
              <a:t>Then scroll down and click the </a:t>
            </a:r>
            <a:r>
              <a:rPr lang="en-US" b="1" dirty="0" smtClean="0"/>
              <a:t>I Agree </a:t>
            </a:r>
            <a:r>
              <a:rPr lang="en-US" dirty="0" smtClean="0"/>
              <a:t>button.</a:t>
            </a:r>
          </a:p>
          <a:p>
            <a:endParaRPr lang="en-US" dirty="0"/>
          </a:p>
          <a:p>
            <a:endParaRPr lang="en-US" dirty="0" smtClean="0"/>
          </a:p>
          <a:p>
            <a:endParaRPr lang="en-US" dirty="0"/>
          </a:p>
        </p:txBody>
      </p:sp>
      <p:pic>
        <p:nvPicPr>
          <p:cNvPr id="8" name="Picture 7"/>
          <p:cNvPicPr>
            <a:picLocks noChangeAspect="1"/>
          </p:cNvPicPr>
          <p:nvPr/>
        </p:nvPicPr>
        <p:blipFill>
          <a:blip r:embed="rId4"/>
          <a:stretch>
            <a:fillRect/>
          </a:stretch>
        </p:blipFill>
        <p:spPr>
          <a:xfrm>
            <a:off x="9943790" y="5763005"/>
            <a:ext cx="5735894" cy="2319335"/>
          </a:xfrm>
          <a:prstGeom prst="rect">
            <a:avLst/>
          </a:prstGeom>
          <a:ln>
            <a:solidFill>
              <a:schemeClr val="accent1"/>
            </a:solidFill>
          </a:ln>
        </p:spPr>
      </p:pic>
      <p:pic>
        <p:nvPicPr>
          <p:cNvPr id="9" name="Picture 8"/>
          <p:cNvPicPr>
            <a:picLocks noChangeAspect="1"/>
          </p:cNvPicPr>
          <p:nvPr/>
        </p:nvPicPr>
        <p:blipFill>
          <a:blip r:embed="rId5"/>
          <a:stretch>
            <a:fillRect/>
          </a:stretch>
        </p:blipFill>
        <p:spPr>
          <a:xfrm>
            <a:off x="8476444" y="3257196"/>
            <a:ext cx="7632890" cy="2310496"/>
          </a:xfrm>
          <a:prstGeom prst="rect">
            <a:avLst/>
          </a:prstGeom>
          <a:ln>
            <a:solidFill>
              <a:schemeClr val="accent1"/>
            </a:solidFill>
          </a:ln>
        </p:spPr>
      </p:pic>
    </p:spTree>
    <p:extLst>
      <p:ext uri="{BB962C8B-B14F-4D97-AF65-F5344CB8AC3E}">
        <p14:creationId xmlns:p14="http://schemas.microsoft.com/office/powerpoint/2010/main" val="3519533522"/>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a:t>Translate CIS (Center for Internet </a:t>
            </a:r>
            <a:r>
              <a:rPr lang="en-US" dirty="0" smtClean="0"/>
              <a:t>Security) specifications into </a:t>
            </a:r>
            <a:r>
              <a:rPr lang="en-US" dirty="0" err="1"/>
              <a:t>InSpec</a:t>
            </a:r>
            <a:r>
              <a:rPr lang="en-US" dirty="0"/>
              <a:t> </a:t>
            </a:r>
            <a:r>
              <a:rPr lang="en-US" dirty="0" smtClean="0"/>
              <a:t>tests.</a:t>
            </a:r>
          </a:p>
          <a:p>
            <a:pPr marL="457200" indent="-457200">
              <a:buFont typeface="Wingdings" charset="2"/>
              <a:buChar char="Ø"/>
            </a:pPr>
            <a:r>
              <a:rPr lang="en-US" dirty="0" smtClean="0"/>
              <a:t>Translate DoD (Department of Defense) </a:t>
            </a:r>
            <a:r>
              <a:rPr lang="en-US" dirty="0"/>
              <a:t>specifications into </a:t>
            </a:r>
            <a:r>
              <a:rPr lang="en-US" dirty="0" err="1"/>
              <a:t>InSpec</a:t>
            </a:r>
            <a:r>
              <a:rPr lang="en-US" dirty="0"/>
              <a:t> </a:t>
            </a:r>
            <a:r>
              <a:rPr lang="en-US" dirty="0" smtClean="0"/>
              <a:t>tests.</a:t>
            </a:r>
          </a:p>
          <a:p>
            <a:endParaRPr lang="en-US" dirty="0"/>
          </a:p>
          <a:p>
            <a:pPr marL="457200" indent="-457200">
              <a:buFont typeface="Wingdings" charset="2"/>
              <a:buChar char="Ø"/>
            </a:pPr>
            <a:endParaRPr lang="en-US" dirty="0" smtClean="0"/>
          </a:p>
          <a:p>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GL: </a:t>
            </a:r>
            <a:r>
              <a:rPr lang="en-US" sz="4400" dirty="0"/>
              <a:t>Downloading the CIS Benchmarks for Windows </a:t>
            </a:r>
          </a:p>
        </p:txBody>
      </p:sp>
      <p:pic>
        <p:nvPicPr>
          <p:cNvPr id="5" name="Picture 4"/>
          <p:cNvPicPr>
            <a:picLocks noChangeAspect="1"/>
          </p:cNvPicPr>
          <p:nvPr/>
        </p:nvPicPr>
        <p:blipFill>
          <a:blip r:embed="rId2"/>
          <a:stretch>
            <a:fillRect/>
          </a:stretch>
        </p:blipFill>
        <p:spPr>
          <a:xfrm>
            <a:off x="2521515" y="4260716"/>
            <a:ext cx="11212971" cy="3109102"/>
          </a:xfrm>
          <a:prstGeom prst="rect">
            <a:avLst/>
          </a:prstGeom>
          <a:ln>
            <a:solidFill>
              <a:schemeClr val="accent1"/>
            </a:solidFill>
          </a:ln>
        </p:spPr>
      </p:pic>
      <p:sp>
        <p:nvSpPr>
          <p:cNvPr id="7" name="Text Placeholder 2"/>
          <p:cNvSpPr>
            <a:spLocks noGrp="1"/>
          </p:cNvSpPr>
          <p:nvPr>
            <p:ph type="body" sz="quarter" idx="12"/>
          </p:nvPr>
        </p:nvSpPr>
        <p:spPr>
          <a:xfrm>
            <a:off x="650040" y="1856198"/>
            <a:ext cx="8669058" cy="5345953"/>
          </a:xfrm>
        </p:spPr>
        <p:txBody>
          <a:bodyPr/>
          <a:lstStyle/>
          <a:p>
            <a:r>
              <a:rPr lang="en-US" dirty="0" smtClean="0"/>
              <a:t>Save the PDF to your laptop. If a Save icon is not obvious, you should be able to save the PDF by right-clicking it.</a:t>
            </a:r>
            <a:endParaRPr lang="en-US" dirty="0"/>
          </a:p>
        </p:txBody>
      </p:sp>
    </p:spTree>
    <p:extLst>
      <p:ext uri="{BB962C8B-B14F-4D97-AF65-F5344CB8AC3E}">
        <p14:creationId xmlns:p14="http://schemas.microsoft.com/office/powerpoint/2010/main" val="885810407"/>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CIS Benchmarks for Windows</a:t>
            </a:r>
            <a:endParaRPr lang="en-US" dirty="0">
              <a:solidFill>
                <a:srgbClr val="FF0000"/>
              </a:solidFill>
            </a:endParaRPr>
          </a:p>
        </p:txBody>
      </p:sp>
      <p:sp>
        <p:nvSpPr>
          <p:cNvPr id="3" name="Text Placeholder 2"/>
          <p:cNvSpPr>
            <a:spLocks noGrp="1"/>
          </p:cNvSpPr>
          <p:nvPr>
            <p:ph type="body" sz="quarter" idx="12"/>
          </p:nvPr>
        </p:nvSpPr>
        <p:spPr>
          <a:xfrm>
            <a:off x="650040" y="1856198"/>
            <a:ext cx="6567883" cy="5345953"/>
          </a:xfrm>
        </p:spPr>
        <p:txBody>
          <a:bodyPr/>
          <a:lstStyle/>
          <a:p>
            <a:r>
              <a:rPr lang="en-US" dirty="0" smtClean="0"/>
              <a:t>Implement </a:t>
            </a:r>
            <a:r>
              <a:rPr lang="en-US" dirty="0"/>
              <a:t>Section 1.1 - Password Policy as </a:t>
            </a:r>
            <a:r>
              <a:rPr lang="en-US" dirty="0" err="1"/>
              <a:t>InSpec</a:t>
            </a:r>
            <a:r>
              <a:rPr lang="en-US" dirty="0"/>
              <a:t> controls with the profile of Level 1 - Member Server.</a:t>
            </a:r>
          </a:p>
          <a:p>
            <a:endParaRPr lang="en-US" dirty="0" smtClean="0"/>
          </a:p>
          <a:p>
            <a:r>
              <a:rPr lang="en-US" dirty="0" smtClean="0"/>
              <a:t>Use </a:t>
            </a:r>
            <a:r>
              <a:rPr lang="en-US" dirty="0"/>
              <a:t>'</a:t>
            </a:r>
            <a:r>
              <a:rPr lang="en-US" dirty="0" err="1"/>
              <a:t>inspec</a:t>
            </a:r>
            <a:r>
              <a:rPr lang="en-US" dirty="0"/>
              <a:t> exec' to test the control.</a:t>
            </a:r>
          </a:p>
          <a:p>
            <a:endParaRPr lang="en-US" dirty="0" smtClean="0"/>
          </a:p>
          <a:p>
            <a:r>
              <a:rPr lang="en-US" dirty="0" smtClean="0"/>
              <a:t>Package </a:t>
            </a:r>
            <a:r>
              <a:rPr lang="en-US" dirty="0"/>
              <a:t>profile and upload to your Compliance server.</a:t>
            </a:r>
          </a:p>
          <a:p>
            <a:endParaRPr lang="en-US" dirty="0"/>
          </a:p>
        </p:txBody>
      </p:sp>
      <p:pic>
        <p:nvPicPr>
          <p:cNvPr id="4" name="Picture 3"/>
          <p:cNvPicPr>
            <a:picLocks noChangeAspect="1"/>
          </p:cNvPicPr>
          <p:nvPr/>
        </p:nvPicPr>
        <p:blipFill>
          <a:blip r:embed="rId3"/>
          <a:stretch>
            <a:fillRect/>
          </a:stretch>
        </p:blipFill>
        <p:spPr>
          <a:xfrm>
            <a:off x="8458197" y="1173404"/>
            <a:ext cx="6585042" cy="2950010"/>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8458196" y="4573250"/>
            <a:ext cx="7482851" cy="3247275"/>
          </a:xfrm>
          <a:prstGeom prst="rect">
            <a:avLst/>
          </a:prstGeom>
          <a:ln>
            <a:solidFill>
              <a:schemeClr val="accent1"/>
            </a:solidFill>
          </a:ln>
        </p:spPr>
      </p:pic>
    </p:spTree>
    <p:extLst>
      <p:ext uri="{BB962C8B-B14F-4D97-AF65-F5344CB8AC3E}">
        <p14:creationId xmlns:p14="http://schemas.microsoft.com/office/powerpoint/2010/main" val="340467442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GL: Writing an </a:t>
            </a:r>
            <a:r>
              <a:rPr lang="en-US" sz="3600" dirty="0" err="1" smtClean="0"/>
              <a:t>InSpec</a:t>
            </a:r>
            <a:r>
              <a:rPr lang="en-US" sz="3600" dirty="0" smtClean="0"/>
              <a:t> Test for a Windows CIS Benchmark (1 of 3) </a:t>
            </a:r>
            <a:endParaRPr lang="en-US" sz="3600" dirty="0"/>
          </a:p>
        </p:txBody>
      </p:sp>
      <p:pic>
        <p:nvPicPr>
          <p:cNvPr id="3" name="Picture 2"/>
          <p:cNvPicPr>
            <a:picLocks noChangeAspect="1"/>
          </p:cNvPicPr>
          <p:nvPr/>
        </p:nvPicPr>
        <p:blipFill>
          <a:blip r:embed="rId3"/>
          <a:stretch>
            <a:fillRect/>
          </a:stretch>
        </p:blipFill>
        <p:spPr>
          <a:xfrm>
            <a:off x="206837" y="1034716"/>
            <a:ext cx="8476327" cy="7049966"/>
          </a:xfrm>
          <a:prstGeom prst="rect">
            <a:avLst/>
          </a:prstGeom>
          <a:ln>
            <a:solidFill>
              <a:schemeClr val="accent1"/>
            </a:solidFill>
          </a:ln>
        </p:spPr>
      </p:pic>
      <p:sp>
        <p:nvSpPr>
          <p:cNvPr id="4" name="Text Placeholder 2"/>
          <p:cNvSpPr txBox="1">
            <a:spLocks/>
          </p:cNvSpPr>
          <p:nvPr/>
        </p:nvSpPr>
        <p:spPr bwMode="white">
          <a:xfrm>
            <a:off x="9010184" y="1678997"/>
            <a:ext cx="7007299" cy="4855618"/>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a:t>
            </a:r>
            <a:r>
              <a:rPr lang="en-US" sz="2000" b="1" dirty="0"/>
              <a:t>'cis-enforce-password-history-1.1.1' do</a:t>
            </a:r>
          </a:p>
          <a:p>
            <a:r>
              <a:rPr lang="en-US" sz="2000" b="1" dirty="0"/>
              <a:t> </a:t>
            </a:r>
            <a:r>
              <a:rPr lang="en-US" sz="2000" b="1" dirty="0" smtClean="0"/>
              <a:t> impact </a:t>
            </a:r>
            <a:r>
              <a:rPr lang="en-US" sz="2000" b="1" dirty="0"/>
              <a:t>0.7</a:t>
            </a:r>
          </a:p>
          <a:p>
            <a:r>
              <a:rPr lang="en-US" sz="2000" b="1" dirty="0"/>
              <a:t> </a:t>
            </a:r>
            <a:r>
              <a:rPr lang="en-US" sz="2000" b="1" dirty="0" smtClean="0"/>
              <a:t> title </a:t>
            </a:r>
            <a:r>
              <a:rPr lang="en-US" sz="2000" b="1" dirty="0"/>
              <a:t>'1.1.1 Set Enforce password history to 24 or more passwords'</a:t>
            </a:r>
          </a:p>
          <a:p>
            <a:r>
              <a:rPr lang="en-US" sz="2000" b="1" dirty="0"/>
              <a:t> </a:t>
            </a:r>
            <a:r>
              <a:rPr lang="en-US" sz="2000" b="1" dirty="0" smtClean="0"/>
              <a:t> </a:t>
            </a:r>
            <a:r>
              <a:rPr lang="en-US" sz="2000" b="1" dirty="0" err="1" smtClean="0"/>
              <a:t>desc</a:t>
            </a:r>
            <a:r>
              <a:rPr lang="en-US" sz="2000" b="1" dirty="0" smtClean="0"/>
              <a:t> </a:t>
            </a:r>
            <a:r>
              <a:rPr lang="en-US" sz="2000" b="1" dirty="0"/>
              <a:t>'Set Enforce password history to 24 or </a:t>
            </a:r>
            <a:r>
              <a:rPr lang="en-US" sz="2000" b="1" dirty="0" smtClean="0"/>
              <a:t>more passwords</a:t>
            </a:r>
            <a:r>
              <a:rPr lang="en-US" sz="2000" b="1" dirty="0"/>
              <a:t>'</a:t>
            </a:r>
          </a:p>
          <a:p>
            <a:r>
              <a:rPr lang="en-US" sz="2000" b="1" dirty="0"/>
              <a:t> </a:t>
            </a:r>
            <a:r>
              <a:rPr lang="en-US" sz="2000" b="1" dirty="0" smtClean="0"/>
              <a:t> describe </a:t>
            </a:r>
            <a:r>
              <a:rPr lang="en-US" sz="2000" b="1" dirty="0" err="1"/>
              <a:t>security_policy</a:t>
            </a:r>
            <a:r>
              <a:rPr lang="en-US" sz="2000" b="1" dirty="0"/>
              <a:t> do</a:t>
            </a:r>
          </a:p>
          <a:p>
            <a:r>
              <a:rPr lang="en-US" sz="2000" b="1" dirty="0"/>
              <a:t> </a:t>
            </a:r>
            <a:r>
              <a:rPr lang="en-US" sz="2000" b="1" dirty="0" smtClean="0"/>
              <a:t>   its</a:t>
            </a:r>
            <a:r>
              <a:rPr lang="en-US" sz="2000" b="1" dirty="0"/>
              <a:t>('</a:t>
            </a:r>
            <a:r>
              <a:rPr lang="en-US" sz="2000" b="1" dirty="0" err="1"/>
              <a:t>PasswordHistorySize</a:t>
            </a:r>
            <a:r>
              <a:rPr lang="en-US" sz="2000" b="1" dirty="0"/>
              <a:t>') { should be &gt;= 24 }</a:t>
            </a:r>
          </a:p>
          <a:p>
            <a:r>
              <a:rPr lang="en-US" sz="2000" b="1" dirty="0"/>
              <a:t> </a:t>
            </a:r>
            <a:r>
              <a:rPr lang="en-US" sz="2000" b="1" dirty="0" smtClean="0"/>
              <a:t> end</a:t>
            </a:r>
            <a:endParaRPr lang="en-US" sz="2000" b="1" dirty="0"/>
          </a:p>
          <a:p>
            <a:r>
              <a:rPr lang="en-US" sz="2000" b="1" dirty="0" smtClean="0"/>
              <a:t>end</a:t>
            </a:r>
            <a:endParaRPr lang="en-US" sz="2000" b="1" dirty="0"/>
          </a:p>
        </p:txBody>
      </p:sp>
      <p:cxnSp>
        <p:nvCxnSpPr>
          <p:cNvPr id="5" name="Straight Arrow Connector 4"/>
          <p:cNvCxnSpPr/>
          <p:nvPr/>
        </p:nvCxnSpPr>
        <p:spPr>
          <a:xfrm flipV="1">
            <a:off x="4616605" y="1984917"/>
            <a:ext cx="5731727" cy="1115123"/>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V="1">
            <a:off x="2631688" y="3919677"/>
            <a:ext cx="6378496" cy="170053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2693195"/>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GL: Writing an InSpec Test for a Windows CIS Benchmark (2 of 3) </a:t>
            </a:r>
            <a:endParaRPr lang="en-US" sz="3600" dirty="0"/>
          </a:p>
        </p:txBody>
      </p:sp>
      <p:sp>
        <p:nvSpPr>
          <p:cNvPr id="6" name="Text Placeholder 2"/>
          <p:cNvSpPr txBox="1">
            <a:spLocks/>
          </p:cNvSpPr>
          <p:nvPr/>
        </p:nvSpPr>
        <p:spPr bwMode="white">
          <a:xfrm>
            <a:off x="9010184" y="3075997"/>
            <a:ext cx="7007299" cy="4855618"/>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a:t>
            </a:r>
            <a:r>
              <a:rPr lang="en-US" sz="2000" b="1" dirty="0"/>
              <a:t>'cis-enforce-password-history-1.1.1' do</a:t>
            </a:r>
          </a:p>
          <a:p>
            <a:r>
              <a:rPr lang="en-US" sz="2000" b="1" dirty="0"/>
              <a:t> </a:t>
            </a:r>
            <a:r>
              <a:rPr lang="en-US" sz="2000" b="1" dirty="0" smtClean="0"/>
              <a:t> impact </a:t>
            </a:r>
            <a:r>
              <a:rPr lang="en-US" sz="2000" b="1" dirty="0"/>
              <a:t>0.7</a:t>
            </a:r>
          </a:p>
          <a:p>
            <a:r>
              <a:rPr lang="en-US" sz="2000" b="1" dirty="0"/>
              <a:t> </a:t>
            </a:r>
            <a:r>
              <a:rPr lang="en-US" sz="2000" b="1" dirty="0" smtClean="0"/>
              <a:t> title </a:t>
            </a:r>
            <a:r>
              <a:rPr lang="en-US" sz="2000" b="1" dirty="0"/>
              <a:t>'1.1.1 Set Enforce password history to 24 or more passwords'</a:t>
            </a:r>
          </a:p>
          <a:p>
            <a:r>
              <a:rPr lang="en-US" sz="2000" b="1" dirty="0"/>
              <a:t> </a:t>
            </a:r>
            <a:r>
              <a:rPr lang="en-US" sz="2000" b="1" dirty="0" smtClean="0"/>
              <a:t> </a:t>
            </a:r>
            <a:r>
              <a:rPr lang="en-US" sz="2000" b="1" dirty="0" err="1" smtClean="0"/>
              <a:t>desc</a:t>
            </a:r>
            <a:r>
              <a:rPr lang="en-US" sz="2000" b="1" dirty="0" smtClean="0"/>
              <a:t> </a:t>
            </a:r>
            <a:r>
              <a:rPr lang="en-US" sz="2000" b="1" dirty="0"/>
              <a:t>'Set Enforce password history to 24 or </a:t>
            </a:r>
            <a:r>
              <a:rPr lang="en-US" sz="2000" b="1" dirty="0" smtClean="0"/>
              <a:t>more passwords</a:t>
            </a:r>
            <a:r>
              <a:rPr lang="en-US" sz="2000" b="1" dirty="0"/>
              <a:t>'</a:t>
            </a:r>
          </a:p>
          <a:p>
            <a:r>
              <a:rPr lang="en-US" sz="2000" b="1" dirty="0"/>
              <a:t> </a:t>
            </a:r>
            <a:r>
              <a:rPr lang="en-US" sz="2000" b="1" dirty="0" smtClean="0"/>
              <a:t> describe </a:t>
            </a:r>
            <a:r>
              <a:rPr lang="en-US" sz="2000" b="1" dirty="0" err="1"/>
              <a:t>security_policy</a:t>
            </a:r>
            <a:r>
              <a:rPr lang="en-US" sz="2000" b="1" dirty="0"/>
              <a:t> do</a:t>
            </a:r>
          </a:p>
          <a:p>
            <a:r>
              <a:rPr lang="en-US" sz="2000" b="1" dirty="0"/>
              <a:t> </a:t>
            </a:r>
            <a:r>
              <a:rPr lang="en-US" sz="2000" b="1" dirty="0" smtClean="0"/>
              <a:t>   its</a:t>
            </a:r>
            <a:r>
              <a:rPr lang="en-US" sz="2000" b="1" dirty="0"/>
              <a:t>('</a:t>
            </a:r>
            <a:r>
              <a:rPr lang="en-US" sz="2000" b="1" dirty="0" err="1"/>
              <a:t>PasswordHistorySize</a:t>
            </a:r>
            <a:r>
              <a:rPr lang="en-US" sz="2000" b="1" dirty="0"/>
              <a:t>') { should be &gt;= 24 }</a:t>
            </a:r>
          </a:p>
          <a:p>
            <a:r>
              <a:rPr lang="en-US" sz="2000" b="1" dirty="0"/>
              <a:t> </a:t>
            </a:r>
            <a:r>
              <a:rPr lang="en-US" sz="2000" b="1" dirty="0" smtClean="0"/>
              <a:t> end</a:t>
            </a:r>
            <a:endParaRPr lang="en-US" sz="2000" b="1" dirty="0"/>
          </a:p>
          <a:p>
            <a:r>
              <a:rPr lang="en-US" sz="2000" b="1" dirty="0" smtClean="0"/>
              <a:t>end</a:t>
            </a:r>
            <a:endParaRPr lang="en-US" sz="2000" b="1" dirty="0"/>
          </a:p>
        </p:txBody>
      </p:sp>
      <p:pic>
        <p:nvPicPr>
          <p:cNvPr id="7" name="Picture 6"/>
          <p:cNvPicPr>
            <a:picLocks noChangeAspect="1"/>
          </p:cNvPicPr>
          <p:nvPr/>
        </p:nvPicPr>
        <p:blipFill>
          <a:blip r:embed="rId3"/>
          <a:stretch>
            <a:fillRect/>
          </a:stretch>
        </p:blipFill>
        <p:spPr>
          <a:xfrm>
            <a:off x="206219" y="1678997"/>
            <a:ext cx="8543145" cy="3249842"/>
          </a:xfrm>
          <a:prstGeom prst="rect">
            <a:avLst/>
          </a:prstGeom>
          <a:ln>
            <a:solidFill>
              <a:schemeClr val="accent1"/>
            </a:solidFill>
          </a:ln>
        </p:spPr>
      </p:pic>
      <p:cxnSp>
        <p:nvCxnSpPr>
          <p:cNvPr id="8" name="Straight Arrow Connector 7"/>
          <p:cNvCxnSpPr/>
          <p:nvPr/>
        </p:nvCxnSpPr>
        <p:spPr>
          <a:xfrm>
            <a:off x="5107259" y="2877015"/>
            <a:ext cx="4174273" cy="3354062"/>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9233579"/>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GL: Writing an InSpec Test for a Windows CIS Benchmark (3 of 3) </a:t>
            </a:r>
            <a:endParaRPr lang="en-US" sz="3600" dirty="0"/>
          </a:p>
        </p:txBody>
      </p:sp>
      <p:sp>
        <p:nvSpPr>
          <p:cNvPr id="6" name="Text Placeholder 2"/>
          <p:cNvSpPr txBox="1">
            <a:spLocks/>
          </p:cNvSpPr>
          <p:nvPr/>
        </p:nvSpPr>
        <p:spPr bwMode="white">
          <a:xfrm>
            <a:off x="9010184" y="1551997"/>
            <a:ext cx="7007299" cy="4855618"/>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a:t>
            </a:r>
            <a:r>
              <a:rPr lang="en-US" sz="2000" b="1" dirty="0"/>
              <a:t>'cis-enforce-password-history-1.1.1' do</a:t>
            </a:r>
          </a:p>
          <a:p>
            <a:r>
              <a:rPr lang="en-US" sz="2000" b="1" dirty="0"/>
              <a:t> </a:t>
            </a:r>
            <a:r>
              <a:rPr lang="en-US" sz="2000" b="1" dirty="0" smtClean="0"/>
              <a:t> impact </a:t>
            </a:r>
            <a:r>
              <a:rPr lang="en-US" sz="2000" b="1" dirty="0"/>
              <a:t>0.7</a:t>
            </a:r>
          </a:p>
          <a:p>
            <a:r>
              <a:rPr lang="en-US" sz="2000" b="1" dirty="0"/>
              <a:t> </a:t>
            </a:r>
            <a:r>
              <a:rPr lang="en-US" sz="2000" b="1" dirty="0" smtClean="0"/>
              <a:t> title </a:t>
            </a:r>
            <a:r>
              <a:rPr lang="en-US" sz="2000" b="1" dirty="0"/>
              <a:t>'1.1.1 Set Enforce password history to 24 or more passwords'</a:t>
            </a:r>
          </a:p>
          <a:p>
            <a:r>
              <a:rPr lang="en-US" sz="2000" b="1" dirty="0"/>
              <a:t> </a:t>
            </a:r>
            <a:r>
              <a:rPr lang="en-US" sz="2000" b="1" dirty="0" smtClean="0"/>
              <a:t> </a:t>
            </a:r>
            <a:r>
              <a:rPr lang="en-US" sz="2000" b="1" dirty="0" err="1" smtClean="0"/>
              <a:t>desc</a:t>
            </a:r>
            <a:r>
              <a:rPr lang="en-US" sz="2000" b="1" dirty="0" smtClean="0"/>
              <a:t> </a:t>
            </a:r>
            <a:r>
              <a:rPr lang="en-US" sz="2000" b="1" dirty="0"/>
              <a:t>'Set Enforce password history to 24 or </a:t>
            </a:r>
            <a:r>
              <a:rPr lang="en-US" sz="2000" b="1" dirty="0" smtClean="0"/>
              <a:t>more passwords</a:t>
            </a:r>
            <a:r>
              <a:rPr lang="en-US" sz="2000" b="1" dirty="0"/>
              <a:t>'</a:t>
            </a:r>
          </a:p>
          <a:p>
            <a:r>
              <a:rPr lang="en-US" sz="2000" b="1" dirty="0"/>
              <a:t> </a:t>
            </a:r>
            <a:r>
              <a:rPr lang="en-US" sz="2000" b="1" dirty="0" smtClean="0"/>
              <a:t> describe </a:t>
            </a:r>
            <a:r>
              <a:rPr lang="en-US" sz="2000" b="1" dirty="0" err="1"/>
              <a:t>security_policy</a:t>
            </a:r>
            <a:r>
              <a:rPr lang="en-US" sz="2000" b="1" dirty="0"/>
              <a:t> do</a:t>
            </a:r>
          </a:p>
          <a:p>
            <a:r>
              <a:rPr lang="en-US" sz="2000" b="1" dirty="0"/>
              <a:t> </a:t>
            </a:r>
            <a:r>
              <a:rPr lang="en-US" sz="2000" b="1" dirty="0" smtClean="0"/>
              <a:t>   its</a:t>
            </a:r>
            <a:r>
              <a:rPr lang="en-US" sz="2000" b="1" dirty="0"/>
              <a:t>('</a:t>
            </a:r>
            <a:r>
              <a:rPr lang="en-US" sz="2000" b="1" dirty="0" err="1"/>
              <a:t>PasswordHistorySize</a:t>
            </a:r>
            <a:r>
              <a:rPr lang="en-US" sz="2000" b="1" dirty="0"/>
              <a:t>') { should be &gt;= 24 }</a:t>
            </a:r>
          </a:p>
          <a:p>
            <a:r>
              <a:rPr lang="en-US" sz="2000" b="1" dirty="0"/>
              <a:t> </a:t>
            </a:r>
            <a:r>
              <a:rPr lang="en-US" sz="2000" b="1" dirty="0" smtClean="0"/>
              <a:t> end</a:t>
            </a:r>
            <a:endParaRPr lang="en-US" sz="2000" b="1" dirty="0"/>
          </a:p>
          <a:p>
            <a:r>
              <a:rPr lang="en-US" sz="2000" b="1" dirty="0" smtClean="0"/>
              <a:t>end</a:t>
            </a:r>
            <a:endParaRPr lang="en-US" sz="2000" b="1" dirty="0"/>
          </a:p>
        </p:txBody>
      </p:sp>
      <p:sp>
        <p:nvSpPr>
          <p:cNvPr id="9" name="Text Placeholder 2"/>
          <p:cNvSpPr>
            <a:spLocks noGrp="1"/>
          </p:cNvSpPr>
          <p:nvPr>
            <p:ph type="body" sz="quarter" idx="12"/>
          </p:nvPr>
        </p:nvSpPr>
        <p:spPr>
          <a:xfrm>
            <a:off x="650040" y="1133476"/>
            <a:ext cx="7780282" cy="6068676"/>
          </a:xfrm>
        </p:spPr>
        <p:txBody>
          <a:bodyPr/>
          <a:lstStyle/>
          <a:p>
            <a:r>
              <a:rPr lang="en-US" dirty="0"/>
              <a:t> </a:t>
            </a:r>
            <a:r>
              <a:rPr lang="en-US" dirty="0" smtClean="0"/>
              <a:t>This </a:t>
            </a:r>
            <a:r>
              <a:rPr lang="en-US" dirty="0" err="1" smtClean="0"/>
              <a:t>inspec</a:t>
            </a:r>
            <a:r>
              <a:rPr lang="en-US" dirty="0" smtClean="0"/>
              <a:t> code below shows how </a:t>
            </a:r>
            <a:r>
              <a:rPr lang="en-US" dirty="0" err="1" smtClean="0"/>
              <a:t>inspec</a:t>
            </a:r>
            <a:r>
              <a:rPr lang="en-US" dirty="0" smtClean="0"/>
              <a:t> can scan for security policy compliance by parsing </a:t>
            </a:r>
            <a:r>
              <a:rPr lang="en-US" b="1" dirty="0" err="1">
                <a:latin typeface="Courier New" panose="02070309020205020404" pitchFamily="49" charset="0"/>
                <a:cs typeface="Courier New" panose="02070309020205020404" pitchFamily="49" charset="0"/>
              </a:rPr>
              <a:t>secedit</a:t>
            </a:r>
            <a:r>
              <a:rPr lang="en-US" b="1" dirty="0">
                <a:latin typeface="Courier New" panose="02070309020205020404" pitchFamily="49" charset="0"/>
                <a:cs typeface="Courier New" panose="02070309020205020404" pitchFamily="49" charset="0"/>
              </a:rPr>
              <a:t> /export /</a:t>
            </a:r>
            <a:r>
              <a:rPr lang="en-US" b="1" dirty="0" err="1">
                <a:latin typeface="Courier New" panose="02070309020205020404" pitchFamily="49" charset="0"/>
                <a:cs typeface="Courier New" panose="02070309020205020404" pitchFamily="49" charset="0"/>
              </a:rPr>
              <a:t>cfg</a:t>
            </a:r>
            <a:r>
              <a:rPr lang="en-US" b="1" dirty="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win_secpol.cfg</a:t>
            </a:r>
            <a:r>
              <a:rPr lang="en-US" dirty="0" smtClean="0"/>
              <a:t>.</a:t>
            </a:r>
          </a:p>
          <a:p>
            <a:endParaRPr lang="en-US" dirty="0" smtClean="0"/>
          </a:p>
          <a:p>
            <a:r>
              <a:rPr lang="en-US" sz="2800" b="1" dirty="0" smtClean="0">
                <a:latin typeface="Courier New" panose="02070309020205020404" pitchFamily="49" charset="0"/>
                <a:cs typeface="Courier New" panose="02070309020205020404" pitchFamily="49" charset="0"/>
              </a:rPr>
              <a:t># </a:t>
            </a:r>
            <a:r>
              <a:rPr lang="en-US" sz="2800" b="1" dirty="0">
                <a:latin typeface="Courier New" panose="02070309020205020404" pitchFamily="49" charset="0"/>
                <a:cs typeface="Courier New" panose="02070309020205020404" pitchFamily="49" charset="0"/>
              </a:rPr>
              <a:t>load security content</a:t>
            </a:r>
          </a:p>
          <a:p>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def</a:t>
            </a:r>
            <a:r>
              <a:rPr lang="en-US" sz="2800" b="1" dirty="0">
                <a:latin typeface="Courier New" panose="02070309020205020404" pitchFamily="49" charset="0"/>
                <a:cs typeface="Courier New" panose="02070309020205020404" pitchFamily="49" charset="0"/>
              </a:rPr>
              <a:t> load</a:t>
            </a:r>
          </a:p>
          <a:p>
            <a:r>
              <a:rPr lang="en-US" sz="2800" b="1" dirty="0">
                <a:latin typeface="Courier New" panose="02070309020205020404" pitchFamily="49" charset="0"/>
                <a:cs typeface="Courier New" panose="02070309020205020404" pitchFamily="49" charset="0"/>
              </a:rPr>
              <a:t>    # export the security policy</a:t>
            </a:r>
          </a:p>
          <a:p>
            <a:r>
              <a:rPr lang="en-US" sz="2800" b="1" dirty="0">
                <a:latin typeface="Courier New" panose="02070309020205020404" pitchFamily="49" charset="0"/>
                <a:cs typeface="Courier New" panose="02070309020205020404" pitchFamily="49" charset="0"/>
              </a:rPr>
              <a:t>    </a:t>
            </a:r>
            <a:r>
              <a:rPr lang="en-US" sz="2800" b="1" dirty="0" err="1">
                <a:solidFill>
                  <a:schemeClr val="accent1"/>
                </a:solidFill>
                <a:latin typeface="Courier New" panose="02070309020205020404" pitchFamily="49" charset="0"/>
                <a:cs typeface="Courier New" panose="02070309020205020404" pitchFamily="49" charset="0"/>
              </a:rPr>
              <a:t>cmd</a:t>
            </a:r>
            <a:r>
              <a:rPr lang="en-US" sz="2800" b="1" dirty="0">
                <a:solidFill>
                  <a:schemeClr val="accent1"/>
                </a:solidFill>
                <a:latin typeface="Courier New" panose="02070309020205020404" pitchFamily="49" charset="0"/>
                <a:cs typeface="Courier New" panose="02070309020205020404" pitchFamily="49" charset="0"/>
              </a:rPr>
              <a:t> = </a:t>
            </a:r>
            <a:r>
              <a:rPr lang="en-US" sz="2800" b="1" dirty="0" err="1">
                <a:solidFill>
                  <a:schemeClr val="accent1"/>
                </a:solidFill>
                <a:latin typeface="Courier New" panose="02070309020205020404" pitchFamily="49" charset="0"/>
                <a:cs typeface="Courier New" panose="02070309020205020404" pitchFamily="49" charset="0"/>
              </a:rPr>
              <a:t>inspec.command</a:t>
            </a:r>
            <a:r>
              <a:rPr lang="en-US" sz="2800" b="1" dirty="0">
                <a:solidFill>
                  <a:schemeClr val="accent1"/>
                </a:solidFill>
                <a:latin typeface="Courier New" panose="02070309020205020404" pitchFamily="49" charset="0"/>
                <a:cs typeface="Courier New" panose="02070309020205020404" pitchFamily="49" charset="0"/>
              </a:rPr>
              <a:t>('</a:t>
            </a:r>
            <a:r>
              <a:rPr lang="en-US" sz="2800" b="1" dirty="0" err="1">
                <a:solidFill>
                  <a:schemeClr val="accent1"/>
                </a:solidFill>
                <a:latin typeface="Courier New" panose="02070309020205020404" pitchFamily="49" charset="0"/>
                <a:cs typeface="Courier New" panose="02070309020205020404" pitchFamily="49" charset="0"/>
              </a:rPr>
              <a:t>secedit</a:t>
            </a:r>
            <a:r>
              <a:rPr lang="en-US" sz="2800" b="1" dirty="0">
                <a:solidFill>
                  <a:schemeClr val="accent1"/>
                </a:solidFill>
                <a:latin typeface="Courier New" panose="02070309020205020404" pitchFamily="49" charset="0"/>
                <a:cs typeface="Courier New" panose="02070309020205020404" pitchFamily="49" charset="0"/>
              </a:rPr>
              <a:t> /export /</a:t>
            </a:r>
            <a:r>
              <a:rPr lang="en-US" sz="2800" b="1" dirty="0" err="1">
                <a:solidFill>
                  <a:schemeClr val="accent1"/>
                </a:solidFill>
                <a:latin typeface="Courier New" panose="02070309020205020404" pitchFamily="49" charset="0"/>
                <a:cs typeface="Courier New" panose="02070309020205020404" pitchFamily="49" charset="0"/>
              </a:rPr>
              <a:t>cfg</a:t>
            </a:r>
            <a:r>
              <a:rPr lang="en-US" sz="2800" b="1" dirty="0">
                <a:solidFill>
                  <a:schemeClr val="accent1"/>
                </a:solidFill>
                <a:latin typeface="Courier New" panose="02070309020205020404" pitchFamily="49" charset="0"/>
                <a:cs typeface="Courier New" panose="02070309020205020404" pitchFamily="49" charset="0"/>
              </a:rPr>
              <a:t> </a:t>
            </a:r>
            <a:r>
              <a:rPr lang="en-US" sz="2800" b="1" dirty="0" err="1">
                <a:solidFill>
                  <a:schemeClr val="accent1"/>
                </a:solidFill>
                <a:latin typeface="Courier New" panose="02070309020205020404" pitchFamily="49" charset="0"/>
                <a:cs typeface="Courier New" panose="02070309020205020404" pitchFamily="49" charset="0"/>
              </a:rPr>
              <a:t>win_secpol.cfg</a:t>
            </a:r>
            <a:r>
              <a:rPr lang="en-US" sz="2800" b="1" dirty="0">
                <a:solidFill>
                  <a:schemeClr val="accent1"/>
                </a:solidFill>
                <a:latin typeface="Courier New" panose="02070309020205020404" pitchFamily="49" charset="0"/>
                <a:cs typeface="Courier New" panose="02070309020205020404" pitchFamily="49" charset="0"/>
              </a:rPr>
              <a:t>')</a:t>
            </a:r>
          </a:p>
          <a:p>
            <a:r>
              <a:rPr lang="en-US" sz="2800" b="1" dirty="0">
                <a:latin typeface="Courier New" panose="02070309020205020404" pitchFamily="49" charset="0"/>
                <a:cs typeface="Courier New" panose="02070309020205020404" pitchFamily="49" charset="0"/>
              </a:rPr>
              <a:t>    return nil if </a:t>
            </a:r>
            <a:r>
              <a:rPr lang="en-US" sz="2800" b="1" dirty="0" err="1">
                <a:latin typeface="Courier New" panose="02070309020205020404" pitchFamily="49" charset="0"/>
                <a:cs typeface="Courier New" panose="02070309020205020404" pitchFamily="49" charset="0"/>
              </a:rPr>
              <a:t>cmd.exit_status.to_i</a:t>
            </a:r>
            <a:r>
              <a:rPr lang="en-US" sz="2800" b="1" dirty="0">
                <a:latin typeface="Courier New" panose="02070309020205020404" pitchFamily="49" charset="0"/>
                <a:cs typeface="Courier New" panose="02070309020205020404" pitchFamily="49" charset="0"/>
              </a:rPr>
              <a:t> != </a:t>
            </a:r>
            <a:r>
              <a:rPr lang="en-US" sz="2800" b="1" dirty="0" smtClean="0">
                <a:latin typeface="Courier New" panose="02070309020205020404" pitchFamily="49" charset="0"/>
                <a:cs typeface="Courier New" panose="02070309020205020404" pitchFamily="49" charset="0"/>
              </a:rPr>
              <a:t>0</a:t>
            </a:r>
          </a:p>
          <a:p>
            <a:endParaRPr lang="en-US" dirty="0"/>
          </a:p>
          <a:p>
            <a:endParaRPr lang="en-US" dirty="0"/>
          </a:p>
        </p:txBody>
      </p:sp>
      <p:sp>
        <p:nvSpPr>
          <p:cNvPr id="10" name="Text Placeholder 2"/>
          <p:cNvSpPr txBox="1">
            <a:spLocks/>
          </p:cNvSpPr>
          <p:nvPr/>
        </p:nvSpPr>
        <p:spPr bwMode="white">
          <a:xfrm>
            <a:off x="8470762" y="6826137"/>
            <a:ext cx="6961907" cy="1257879"/>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a:hlinkClick r:id="rId3"/>
              </a:rPr>
              <a:t>https://</a:t>
            </a:r>
            <a:r>
              <a:rPr lang="en-US" dirty="0" smtClean="0">
                <a:hlinkClick r:id="rId3"/>
              </a:rPr>
              <a:t>github.com/chef/inspec/blob/master/lib/resources/security_policy.rb</a:t>
            </a:r>
            <a:endParaRPr lang="en-US" dirty="0" smtClean="0"/>
          </a:p>
          <a:p>
            <a:endParaRPr lang="en-US" dirty="0" smtClean="0"/>
          </a:p>
          <a:p>
            <a:r>
              <a:rPr lang="en-US" dirty="0" smtClean="0"/>
              <a:t>  </a:t>
            </a:r>
            <a:endParaRPr lang="en-US" dirty="0"/>
          </a:p>
        </p:txBody>
      </p:sp>
    </p:spTree>
    <p:extLst>
      <p:ext uri="{BB962C8B-B14F-4D97-AF65-F5344CB8AC3E}">
        <p14:creationId xmlns:p14="http://schemas.microsoft.com/office/powerpoint/2010/main" val="1296793942"/>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CIS Benchmarks for Windows</a:t>
            </a:r>
            <a:endParaRPr lang="en-US" dirty="0">
              <a:solidFill>
                <a:srgbClr val="FF0000"/>
              </a:solidFill>
            </a:endParaRPr>
          </a:p>
        </p:txBody>
      </p:sp>
      <p:sp>
        <p:nvSpPr>
          <p:cNvPr id="3" name="Text Placeholder 2"/>
          <p:cNvSpPr>
            <a:spLocks noGrp="1"/>
          </p:cNvSpPr>
          <p:nvPr>
            <p:ph type="body" sz="quarter" idx="12"/>
          </p:nvPr>
        </p:nvSpPr>
        <p:spPr>
          <a:xfrm>
            <a:off x="650040" y="1856198"/>
            <a:ext cx="6567883" cy="5345953"/>
          </a:xfrm>
        </p:spPr>
        <p:txBody>
          <a:bodyPr/>
          <a:lstStyle/>
          <a:p>
            <a:r>
              <a:rPr lang="en-US" dirty="0" smtClean="0"/>
              <a:t>After writing such a Compliance policy, in a production environment you would use </a:t>
            </a:r>
            <a:r>
              <a:rPr lang="en-US" dirty="0"/>
              <a:t>'</a:t>
            </a:r>
            <a:r>
              <a:rPr lang="en-US" dirty="0" err="1"/>
              <a:t>inspec</a:t>
            </a:r>
            <a:r>
              <a:rPr lang="en-US" dirty="0"/>
              <a:t> exec' to test the control</a:t>
            </a:r>
            <a:r>
              <a:rPr lang="en-US" dirty="0" smtClean="0"/>
              <a:t>.</a:t>
            </a:r>
          </a:p>
          <a:p>
            <a:r>
              <a:rPr lang="en-US" dirty="0" smtClean="0"/>
              <a:t>Then you could package the profile </a:t>
            </a:r>
            <a:r>
              <a:rPr lang="en-US" dirty="0"/>
              <a:t>and upload </a:t>
            </a:r>
            <a:r>
              <a:rPr lang="en-US" dirty="0" smtClean="0"/>
              <a:t>it to </a:t>
            </a:r>
            <a:r>
              <a:rPr lang="en-US" dirty="0"/>
              <a:t>your Compliance server.</a:t>
            </a:r>
          </a:p>
          <a:p>
            <a:endParaRPr lang="en-US" dirty="0"/>
          </a:p>
        </p:txBody>
      </p:sp>
      <p:sp>
        <p:nvSpPr>
          <p:cNvPr id="8" name="Text Placeholder 2"/>
          <p:cNvSpPr txBox="1">
            <a:spLocks/>
          </p:cNvSpPr>
          <p:nvPr/>
        </p:nvSpPr>
        <p:spPr bwMode="white">
          <a:xfrm>
            <a:off x="9010184" y="1551997"/>
            <a:ext cx="7007299" cy="4855618"/>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a:t>
            </a:r>
            <a:r>
              <a:rPr lang="en-US" sz="2000" b="1" dirty="0"/>
              <a:t>'cis-enforce-password-history-1.1.1' do</a:t>
            </a:r>
          </a:p>
          <a:p>
            <a:r>
              <a:rPr lang="en-US" sz="2000" b="1" dirty="0"/>
              <a:t> </a:t>
            </a:r>
            <a:r>
              <a:rPr lang="en-US" sz="2000" b="1" dirty="0" smtClean="0"/>
              <a:t> impact </a:t>
            </a:r>
            <a:r>
              <a:rPr lang="en-US" sz="2000" b="1" dirty="0"/>
              <a:t>0.7</a:t>
            </a:r>
          </a:p>
          <a:p>
            <a:r>
              <a:rPr lang="en-US" sz="2000" b="1" dirty="0"/>
              <a:t> </a:t>
            </a:r>
            <a:r>
              <a:rPr lang="en-US" sz="2000" b="1" dirty="0" smtClean="0"/>
              <a:t> title </a:t>
            </a:r>
            <a:r>
              <a:rPr lang="en-US" sz="2000" b="1" dirty="0"/>
              <a:t>'1.1.1 Set Enforce password history to 24 or more passwords'</a:t>
            </a:r>
          </a:p>
          <a:p>
            <a:r>
              <a:rPr lang="en-US" sz="2000" b="1" dirty="0"/>
              <a:t> </a:t>
            </a:r>
            <a:r>
              <a:rPr lang="en-US" sz="2000" b="1" dirty="0" smtClean="0"/>
              <a:t> </a:t>
            </a:r>
            <a:r>
              <a:rPr lang="en-US" sz="2000" b="1" dirty="0" err="1" smtClean="0"/>
              <a:t>desc</a:t>
            </a:r>
            <a:r>
              <a:rPr lang="en-US" sz="2000" b="1" dirty="0" smtClean="0"/>
              <a:t> </a:t>
            </a:r>
            <a:r>
              <a:rPr lang="en-US" sz="2000" b="1" dirty="0"/>
              <a:t>'Set Enforce password history to 24 or </a:t>
            </a:r>
            <a:r>
              <a:rPr lang="en-US" sz="2000" b="1" dirty="0" smtClean="0"/>
              <a:t>more passwords</a:t>
            </a:r>
            <a:r>
              <a:rPr lang="en-US" sz="2000" b="1" dirty="0"/>
              <a:t>'</a:t>
            </a:r>
          </a:p>
          <a:p>
            <a:r>
              <a:rPr lang="en-US" sz="2000" b="1" dirty="0"/>
              <a:t> </a:t>
            </a:r>
            <a:r>
              <a:rPr lang="en-US" sz="2000" b="1" dirty="0" smtClean="0"/>
              <a:t> describe </a:t>
            </a:r>
            <a:r>
              <a:rPr lang="en-US" sz="2000" b="1" dirty="0" err="1"/>
              <a:t>security_policy</a:t>
            </a:r>
            <a:r>
              <a:rPr lang="en-US" sz="2000" b="1" dirty="0"/>
              <a:t> do</a:t>
            </a:r>
          </a:p>
          <a:p>
            <a:r>
              <a:rPr lang="en-US" sz="2000" b="1" dirty="0"/>
              <a:t> </a:t>
            </a:r>
            <a:r>
              <a:rPr lang="en-US" sz="2000" b="1" dirty="0" smtClean="0"/>
              <a:t>   its</a:t>
            </a:r>
            <a:r>
              <a:rPr lang="en-US" sz="2000" b="1" dirty="0"/>
              <a:t>('</a:t>
            </a:r>
            <a:r>
              <a:rPr lang="en-US" sz="2000" b="1" dirty="0" err="1"/>
              <a:t>PasswordHistorySize</a:t>
            </a:r>
            <a:r>
              <a:rPr lang="en-US" sz="2000" b="1" dirty="0"/>
              <a:t>') { should be &gt;= 24 }</a:t>
            </a:r>
          </a:p>
          <a:p>
            <a:r>
              <a:rPr lang="en-US" sz="2000" b="1" dirty="0"/>
              <a:t> </a:t>
            </a:r>
            <a:r>
              <a:rPr lang="en-US" sz="2000" b="1" dirty="0" smtClean="0"/>
              <a:t> end</a:t>
            </a:r>
            <a:endParaRPr lang="en-US" sz="2000" b="1" dirty="0"/>
          </a:p>
          <a:p>
            <a:r>
              <a:rPr lang="en-US" sz="2000" b="1" dirty="0" smtClean="0"/>
              <a:t>end</a:t>
            </a:r>
            <a:endParaRPr lang="en-US" sz="2000" b="1" dirty="0"/>
          </a:p>
        </p:txBody>
      </p:sp>
    </p:spTree>
    <p:extLst>
      <p:ext uri="{BB962C8B-B14F-4D97-AF65-F5344CB8AC3E}">
        <p14:creationId xmlns:p14="http://schemas.microsoft.com/office/powerpoint/2010/main" val="2016937290"/>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DoD Compliance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Department of Defense (DoD) STIGs</a:t>
            </a:r>
            <a:endParaRPr lang="en-US" dirty="0"/>
          </a:p>
          <a:p>
            <a:endParaRPr lang="en-US" dirty="0" smtClean="0"/>
          </a:p>
          <a:p>
            <a:r>
              <a:rPr lang="en-US" dirty="0" smtClean="0"/>
              <a:t>The </a:t>
            </a:r>
            <a:r>
              <a:rPr lang="en-US" dirty="0"/>
              <a:t>Security Technical Implementation Guides (STIGs) and the NSA Guides are the configuration standards for DOD IA and IA-enabled devices/systems. </a:t>
            </a:r>
            <a:endParaRPr lang="en-US" dirty="0" smtClean="0"/>
          </a:p>
          <a:p>
            <a:endParaRPr lang="en-US" dirty="0"/>
          </a:p>
          <a:p>
            <a:endParaRPr lang="en-US" dirty="0"/>
          </a:p>
        </p:txBody>
      </p:sp>
    </p:spTree>
    <p:extLst>
      <p:ext uri="{BB962C8B-B14F-4D97-AF65-F5344CB8AC3E}">
        <p14:creationId xmlns:p14="http://schemas.microsoft.com/office/powerpoint/2010/main" val="2951886090"/>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DoD Compliance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Department of Defense (DoD) STIGs</a:t>
            </a:r>
            <a:endParaRPr lang="en-US" dirty="0"/>
          </a:p>
          <a:p>
            <a:endParaRPr lang="en-US" dirty="0" smtClean="0"/>
          </a:p>
          <a:p>
            <a:r>
              <a:rPr lang="en-US" dirty="0" smtClean="0"/>
              <a:t>Since </a:t>
            </a:r>
            <a:r>
              <a:rPr lang="en-US" dirty="0"/>
              <a:t>1998, DISA has played a critical role enhancing the security posture of DoD's security systems by providing the Security Technical Implementation Guides (STIGs). </a:t>
            </a:r>
            <a:endParaRPr lang="en-US" dirty="0" smtClean="0"/>
          </a:p>
          <a:p>
            <a:endParaRPr lang="en-US" dirty="0"/>
          </a:p>
          <a:p>
            <a:r>
              <a:rPr lang="en-US" dirty="0" smtClean="0"/>
              <a:t>The </a:t>
            </a:r>
            <a:r>
              <a:rPr lang="en-US" dirty="0"/>
              <a:t>STIGs contain technical guidance to "lock down" information systems/software that might otherwise be vulnerable to a malicious computer attack</a:t>
            </a:r>
            <a:r>
              <a:rPr lang="en-US" dirty="0" smtClean="0"/>
              <a:t>.</a:t>
            </a:r>
            <a:endParaRPr lang="en-US" dirty="0"/>
          </a:p>
          <a:p>
            <a:pPr algn="ctr"/>
            <a:r>
              <a:rPr lang="en-US" dirty="0">
                <a:hlinkClick r:id="rId3"/>
              </a:rPr>
              <a:t>http://</a:t>
            </a:r>
            <a:r>
              <a:rPr lang="en-US" dirty="0" smtClean="0">
                <a:hlinkClick r:id="rId3"/>
              </a:rPr>
              <a:t>iase.disa.mil/stigs/Pages/index.aspx</a:t>
            </a:r>
            <a:endParaRPr lang="en-US" dirty="0" smtClean="0"/>
          </a:p>
          <a:p>
            <a:pPr algn="ctr"/>
            <a:endParaRPr lang="en-US" dirty="0"/>
          </a:p>
          <a:p>
            <a:endParaRPr lang="en-US" dirty="0"/>
          </a:p>
        </p:txBody>
      </p:sp>
    </p:spTree>
    <p:extLst>
      <p:ext uri="{BB962C8B-B14F-4D97-AF65-F5344CB8AC3E}">
        <p14:creationId xmlns:p14="http://schemas.microsoft.com/office/powerpoint/2010/main" val="1097838391"/>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0521" y="2292126"/>
            <a:ext cx="13285334" cy="852712"/>
          </a:xfrm>
        </p:spPr>
        <p:txBody>
          <a:bodyPr>
            <a:normAutofit fontScale="90000"/>
          </a:bodyPr>
          <a:lstStyle/>
          <a:p>
            <a:r>
              <a:rPr lang="en-US" dirty="0" smtClean="0"/>
              <a:t>GL: Compliance Frameworks - DoD</a:t>
            </a:r>
            <a:endParaRPr lang="en-US" dirty="0"/>
          </a:p>
        </p:txBody>
      </p:sp>
      <p:sp>
        <p:nvSpPr>
          <p:cNvPr id="4" name="Content Placeholder 3"/>
          <p:cNvSpPr>
            <a:spLocks noGrp="1"/>
          </p:cNvSpPr>
          <p:nvPr>
            <p:ph sz="quarter" idx="11"/>
          </p:nvPr>
        </p:nvSpPr>
        <p:spPr/>
        <p:txBody>
          <a:bodyPr/>
          <a:lstStyle/>
          <a:p>
            <a:r>
              <a:rPr lang="en-US" dirty="0" smtClean="0"/>
              <a:t>Translating a CIS benchmark into an </a:t>
            </a:r>
            <a:r>
              <a:rPr lang="en-US" dirty="0" err="1" smtClean="0"/>
              <a:t>InSpec</a:t>
            </a:r>
            <a:r>
              <a:rPr lang="en-US" dirty="0" smtClean="0"/>
              <a:t> control and Compliance profile.</a:t>
            </a:r>
            <a:endParaRPr lang="en-US" dirty="0"/>
          </a:p>
        </p:txBody>
      </p:sp>
      <p:sp>
        <p:nvSpPr>
          <p:cNvPr id="3" name="Subtitle 2"/>
          <p:cNvSpPr>
            <a:spLocks noGrp="1"/>
          </p:cNvSpPr>
          <p:nvPr>
            <p:ph type="body" sz="quarter" idx="10"/>
          </p:nvPr>
        </p:nvSpPr>
        <p:spPr/>
        <p:txBody>
          <a:bodyPr/>
          <a:lstStyle/>
          <a:p>
            <a:pPr marL="342900" indent="-342900">
              <a:buFont typeface="Wingdings" panose="05000000000000000000" pitchFamily="2" charset="2"/>
              <a:buChar char="q"/>
            </a:pPr>
            <a:r>
              <a:rPr lang="en-US" dirty="0"/>
              <a:t>Download STIGViewer2.</a:t>
            </a:r>
          </a:p>
          <a:p>
            <a:pPr marL="342900" indent="-342900">
              <a:buFont typeface="Wingdings" panose="05000000000000000000" pitchFamily="2" charset="2"/>
              <a:buChar char="q"/>
            </a:pPr>
            <a:r>
              <a:rPr lang="en-US" dirty="0"/>
              <a:t>Download </a:t>
            </a:r>
            <a:r>
              <a:rPr lang="en-US" dirty="0" smtClean="0"/>
              <a:t>DoD </a:t>
            </a:r>
            <a:r>
              <a:rPr lang="en-US" dirty="0"/>
              <a:t>Security </a:t>
            </a:r>
            <a:r>
              <a:rPr lang="en-US" dirty="0" smtClean="0"/>
              <a:t>Rules </a:t>
            </a:r>
            <a:r>
              <a:rPr lang="en-US" dirty="0" smtClean="0"/>
              <a:t>for </a:t>
            </a:r>
            <a:r>
              <a:rPr lang="en-US" dirty="0"/>
              <a:t>RHEL 6 and Windows 2012 MS (Member Server</a:t>
            </a:r>
            <a:r>
              <a:rPr lang="en-US" dirty="0" smtClean="0"/>
              <a:t>).</a:t>
            </a:r>
          </a:p>
          <a:p>
            <a:pPr marL="342900" indent="-342900">
              <a:buFont typeface="Wingdings" panose="05000000000000000000" pitchFamily="2" charset="2"/>
              <a:buChar char="q"/>
            </a:pPr>
            <a:r>
              <a:rPr lang="en-US" dirty="0" smtClean="0"/>
              <a:t>Explain how to translate the </a:t>
            </a:r>
            <a:r>
              <a:rPr lang="en-US" dirty="0"/>
              <a:t>DoD Security Rule </a:t>
            </a:r>
            <a:r>
              <a:rPr lang="en-US" dirty="0" smtClean="0"/>
              <a:t>into a </a:t>
            </a:r>
            <a:r>
              <a:rPr lang="en-US" dirty="0" err="1" smtClean="0"/>
              <a:t>Chaf</a:t>
            </a:r>
            <a:r>
              <a:rPr lang="en-US" dirty="0" smtClean="0"/>
              <a:t> Compliance profile control.</a:t>
            </a:r>
            <a:endParaRPr lang="en-US" dirty="0"/>
          </a:p>
        </p:txBody>
      </p:sp>
    </p:spTree>
    <p:extLst>
      <p:ext uri="{BB962C8B-B14F-4D97-AF65-F5344CB8AC3E}">
        <p14:creationId xmlns:p14="http://schemas.microsoft.com/office/powerpoint/2010/main" val="4208910183"/>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Download </a:t>
            </a:r>
            <a:r>
              <a:rPr lang="en-US" dirty="0" smtClean="0"/>
              <a:t>STIGViewer2.x</a:t>
            </a:r>
            <a:endParaRPr lang="en-US" dirty="0"/>
          </a:p>
        </p:txBody>
      </p:sp>
      <p:sp>
        <p:nvSpPr>
          <p:cNvPr id="6" name="Text Placeholder 2"/>
          <p:cNvSpPr>
            <a:spLocks noGrp="1"/>
          </p:cNvSpPr>
          <p:nvPr>
            <p:ph type="body" sz="quarter" idx="12"/>
          </p:nvPr>
        </p:nvSpPr>
        <p:spPr/>
        <p:txBody>
          <a:bodyPr/>
          <a:lstStyle/>
          <a:p>
            <a:r>
              <a:rPr lang="en-US" dirty="0" smtClean="0"/>
              <a:t>From your local laptop, go to this site...</a:t>
            </a:r>
          </a:p>
          <a:p>
            <a:r>
              <a:rPr lang="en-US" dirty="0">
                <a:hlinkClick r:id="rId3"/>
              </a:rPr>
              <a:t>http://</a:t>
            </a:r>
            <a:r>
              <a:rPr lang="en-US" dirty="0" smtClean="0">
                <a:hlinkClick r:id="rId3"/>
              </a:rPr>
              <a:t>iase.disa.mil/stigs/Pages/stig-viewing-guidance.aspx</a:t>
            </a:r>
            <a:endParaRPr lang="en-US" dirty="0" smtClean="0"/>
          </a:p>
          <a:p>
            <a:r>
              <a:rPr lang="en-US" dirty="0" smtClean="0"/>
              <a:t>...and download the latest version of the STIG Viewer</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4"/>
          <a:stretch>
            <a:fillRect/>
          </a:stretch>
        </p:blipFill>
        <p:spPr>
          <a:xfrm>
            <a:off x="4655231" y="3907189"/>
            <a:ext cx="6945539" cy="4083001"/>
          </a:xfrm>
          <a:prstGeom prst="rect">
            <a:avLst/>
          </a:prstGeom>
          <a:ln>
            <a:solidFill>
              <a:schemeClr val="accent1"/>
            </a:solidFill>
          </a:ln>
        </p:spPr>
      </p:pic>
    </p:spTree>
    <p:extLst>
      <p:ext uri="{BB962C8B-B14F-4D97-AF65-F5344CB8AC3E}">
        <p14:creationId xmlns:p14="http://schemas.microsoft.com/office/powerpoint/2010/main" val="634997789"/>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CIS Compliance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The </a:t>
            </a:r>
            <a:r>
              <a:rPr lang="en-US" dirty="0"/>
              <a:t>CIS </a:t>
            </a:r>
            <a:r>
              <a:rPr lang="en-US" dirty="0" smtClean="0"/>
              <a:t>Security </a:t>
            </a:r>
            <a:r>
              <a:rPr lang="en-US" dirty="0"/>
              <a:t>Benchmarks program provides well-defined, un-biased and consensus-based industry best practices to help organizations assess and improve their security. </a:t>
            </a:r>
            <a:endParaRPr lang="en-US" dirty="0" smtClean="0"/>
          </a:p>
          <a:p>
            <a:endParaRPr lang="en-US" dirty="0"/>
          </a:p>
          <a:p>
            <a:r>
              <a:rPr lang="en-US" dirty="0" smtClean="0"/>
              <a:t>Resources </a:t>
            </a:r>
            <a:r>
              <a:rPr lang="en-US" dirty="0"/>
              <a:t>include secure configuration benchmarks, automated configuration assessment tools and content, security metrics and security software product certifications</a:t>
            </a:r>
            <a:r>
              <a:rPr lang="en-US" dirty="0" smtClean="0"/>
              <a:t>.</a:t>
            </a:r>
          </a:p>
          <a:p>
            <a:endParaRPr lang="en-US" dirty="0"/>
          </a:p>
          <a:p>
            <a:pPr algn="ctr"/>
            <a:r>
              <a:rPr lang="en-US" dirty="0">
                <a:hlinkClick r:id="rId3"/>
              </a:rPr>
              <a:t>https://benchmarks.cisecurity.org</a:t>
            </a:r>
            <a:r>
              <a:rPr lang="en-US" dirty="0" smtClean="0">
                <a:hlinkClick r:id="rId3"/>
              </a:rPr>
              <a:t>/</a:t>
            </a:r>
            <a:endParaRPr lang="en-US" dirty="0" smtClean="0"/>
          </a:p>
          <a:p>
            <a:endParaRPr lang="en-US" dirty="0"/>
          </a:p>
          <a:p>
            <a:endParaRPr lang="en-US" dirty="0"/>
          </a:p>
        </p:txBody>
      </p:sp>
    </p:spTree>
    <p:extLst>
      <p:ext uri="{BB962C8B-B14F-4D97-AF65-F5344CB8AC3E}">
        <p14:creationId xmlns:p14="http://schemas.microsoft.com/office/powerpoint/2010/main" val="2733593429"/>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Launch STIGViewer2.x</a:t>
            </a:r>
            <a:endParaRPr lang="en-US" dirty="0"/>
          </a:p>
        </p:txBody>
      </p:sp>
      <p:sp>
        <p:nvSpPr>
          <p:cNvPr id="6" name="Text Placeholder 2"/>
          <p:cNvSpPr>
            <a:spLocks noGrp="1"/>
          </p:cNvSpPr>
          <p:nvPr>
            <p:ph type="body" sz="quarter" idx="12"/>
          </p:nvPr>
        </p:nvSpPr>
        <p:spPr>
          <a:xfrm>
            <a:off x="650040" y="1856198"/>
            <a:ext cx="5604456" cy="5345953"/>
          </a:xfrm>
        </p:spPr>
        <p:txBody>
          <a:bodyPr/>
          <a:lstStyle/>
          <a:p>
            <a:r>
              <a:rPr lang="en-US" dirty="0"/>
              <a:t>Click the </a:t>
            </a:r>
            <a:r>
              <a:rPr lang="en-US" dirty="0" smtClean="0"/>
              <a:t>STIGViewer_2.1 shortcut or otherwise </a:t>
            </a:r>
            <a:r>
              <a:rPr lang="en-US" dirty="0"/>
              <a:t>launch the </a:t>
            </a:r>
            <a:r>
              <a:rPr lang="en-US" dirty="0" smtClean="0"/>
              <a:t>STIGViewer_2.1 viewer. </a:t>
            </a:r>
          </a:p>
          <a:p>
            <a:endParaRPr lang="en-US" dirty="0"/>
          </a:p>
          <a:p>
            <a:r>
              <a:rPr lang="en-US" dirty="0" smtClean="0"/>
              <a:t>If it doesn't launch, you </a:t>
            </a:r>
            <a:r>
              <a:rPr lang="en-US" dirty="0"/>
              <a:t>may need to install the latest Java Runtime Environment (JRE</a:t>
            </a:r>
            <a:r>
              <a:rPr lang="en-US" dirty="0" smtClean="0"/>
              <a:t>) as indicated on the next slide.</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6852677" y="1585949"/>
            <a:ext cx="9078837" cy="5886450"/>
          </a:xfrm>
          <a:prstGeom prst="rect">
            <a:avLst/>
          </a:prstGeom>
          <a:ln>
            <a:solidFill>
              <a:schemeClr val="accent1"/>
            </a:solidFill>
          </a:ln>
        </p:spPr>
      </p:pic>
    </p:spTree>
    <p:extLst>
      <p:ext uri="{BB962C8B-B14F-4D97-AF65-F5344CB8AC3E}">
        <p14:creationId xmlns:p14="http://schemas.microsoft.com/office/powerpoint/2010/main" val="2992985795"/>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Download </a:t>
            </a:r>
            <a:r>
              <a:rPr lang="en-US" dirty="0" smtClean="0"/>
              <a:t>Java JRE if Necessary </a:t>
            </a:r>
            <a:endParaRPr lang="en-US" dirty="0"/>
          </a:p>
        </p:txBody>
      </p:sp>
      <p:sp>
        <p:nvSpPr>
          <p:cNvPr id="6" name="Text Placeholder 2"/>
          <p:cNvSpPr>
            <a:spLocks noGrp="1"/>
          </p:cNvSpPr>
          <p:nvPr>
            <p:ph type="body" sz="quarter" idx="12"/>
          </p:nvPr>
        </p:nvSpPr>
        <p:spPr>
          <a:xfrm>
            <a:off x="650040" y="1856198"/>
            <a:ext cx="6012017" cy="5345953"/>
          </a:xfrm>
        </p:spPr>
        <p:txBody>
          <a:bodyPr/>
          <a:lstStyle/>
          <a:p>
            <a:r>
              <a:rPr lang="en-US" dirty="0" smtClean="0"/>
              <a:t>You may need to install the </a:t>
            </a:r>
            <a:r>
              <a:rPr lang="en-US" dirty="0"/>
              <a:t>latest Java Runtime Environment (JRE</a:t>
            </a:r>
            <a:r>
              <a:rPr lang="en-US" dirty="0" smtClean="0"/>
              <a:t>) if your </a:t>
            </a:r>
            <a:r>
              <a:rPr lang="en-US" dirty="0"/>
              <a:t>STIG </a:t>
            </a:r>
            <a:r>
              <a:rPr lang="en-US" dirty="0" smtClean="0"/>
              <a:t>Viewer doesn't launch when clicked.</a:t>
            </a:r>
          </a:p>
          <a:p>
            <a:endParaRPr lang="en-US" dirty="0"/>
          </a:p>
          <a:p>
            <a:r>
              <a:rPr lang="en-US" dirty="0">
                <a:hlinkClick r:id="rId3"/>
              </a:rPr>
              <a:t>http://</a:t>
            </a:r>
            <a:r>
              <a:rPr lang="en-US" dirty="0" smtClean="0">
                <a:hlinkClick r:id="rId3"/>
              </a:rPr>
              <a:t>www.oracle.com/technetwork/java/javase/downloads/jre8-downloads-2133155.html</a:t>
            </a:r>
            <a:endParaRPr lang="en-US" dirty="0" smtClean="0"/>
          </a:p>
          <a:p>
            <a:endParaRPr lang="en-US" dirty="0"/>
          </a:p>
          <a:p>
            <a:endParaRPr lang="en-US" dirty="0" smtClean="0"/>
          </a:p>
        </p:txBody>
      </p:sp>
      <p:pic>
        <p:nvPicPr>
          <p:cNvPr id="5" name="Picture 4"/>
          <p:cNvPicPr>
            <a:picLocks noChangeAspect="1"/>
          </p:cNvPicPr>
          <p:nvPr/>
        </p:nvPicPr>
        <p:blipFill>
          <a:blip r:embed="rId4"/>
          <a:stretch>
            <a:fillRect/>
          </a:stretch>
        </p:blipFill>
        <p:spPr>
          <a:xfrm>
            <a:off x="7233330" y="2009811"/>
            <a:ext cx="8856274" cy="5038725"/>
          </a:xfrm>
          <a:prstGeom prst="rect">
            <a:avLst/>
          </a:prstGeom>
          <a:ln>
            <a:solidFill>
              <a:schemeClr val="accent1"/>
            </a:solidFill>
          </a:ln>
        </p:spPr>
      </p:pic>
    </p:spTree>
    <p:extLst>
      <p:ext uri="{BB962C8B-B14F-4D97-AF65-F5344CB8AC3E}">
        <p14:creationId xmlns:p14="http://schemas.microsoft.com/office/powerpoint/2010/main" val="3942763491"/>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Download STIG Profiles for Red Hat 6</a:t>
            </a:r>
            <a:endParaRPr lang="en-US" dirty="0"/>
          </a:p>
        </p:txBody>
      </p:sp>
      <p:sp>
        <p:nvSpPr>
          <p:cNvPr id="6" name="Text Placeholder 2"/>
          <p:cNvSpPr>
            <a:spLocks noGrp="1"/>
          </p:cNvSpPr>
          <p:nvPr>
            <p:ph type="body" sz="quarter" idx="12"/>
          </p:nvPr>
        </p:nvSpPr>
        <p:spPr>
          <a:xfrm>
            <a:off x="650040" y="1856198"/>
            <a:ext cx="6012017" cy="5345953"/>
          </a:xfrm>
        </p:spPr>
        <p:txBody>
          <a:bodyPr/>
          <a:lstStyle/>
          <a:p>
            <a:r>
              <a:rPr lang="en-US" dirty="0"/>
              <a:t>Download </a:t>
            </a:r>
            <a:r>
              <a:rPr lang="en-US" dirty="0" smtClean="0"/>
              <a:t>the STIG </a:t>
            </a:r>
            <a:r>
              <a:rPr lang="en-US" dirty="0"/>
              <a:t>profiles for </a:t>
            </a:r>
            <a:r>
              <a:rPr lang="en-US" dirty="0" smtClean="0"/>
              <a:t>RHEL 6 from this site and remember the location to where you downloaded onto your laptop.</a:t>
            </a:r>
            <a:br>
              <a:rPr lang="en-US" dirty="0" smtClean="0"/>
            </a:br>
            <a:endParaRPr lang="en-US" dirty="0" smtClean="0"/>
          </a:p>
          <a:p>
            <a:r>
              <a:rPr lang="en-US" dirty="0" smtClean="0">
                <a:hlinkClick r:id="rId3"/>
              </a:rPr>
              <a:t>http</a:t>
            </a:r>
            <a:r>
              <a:rPr lang="en-US" dirty="0">
                <a:hlinkClick r:id="rId3"/>
              </a:rPr>
              <a:t>://iase.disa.mil/stigs/os/unix-linux/Pages/red-hat.aspx</a:t>
            </a:r>
            <a:endParaRPr lang="en-US" dirty="0"/>
          </a:p>
          <a:p>
            <a:endParaRPr lang="en-US" dirty="0"/>
          </a:p>
          <a:p>
            <a:endParaRPr lang="en-US" dirty="0" smtClean="0"/>
          </a:p>
        </p:txBody>
      </p:sp>
      <p:pic>
        <p:nvPicPr>
          <p:cNvPr id="3" name="Picture 2"/>
          <p:cNvPicPr>
            <a:picLocks noChangeAspect="1"/>
          </p:cNvPicPr>
          <p:nvPr/>
        </p:nvPicPr>
        <p:blipFill>
          <a:blip r:embed="rId4"/>
          <a:stretch>
            <a:fillRect/>
          </a:stretch>
        </p:blipFill>
        <p:spPr>
          <a:xfrm>
            <a:off x="6840982" y="1536001"/>
            <a:ext cx="9148378" cy="4645343"/>
          </a:xfrm>
          <a:prstGeom prst="rect">
            <a:avLst/>
          </a:prstGeom>
          <a:ln>
            <a:solidFill>
              <a:schemeClr val="accent1"/>
            </a:solidFill>
          </a:ln>
        </p:spPr>
      </p:pic>
    </p:spTree>
    <p:extLst>
      <p:ext uri="{BB962C8B-B14F-4D97-AF65-F5344CB8AC3E}">
        <p14:creationId xmlns:p14="http://schemas.microsoft.com/office/powerpoint/2010/main" val="2104996062"/>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Import STIG </a:t>
            </a:r>
            <a:r>
              <a:rPr lang="en-US" dirty="0"/>
              <a:t>Profiles for Red Hat 6</a:t>
            </a:r>
          </a:p>
        </p:txBody>
      </p:sp>
      <p:sp>
        <p:nvSpPr>
          <p:cNvPr id="6" name="Text Placeholder 2"/>
          <p:cNvSpPr>
            <a:spLocks noGrp="1"/>
          </p:cNvSpPr>
          <p:nvPr>
            <p:ph type="body" sz="quarter" idx="12"/>
          </p:nvPr>
        </p:nvSpPr>
        <p:spPr>
          <a:xfrm>
            <a:off x="650040" y="1856198"/>
            <a:ext cx="6012017" cy="5345953"/>
          </a:xfrm>
        </p:spPr>
        <p:txBody>
          <a:bodyPr/>
          <a:lstStyle/>
          <a:p>
            <a:r>
              <a:rPr lang="en-US" dirty="0" smtClean="0"/>
              <a:t>Click </a:t>
            </a:r>
            <a:r>
              <a:rPr lang="en-US" b="1" dirty="0" smtClean="0"/>
              <a:t>File &gt; Import STIG</a:t>
            </a:r>
            <a:r>
              <a:rPr lang="en-US" dirty="0" smtClean="0"/>
              <a:t>.</a:t>
            </a:r>
          </a:p>
          <a:p>
            <a:endParaRPr lang="en-US" dirty="0"/>
          </a:p>
          <a:p>
            <a:r>
              <a:rPr lang="en-US" dirty="0" smtClean="0"/>
              <a:t>Navigate to the </a:t>
            </a:r>
            <a:r>
              <a:rPr lang="en-US" dirty="0"/>
              <a:t>STIG profiles </a:t>
            </a:r>
            <a:r>
              <a:rPr lang="en-US" dirty="0" smtClean="0"/>
              <a:t>file you just downloaded and click the file.</a:t>
            </a:r>
          </a:p>
          <a:p>
            <a:endParaRPr lang="en-US" dirty="0"/>
          </a:p>
          <a:p>
            <a:r>
              <a:rPr lang="en-US" dirty="0" smtClean="0"/>
              <a:t/>
            </a:r>
            <a:br>
              <a:rPr lang="en-US" dirty="0" smtClean="0"/>
            </a:br>
            <a:endParaRPr lang="en-US" dirty="0" smtClean="0"/>
          </a:p>
          <a:p>
            <a:endParaRPr lang="en-US" dirty="0"/>
          </a:p>
          <a:p>
            <a:endParaRPr lang="en-US" dirty="0" smtClean="0"/>
          </a:p>
        </p:txBody>
      </p:sp>
      <p:pic>
        <p:nvPicPr>
          <p:cNvPr id="4" name="Picture 3"/>
          <p:cNvPicPr>
            <a:picLocks noChangeAspect="1"/>
          </p:cNvPicPr>
          <p:nvPr/>
        </p:nvPicPr>
        <p:blipFill>
          <a:blip r:embed="rId3"/>
          <a:stretch>
            <a:fillRect/>
          </a:stretch>
        </p:blipFill>
        <p:spPr>
          <a:xfrm>
            <a:off x="6918088" y="1197546"/>
            <a:ext cx="7730599" cy="4351426"/>
          </a:xfrm>
          <a:prstGeom prst="rect">
            <a:avLst/>
          </a:prstGeom>
          <a:ln>
            <a:solidFill>
              <a:schemeClr val="accent1"/>
            </a:solidFill>
          </a:ln>
        </p:spPr>
      </p:pic>
      <p:pic>
        <p:nvPicPr>
          <p:cNvPr id="5" name="Picture 4"/>
          <p:cNvPicPr>
            <a:picLocks noChangeAspect="1"/>
          </p:cNvPicPr>
          <p:nvPr/>
        </p:nvPicPr>
        <p:blipFill>
          <a:blip r:embed="rId4"/>
          <a:stretch>
            <a:fillRect/>
          </a:stretch>
        </p:blipFill>
        <p:spPr>
          <a:xfrm>
            <a:off x="8062656" y="5155843"/>
            <a:ext cx="6842062" cy="2472445"/>
          </a:xfrm>
          <a:prstGeom prst="rect">
            <a:avLst/>
          </a:prstGeom>
          <a:ln>
            <a:solidFill>
              <a:schemeClr val="accent1"/>
            </a:solidFill>
          </a:ln>
        </p:spPr>
      </p:pic>
      <p:cxnSp>
        <p:nvCxnSpPr>
          <p:cNvPr id="7" name="Straight Arrow Connector 6"/>
          <p:cNvCxnSpPr/>
          <p:nvPr/>
        </p:nvCxnSpPr>
        <p:spPr>
          <a:xfrm>
            <a:off x="5321808" y="2194560"/>
            <a:ext cx="1938528" cy="42062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2548128" y="4529175"/>
            <a:ext cx="6284976" cy="242026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3578280"/>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smtClean="0"/>
              <a:t>STIG </a:t>
            </a:r>
            <a:r>
              <a:rPr lang="en-US" dirty="0"/>
              <a:t>Profiles for Red Hat 6</a:t>
            </a:r>
            <a:endParaRPr lang="en-US" dirty="0"/>
          </a:p>
        </p:txBody>
      </p:sp>
      <p:sp>
        <p:nvSpPr>
          <p:cNvPr id="6" name="Text Placeholder 2"/>
          <p:cNvSpPr>
            <a:spLocks noGrp="1"/>
          </p:cNvSpPr>
          <p:nvPr>
            <p:ph type="body" sz="quarter" idx="12"/>
          </p:nvPr>
        </p:nvSpPr>
        <p:spPr>
          <a:xfrm>
            <a:off x="650041" y="1856198"/>
            <a:ext cx="4927800" cy="5345953"/>
          </a:xfrm>
        </p:spPr>
        <p:txBody>
          <a:bodyPr/>
          <a:lstStyle/>
          <a:p>
            <a:r>
              <a:rPr lang="en-US" dirty="0" smtClean="0"/>
              <a:t>Your STIG viewer should now be populated with </a:t>
            </a:r>
            <a:r>
              <a:rPr lang="en-US" dirty="0" smtClean="0"/>
              <a:t>DoD </a:t>
            </a:r>
            <a:r>
              <a:rPr lang="en-US" dirty="0"/>
              <a:t>Security </a:t>
            </a:r>
            <a:r>
              <a:rPr lang="en-US" dirty="0" smtClean="0"/>
              <a:t>Rule </a:t>
            </a:r>
            <a:r>
              <a:rPr lang="en-US" dirty="0" smtClean="0"/>
              <a:t>profiles</a:t>
            </a:r>
            <a:r>
              <a:rPr lang="en-US" dirty="0" smtClean="0"/>
              <a:t>.</a:t>
            </a:r>
          </a:p>
          <a:p>
            <a:endParaRPr lang="en-US" dirty="0"/>
          </a:p>
          <a:p>
            <a:r>
              <a:rPr lang="en-US" dirty="0" smtClean="0"/>
              <a:t/>
            </a:r>
            <a:br>
              <a:rPr lang="en-US" dirty="0" smtClean="0"/>
            </a:br>
            <a:endParaRPr lang="en-US" dirty="0" smtClean="0"/>
          </a:p>
          <a:p>
            <a:endParaRPr lang="en-US" dirty="0"/>
          </a:p>
          <a:p>
            <a:endParaRPr lang="en-US" dirty="0" smtClean="0"/>
          </a:p>
        </p:txBody>
      </p:sp>
      <p:pic>
        <p:nvPicPr>
          <p:cNvPr id="3" name="Picture 2"/>
          <p:cNvPicPr>
            <a:picLocks noChangeAspect="1"/>
          </p:cNvPicPr>
          <p:nvPr/>
        </p:nvPicPr>
        <p:blipFill>
          <a:blip r:embed="rId3"/>
          <a:stretch>
            <a:fillRect/>
          </a:stretch>
        </p:blipFill>
        <p:spPr>
          <a:xfrm>
            <a:off x="6610350" y="1604999"/>
            <a:ext cx="9315450" cy="5848350"/>
          </a:xfrm>
          <a:prstGeom prst="rect">
            <a:avLst/>
          </a:prstGeom>
          <a:ln>
            <a:solidFill>
              <a:schemeClr val="accent1"/>
            </a:solidFill>
          </a:ln>
        </p:spPr>
      </p:pic>
    </p:spTree>
    <p:extLst>
      <p:ext uri="{BB962C8B-B14F-4D97-AF65-F5344CB8AC3E}">
        <p14:creationId xmlns:p14="http://schemas.microsoft.com/office/powerpoint/2010/main" val="1202070191"/>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089136" y="304800"/>
            <a:ext cx="6748803" cy="7622814"/>
          </a:xfrm>
          <a:prstGeom prst="rect">
            <a:avLst/>
          </a:prstGeom>
          <a:ln>
            <a:solidFill>
              <a:schemeClr val="accent1"/>
            </a:solidFill>
          </a:ln>
        </p:spPr>
      </p:pic>
      <p:sp>
        <p:nvSpPr>
          <p:cNvPr id="2" name="Title 1"/>
          <p:cNvSpPr>
            <a:spLocks noGrp="1"/>
          </p:cNvSpPr>
          <p:nvPr>
            <p:ph type="title"/>
          </p:nvPr>
        </p:nvSpPr>
        <p:spPr/>
        <p:txBody>
          <a:bodyPr>
            <a:normAutofit/>
          </a:bodyPr>
          <a:lstStyle/>
          <a:p>
            <a:r>
              <a:rPr lang="en-US" dirty="0" smtClean="0"/>
              <a:t>GL: </a:t>
            </a:r>
            <a:r>
              <a:rPr lang="en-US" dirty="0" smtClean="0"/>
              <a:t>Filter </a:t>
            </a:r>
            <a:r>
              <a:rPr lang="en-US" dirty="0" smtClean="0"/>
              <a:t>STIG Profiles</a:t>
            </a:r>
            <a:endParaRPr lang="en-US" dirty="0"/>
          </a:p>
        </p:txBody>
      </p:sp>
      <p:sp>
        <p:nvSpPr>
          <p:cNvPr id="6" name="Text Placeholder 2"/>
          <p:cNvSpPr>
            <a:spLocks noGrp="1"/>
          </p:cNvSpPr>
          <p:nvPr>
            <p:ph type="body" sz="quarter" idx="12"/>
          </p:nvPr>
        </p:nvSpPr>
        <p:spPr>
          <a:xfrm>
            <a:off x="676656" y="1856198"/>
            <a:ext cx="6144767" cy="5345953"/>
          </a:xfrm>
        </p:spPr>
        <p:txBody>
          <a:bodyPr/>
          <a:lstStyle/>
          <a:p>
            <a:r>
              <a:rPr lang="en-US" dirty="0" smtClean="0"/>
              <a:t>Type </a:t>
            </a:r>
            <a:r>
              <a:rPr lang="en-US" b="1" dirty="0" smtClean="0"/>
              <a:t>38443</a:t>
            </a:r>
            <a:r>
              <a:rPr lang="en-US" dirty="0" smtClean="0"/>
              <a:t> in the filter field.</a:t>
            </a:r>
          </a:p>
          <a:p>
            <a:endParaRPr lang="en-US" dirty="0"/>
          </a:p>
          <a:p>
            <a:r>
              <a:rPr lang="en-US" dirty="0" smtClean="0"/>
              <a:t>Notice how the center pane now lists only one </a:t>
            </a:r>
            <a:r>
              <a:rPr lang="en-US" dirty="0" smtClean="0"/>
              <a:t>DoD </a:t>
            </a:r>
            <a:r>
              <a:rPr lang="en-US" dirty="0"/>
              <a:t>Security Rule</a:t>
            </a:r>
            <a:r>
              <a:rPr lang="en-US" dirty="0" smtClean="0"/>
              <a:t>. </a:t>
            </a:r>
          </a:p>
          <a:p>
            <a:endParaRPr lang="en-US" dirty="0"/>
          </a:p>
          <a:p>
            <a:endParaRPr lang="en-US" dirty="0"/>
          </a:p>
          <a:p>
            <a:r>
              <a:rPr lang="en-US" dirty="0" smtClean="0"/>
              <a:t/>
            </a:r>
            <a:br>
              <a:rPr lang="en-US" dirty="0" smtClean="0"/>
            </a:br>
            <a:endParaRPr lang="en-US" dirty="0" smtClean="0"/>
          </a:p>
          <a:p>
            <a:endParaRPr lang="en-US" dirty="0"/>
          </a:p>
          <a:p>
            <a:endParaRPr lang="en-US" dirty="0" smtClean="0"/>
          </a:p>
        </p:txBody>
      </p:sp>
      <p:cxnSp>
        <p:nvCxnSpPr>
          <p:cNvPr id="7" name="Straight Arrow Connector 6"/>
          <p:cNvCxnSpPr/>
          <p:nvPr/>
        </p:nvCxnSpPr>
        <p:spPr>
          <a:xfrm>
            <a:off x="5815584" y="2414016"/>
            <a:ext cx="3493008" cy="440740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
        <p:nvSpPr>
          <p:cNvPr id="10" name="Oval 9"/>
          <p:cNvSpPr/>
          <p:nvPr/>
        </p:nvSpPr>
        <p:spPr bwMode="auto">
          <a:xfrm>
            <a:off x="11832336" y="1133475"/>
            <a:ext cx="4423664" cy="914781"/>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0199908"/>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15574263" cy="828675"/>
          </a:xfrm>
        </p:spPr>
        <p:txBody>
          <a:bodyPr>
            <a:normAutofit fontScale="90000"/>
          </a:bodyPr>
          <a:lstStyle/>
          <a:p>
            <a:r>
              <a:rPr lang="en-US" dirty="0" smtClean="0"/>
              <a:t>GL: </a:t>
            </a:r>
            <a:r>
              <a:rPr lang="en-US" dirty="0" smtClean="0"/>
              <a:t>Writing Compliance Profiles from DoD Rules</a:t>
            </a:r>
            <a:endParaRPr lang="en-US" dirty="0"/>
          </a:p>
        </p:txBody>
      </p:sp>
      <p:sp>
        <p:nvSpPr>
          <p:cNvPr id="9" name="Text Placeholder 2"/>
          <p:cNvSpPr>
            <a:spLocks noGrp="1"/>
          </p:cNvSpPr>
          <p:nvPr>
            <p:ph type="body" sz="quarter" idx="12"/>
          </p:nvPr>
        </p:nvSpPr>
        <p:spPr>
          <a:xfrm>
            <a:off x="142041" y="1172464"/>
            <a:ext cx="6075880" cy="6766560"/>
          </a:xfrm>
          <a:ln>
            <a:solidFill>
              <a:schemeClr val="accent1"/>
            </a:solidFill>
          </a:ln>
        </p:spPr>
        <p:txBody>
          <a:bodyPr/>
          <a:lstStyle/>
          <a:p>
            <a:r>
              <a:rPr lang="en-US" sz="2000" b="1" dirty="0" smtClean="0">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The /etc/</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file must be owned by root</a:t>
            </a: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#Severity: </a:t>
            </a:r>
            <a:r>
              <a:rPr lang="en-US" sz="2000" b="1" dirty="0" smtClean="0">
                <a:latin typeface="Courier New" panose="02070309020205020404" pitchFamily="49" charset="0"/>
                <a:cs typeface="Courier New" panose="02070309020205020404" pitchFamily="49" charset="0"/>
              </a:rPr>
              <a:t>Medium</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#The "/etc/</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file contains group password hashes. Protection of this</a:t>
            </a:r>
          </a:p>
          <a:p>
            <a:r>
              <a:rPr lang="en-US" sz="2000" b="1" dirty="0">
                <a:latin typeface="Courier New" panose="02070309020205020404" pitchFamily="49" charset="0"/>
                <a:cs typeface="Courier New" panose="02070309020205020404" pitchFamily="49" charset="0"/>
              </a:rPr>
              <a:t>#file is critical for system security.</a:t>
            </a:r>
          </a:p>
          <a:p>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control 'v-38443-gshadow' do</a:t>
            </a:r>
          </a:p>
          <a:p>
            <a:r>
              <a:rPr lang="en-US" sz="2000" b="1" dirty="0">
                <a:latin typeface="Courier New" panose="02070309020205020404" pitchFamily="49" charset="0"/>
                <a:cs typeface="Courier New" panose="02070309020205020404" pitchFamily="49" charset="0"/>
              </a:rPr>
              <a:t>  impact 0.5</a:t>
            </a:r>
          </a:p>
          <a:p>
            <a:r>
              <a:rPr lang="en-US" sz="2000" b="1" dirty="0">
                <a:latin typeface="Courier New" panose="02070309020205020404" pitchFamily="49" charset="0"/>
                <a:cs typeface="Courier New" panose="02070309020205020404" pitchFamily="49" charset="0"/>
              </a:rPr>
              <a:t>  title 'v-38443: verify </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is owned by root'</a:t>
            </a:r>
          </a:p>
          <a:p>
            <a:r>
              <a:rPr lang="en-US" sz="2000" b="1" dirty="0">
                <a:latin typeface="Courier New" panose="02070309020205020404" pitchFamily="49" charset="0"/>
                <a:cs typeface="Courier New" panose="02070309020205020404" pitchFamily="49" charset="0"/>
              </a:rPr>
              <a:t>  describe file('/etc/</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do</a:t>
            </a:r>
          </a:p>
          <a:p>
            <a:r>
              <a:rPr lang="en-US" sz="2000" b="1" dirty="0">
                <a:latin typeface="Courier New" panose="02070309020205020404" pitchFamily="49" charset="0"/>
                <a:cs typeface="Courier New" panose="02070309020205020404" pitchFamily="49" charset="0"/>
              </a:rPr>
              <a:t>    it { should </a:t>
            </a:r>
            <a:r>
              <a:rPr lang="en-US" sz="2000" b="1" dirty="0" err="1">
                <a:latin typeface="Courier New" panose="02070309020205020404" pitchFamily="49" charset="0"/>
                <a:cs typeface="Courier New" panose="02070309020205020404" pitchFamily="49" charset="0"/>
              </a:rPr>
              <a:t>be_owned_by</a:t>
            </a:r>
            <a:r>
              <a:rPr lang="en-US" sz="2000" b="1" dirty="0">
                <a:latin typeface="Courier New" panose="02070309020205020404" pitchFamily="49" charset="0"/>
                <a:cs typeface="Courier New" panose="02070309020205020404" pitchFamily="49" charset="0"/>
              </a:rPr>
              <a:t> 'root' }</a:t>
            </a:r>
          </a:p>
          <a:p>
            <a:r>
              <a:rPr lang="en-US" sz="2000" b="1" dirty="0">
                <a:latin typeface="Courier New" panose="02070309020205020404" pitchFamily="49" charset="0"/>
                <a:cs typeface="Courier New" panose="02070309020205020404" pitchFamily="49" charset="0"/>
              </a:rPr>
              <a:t>  end</a:t>
            </a:r>
          </a:p>
          <a:p>
            <a:r>
              <a:rPr lang="en-US" sz="2000" b="1" dirty="0">
                <a:latin typeface="Courier New" panose="02070309020205020404" pitchFamily="49" charset="0"/>
                <a:cs typeface="Courier New" panose="02070309020205020404" pitchFamily="49" charset="0"/>
              </a:rPr>
              <a:t>end</a:t>
            </a:r>
            <a:endParaRPr lang="en-US" sz="2000" b="1" dirty="0">
              <a:latin typeface="Courier New" panose="02070309020205020404" pitchFamily="49" charset="0"/>
              <a:cs typeface="Courier New" panose="02070309020205020404" pitchFamily="49" charset="0"/>
            </a:endParaRPr>
          </a:p>
          <a:p>
            <a:r>
              <a:rPr lang="en-US" sz="2000" b="1" dirty="0" smtClean="0"/>
              <a:t/>
            </a:r>
            <a:br>
              <a:rPr lang="en-US" sz="2000" b="1" dirty="0" smtClean="0"/>
            </a:br>
            <a:endParaRPr lang="en-US" sz="2000" b="1" dirty="0" smtClean="0"/>
          </a:p>
          <a:p>
            <a:endParaRPr lang="en-US" dirty="0"/>
          </a:p>
          <a:p>
            <a:endParaRPr lang="en-US" dirty="0" smtClean="0"/>
          </a:p>
        </p:txBody>
      </p:sp>
      <p:pic>
        <p:nvPicPr>
          <p:cNvPr id="13" name="Picture 12"/>
          <p:cNvPicPr>
            <a:picLocks noChangeAspect="1"/>
          </p:cNvPicPr>
          <p:nvPr/>
        </p:nvPicPr>
        <p:blipFill>
          <a:blip r:embed="rId3"/>
          <a:stretch>
            <a:fillRect/>
          </a:stretch>
        </p:blipFill>
        <p:spPr>
          <a:xfrm>
            <a:off x="6399814" y="1464056"/>
            <a:ext cx="9784049" cy="5906008"/>
          </a:xfrm>
          <a:prstGeom prst="rect">
            <a:avLst/>
          </a:prstGeom>
          <a:ln>
            <a:solidFill>
              <a:schemeClr val="accent1"/>
            </a:solidFill>
          </a:ln>
        </p:spPr>
      </p:pic>
      <p:cxnSp>
        <p:nvCxnSpPr>
          <p:cNvPr id="17" name="Straight Arrow Connector 16"/>
          <p:cNvCxnSpPr/>
          <p:nvPr/>
        </p:nvCxnSpPr>
        <p:spPr>
          <a:xfrm flipH="1">
            <a:off x="2468880" y="2084832"/>
            <a:ext cx="4096512" cy="2194560"/>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5369031"/>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15574263" cy="828675"/>
          </a:xfrm>
        </p:spPr>
        <p:txBody>
          <a:bodyPr>
            <a:normAutofit fontScale="90000"/>
          </a:bodyPr>
          <a:lstStyle/>
          <a:p>
            <a:r>
              <a:rPr lang="en-US" dirty="0" smtClean="0"/>
              <a:t>GL: </a:t>
            </a:r>
            <a:r>
              <a:rPr lang="en-US" dirty="0" smtClean="0"/>
              <a:t>Writing Compliance Profiles from DoD Rules</a:t>
            </a:r>
            <a:endParaRPr lang="en-US" dirty="0"/>
          </a:p>
        </p:txBody>
      </p:sp>
      <p:sp>
        <p:nvSpPr>
          <p:cNvPr id="9" name="Text Placeholder 2"/>
          <p:cNvSpPr>
            <a:spLocks noGrp="1"/>
          </p:cNvSpPr>
          <p:nvPr>
            <p:ph type="body" sz="quarter" idx="12"/>
          </p:nvPr>
        </p:nvSpPr>
        <p:spPr>
          <a:xfrm>
            <a:off x="9540041" y="1172464"/>
            <a:ext cx="6075880" cy="6766560"/>
          </a:xfrm>
          <a:ln>
            <a:solidFill>
              <a:schemeClr val="accent1"/>
            </a:solidFill>
          </a:ln>
        </p:spPr>
        <p:txBody>
          <a:bodyPr/>
          <a:lstStyle/>
          <a:p>
            <a:r>
              <a:rPr lang="en-US" sz="2000" b="1" dirty="0" smtClean="0">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The /etc/</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file must be owned by root</a:t>
            </a: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#Severity: </a:t>
            </a:r>
            <a:r>
              <a:rPr lang="en-US" sz="2000" b="1" dirty="0" smtClean="0">
                <a:latin typeface="Courier New" panose="02070309020205020404" pitchFamily="49" charset="0"/>
                <a:cs typeface="Courier New" panose="02070309020205020404" pitchFamily="49" charset="0"/>
              </a:rPr>
              <a:t>Medium</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#The "/etc/</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file contains group password hashes. Protection of this</a:t>
            </a:r>
          </a:p>
          <a:p>
            <a:r>
              <a:rPr lang="en-US" sz="2000" b="1" dirty="0">
                <a:latin typeface="Courier New" panose="02070309020205020404" pitchFamily="49" charset="0"/>
                <a:cs typeface="Courier New" panose="02070309020205020404" pitchFamily="49" charset="0"/>
              </a:rPr>
              <a:t>#file is critical for system security.</a:t>
            </a:r>
          </a:p>
          <a:p>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control 'v-38443-gshadow' do</a:t>
            </a:r>
          </a:p>
          <a:p>
            <a:r>
              <a:rPr lang="en-US" sz="2000" b="1" dirty="0">
                <a:latin typeface="Courier New" panose="02070309020205020404" pitchFamily="49" charset="0"/>
                <a:cs typeface="Courier New" panose="02070309020205020404" pitchFamily="49" charset="0"/>
              </a:rPr>
              <a:t>  impact 0.5</a:t>
            </a:r>
          </a:p>
          <a:p>
            <a:r>
              <a:rPr lang="en-US" sz="2000" b="1" dirty="0">
                <a:latin typeface="Courier New" panose="02070309020205020404" pitchFamily="49" charset="0"/>
                <a:cs typeface="Courier New" panose="02070309020205020404" pitchFamily="49" charset="0"/>
              </a:rPr>
              <a:t>  title 'v-38443: verify </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is owned by root'</a:t>
            </a:r>
          </a:p>
          <a:p>
            <a:r>
              <a:rPr lang="en-US" sz="2000" b="1" dirty="0">
                <a:latin typeface="Courier New" panose="02070309020205020404" pitchFamily="49" charset="0"/>
                <a:cs typeface="Courier New" panose="02070309020205020404" pitchFamily="49" charset="0"/>
              </a:rPr>
              <a:t>  describe file('/etc/</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do</a:t>
            </a:r>
          </a:p>
          <a:p>
            <a:r>
              <a:rPr lang="en-US" sz="2000" b="1" dirty="0">
                <a:latin typeface="Courier New" panose="02070309020205020404" pitchFamily="49" charset="0"/>
                <a:cs typeface="Courier New" panose="02070309020205020404" pitchFamily="49" charset="0"/>
              </a:rPr>
              <a:t>    it { should </a:t>
            </a:r>
            <a:r>
              <a:rPr lang="en-US" sz="2000" b="1" dirty="0" err="1">
                <a:latin typeface="Courier New" panose="02070309020205020404" pitchFamily="49" charset="0"/>
                <a:cs typeface="Courier New" panose="02070309020205020404" pitchFamily="49" charset="0"/>
              </a:rPr>
              <a:t>be_owned_by</a:t>
            </a:r>
            <a:r>
              <a:rPr lang="en-US" sz="2000" b="1" dirty="0">
                <a:latin typeface="Courier New" panose="02070309020205020404" pitchFamily="49" charset="0"/>
                <a:cs typeface="Courier New" panose="02070309020205020404" pitchFamily="49" charset="0"/>
              </a:rPr>
              <a:t> 'root' }</a:t>
            </a:r>
          </a:p>
          <a:p>
            <a:r>
              <a:rPr lang="en-US" sz="2000" b="1" dirty="0">
                <a:latin typeface="Courier New" panose="02070309020205020404" pitchFamily="49" charset="0"/>
                <a:cs typeface="Courier New" panose="02070309020205020404" pitchFamily="49" charset="0"/>
              </a:rPr>
              <a:t>  end</a:t>
            </a:r>
          </a:p>
          <a:p>
            <a:r>
              <a:rPr lang="en-US" sz="2000" b="1" dirty="0">
                <a:latin typeface="Courier New" panose="02070309020205020404" pitchFamily="49" charset="0"/>
                <a:cs typeface="Courier New" panose="02070309020205020404" pitchFamily="49" charset="0"/>
              </a:rPr>
              <a:t>end</a:t>
            </a:r>
            <a:endParaRPr lang="en-US" sz="2000" b="1" dirty="0">
              <a:latin typeface="Courier New" panose="02070309020205020404" pitchFamily="49" charset="0"/>
              <a:cs typeface="Courier New" panose="02070309020205020404" pitchFamily="49" charset="0"/>
            </a:endParaRPr>
          </a:p>
          <a:p>
            <a:r>
              <a:rPr lang="en-US" sz="2000" b="1" dirty="0" smtClean="0"/>
              <a:t/>
            </a:r>
            <a:br>
              <a:rPr lang="en-US" sz="2000" b="1" dirty="0" smtClean="0"/>
            </a:br>
            <a:endParaRPr lang="en-US" sz="2000" b="1" dirty="0" smtClean="0"/>
          </a:p>
          <a:p>
            <a:endParaRPr lang="en-US" dirty="0"/>
          </a:p>
          <a:p>
            <a:endParaRPr lang="en-US" dirty="0" smtClean="0"/>
          </a:p>
        </p:txBody>
      </p:sp>
      <p:sp>
        <p:nvSpPr>
          <p:cNvPr id="6" name="Text Placeholder 2"/>
          <p:cNvSpPr txBox="1">
            <a:spLocks/>
          </p:cNvSpPr>
          <p:nvPr/>
        </p:nvSpPr>
        <p:spPr bwMode="white">
          <a:xfrm>
            <a:off x="676656" y="1856198"/>
            <a:ext cx="7662672" cy="5345953"/>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If you have permissions you can access a list of predefined DoD controls at this link:</a:t>
            </a:r>
          </a:p>
          <a:p>
            <a:endParaRPr lang="en-US" dirty="0" smtClean="0"/>
          </a:p>
          <a:p>
            <a:r>
              <a:rPr lang="en-US" dirty="0">
                <a:hlinkClick r:id="rId3"/>
              </a:rPr>
              <a:t>https://</a:t>
            </a:r>
            <a:r>
              <a:rPr lang="en-US" dirty="0" smtClean="0">
                <a:hlinkClick r:id="rId3"/>
              </a:rPr>
              <a:t>github.com/chef/compliance-profiles/tree/DOD-STIG/stig/rhel6/test</a:t>
            </a:r>
            <a:endParaRPr lang="en-US" dirty="0" smtClean="0"/>
          </a:p>
          <a:p>
            <a:endParaRPr lang="en-US" dirty="0" smtClean="0"/>
          </a:p>
          <a:p>
            <a:endParaRPr lang="en-US" dirty="0" smtClean="0"/>
          </a:p>
          <a:p>
            <a:r>
              <a:rPr lang="en-US" dirty="0" smtClean="0"/>
              <a:t/>
            </a:r>
            <a:br>
              <a:rPr lang="en-US" dirty="0" smtClean="0"/>
            </a:br>
            <a:endParaRPr lang="en-US" dirty="0" smtClean="0"/>
          </a:p>
          <a:p>
            <a:endParaRPr lang="en-US" dirty="0" smtClean="0"/>
          </a:p>
          <a:p>
            <a:endParaRPr lang="en-US" dirty="0" smtClean="0"/>
          </a:p>
        </p:txBody>
      </p:sp>
    </p:spTree>
    <p:extLst>
      <p:ext uri="{BB962C8B-B14F-4D97-AF65-F5344CB8AC3E}">
        <p14:creationId xmlns:p14="http://schemas.microsoft.com/office/powerpoint/2010/main" val="918827382"/>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a:t>
            </a:r>
            <a:r>
              <a:rPr lang="en-US" dirty="0"/>
              <a:t>TBD SCAP Roadmap.</a:t>
            </a:r>
            <a:br>
              <a:rPr lang="en-US" dirty="0"/>
            </a:br>
            <a:endParaRPr lang="en-US" dirty="0"/>
          </a:p>
        </p:txBody>
      </p:sp>
      <p:sp>
        <p:nvSpPr>
          <p:cNvPr id="6" name="Text Placeholder 2"/>
          <p:cNvSpPr>
            <a:spLocks noGrp="1"/>
          </p:cNvSpPr>
          <p:nvPr>
            <p:ph type="body" sz="quarter" idx="12"/>
          </p:nvPr>
        </p:nvSpPr>
        <p:spPr>
          <a:xfrm>
            <a:off x="650040" y="1133476"/>
            <a:ext cx="15461687" cy="6068676"/>
          </a:xfrm>
        </p:spPr>
        <p:txBody>
          <a:bodyPr/>
          <a:lstStyle/>
          <a:p>
            <a:endParaRPr lang="en-US" sz="2000" dirty="0" smtClean="0"/>
          </a:p>
        </p:txBody>
      </p:sp>
    </p:spTree>
    <p:extLst>
      <p:ext uri="{BB962C8B-B14F-4D97-AF65-F5344CB8AC3E}">
        <p14:creationId xmlns:p14="http://schemas.microsoft.com/office/powerpoint/2010/main" val="774166730"/>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292125"/>
            <a:ext cx="14584363" cy="968599"/>
          </a:xfrm>
        </p:spPr>
        <p:txBody>
          <a:bodyPr>
            <a:normAutofit fontScale="90000"/>
          </a:bodyPr>
          <a:lstStyle/>
          <a:p>
            <a:r>
              <a:rPr lang="en-US" dirty="0" smtClean="0"/>
              <a:t>Group Lab:</a:t>
            </a:r>
            <a:br>
              <a:rPr lang="en-US" dirty="0" smtClean="0"/>
            </a:br>
            <a:r>
              <a:rPr lang="en-US" dirty="0" smtClean="0"/>
              <a:t> Compliance Frameworks - CIS Linux</a:t>
            </a:r>
            <a:endParaRPr lang="en-US" dirty="0"/>
          </a:p>
        </p:txBody>
      </p:sp>
      <p:sp>
        <p:nvSpPr>
          <p:cNvPr id="4" name="Content Placeholder 3"/>
          <p:cNvSpPr>
            <a:spLocks noGrp="1"/>
          </p:cNvSpPr>
          <p:nvPr>
            <p:ph sz="quarter" idx="11"/>
          </p:nvPr>
        </p:nvSpPr>
        <p:spPr/>
        <p:txBody>
          <a:bodyPr/>
          <a:lstStyle/>
          <a:p>
            <a:r>
              <a:rPr lang="en-US" dirty="0" smtClean="0"/>
              <a:t>Translating a CIS benchmark into an </a:t>
            </a:r>
            <a:r>
              <a:rPr lang="en-US" dirty="0" err="1" smtClean="0"/>
              <a:t>InSpec</a:t>
            </a:r>
            <a:r>
              <a:rPr lang="en-US" dirty="0" smtClean="0"/>
              <a:t> control and Compliance profile.</a:t>
            </a:r>
            <a:endParaRPr lang="en-US" dirty="0"/>
          </a:p>
        </p:txBody>
      </p:sp>
      <p:sp>
        <p:nvSpPr>
          <p:cNvPr id="3" name="Subtitle 2"/>
          <p:cNvSpPr>
            <a:spLocks noGrp="1"/>
          </p:cNvSpPr>
          <p:nvPr>
            <p:ph type="body" sz="quarter" idx="10"/>
          </p:nvPr>
        </p:nvSpPr>
        <p:spPr/>
        <p:txBody>
          <a:bodyPr/>
          <a:lstStyle/>
          <a:p>
            <a:pPr marL="342900" indent="-342900">
              <a:buFont typeface="Wingdings" panose="05000000000000000000" pitchFamily="2" charset="2"/>
              <a:buChar char="q"/>
            </a:pPr>
            <a:r>
              <a:rPr lang="en-US" dirty="0" smtClean="0"/>
              <a:t>Download </a:t>
            </a:r>
            <a:r>
              <a:rPr lang="en-US" dirty="0"/>
              <a:t>the benchmark PDF for the </a:t>
            </a:r>
            <a:r>
              <a:rPr lang="en-US" dirty="0" smtClean="0"/>
              <a:t>platform </a:t>
            </a:r>
            <a:r>
              <a:rPr lang="en-US" dirty="0"/>
              <a:t>of your scanning </a:t>
            </a:r>
            <a:r>
              <a:rPr lang="en-US" dirty="0" smtClean="0"/>
              <a:t>target</a:t>
            </a:r>
            <a:endParaRPr lang="en-US" dirty="0"/>
          </a:p>
          <a:p>
            <a:pPr marL="342900" indent="-342900">
              <a:buFont typeface="Wingdings" panose="05000000000000000000" pitchFamily="2" charset="2"/>
              <a:buChar char="q"/>
            </a:pPr>
            <a:r>
              <a:rPr lang="en-US" dirty="0" smtClean="0"/>
              <a:t>Implement </a:t>
            </a:r>
            <a:r>
              <a:rPr lang="en-US" dirty="0"/>
              <a:t>Section 3 - Specialty Purpose Services as </a:t>
            </a:r>
            <a:r>
              <a:rPr lang="en-US" dirty="0" err="1"/>
              <a:t>InSpec</a:t>
            </a:r>
            <a:r>
              <a:rPr lang="en-US" dirty="0"/>
              <a:t> </a:t>
            </a:r>
            <a:r>
              <a:rPr lang="en-US" dirty="0" smtClean="0"/>
              <a:t>controls.</a:t>
            </a:r>
          </a:p>
          <a:p>
            <a:endParaRPr lang="en-US" dirty="0"/>
          </a:p>
          <a:p>
            <a:endParaRPr lang="en-US" dirty="0" smtClean="0"/>
          </a:p>
          <a:p>
            <a:endParaRPr lang="en-US" dirty="0"/>
          </a:p>
        </p:txBody>
      </p:sp>
    </p:spTree>
    <p:extLst>
      <p:ext uri="{BB962C8B-B14F-4D97-AF65-F5344CB8AC3E}">
        <p14:creationId xmlns:p14="http://schemas.microsoft.com/office/powerpoint/2010/main" val="422149947"/>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Download </a:t>
            </a:r>
            <a:r>
              <a:rPr lang="en-US" dirty="0" smtClean="0"/>
              <a:t>Java JRE if Necessary </a:t>
            </a:r>
            <a:endParaRPr lang="en-US" dirty="0"/>
          </a:p>
        </p:txBody>
      </p:sp>
      <p:sp>
        <p:nvSpPr>
          <p:cNvPr id="6" name="Text Placeholder 2"/>
          <p:cNvSpPr>
            <a:spLocks noGrp="1"/>
          </p:cNvSpPr>
          <p:nvPr>
            <p:ph type="body" sz="quarter" idx="12"/>
          </p:nvPr>
        </p:nvSpPr>
        <p:spPr>
          <a:xfrm>
            <a:off x="650040" y="1856198"/>
            <a:ext cx="6012017" cy="5345953"/>
          </a:xfrm>
        </p:spPr>
        <p:txBody>
          <a:bodyPr/>
          <a:lstStyle/>
          <a:p>
            <a:r>
              <a:rPr lang="en-US" dirty="0"/>
              <a:t>Download STIG profiles for RHEL 6 and Windows 2012 MS (Member Server).</a:t>
            </a:r>
          </a:p>
          <a:p>
            <a:pPr lvl="1"/>
            <a:r>
              <a:rPr lang="en-US" dirty="0"/>
              <a:t>RHEL 6 - </a:t>
            </a:r>
            <a:r>
              <a:rPr lang="en-US" dirty="0">
                <a:hlinkClick r:id="rId3"/>
              </a:rPr>
              <a:t>http://iase.disa.mil/stigs/os/unix-linux/Pages/red-hat.aspx</a:t>
            </a:r>
            <a:endParaRPr lang="en-US" dirty="0"/>
          </a:p>
          <a:p>
            <a:pPr lvl="1"/>
            <a:r>
              <a:rPr lang="en-US" dirty="0"/>
              <a:t>Windows 2012 - </a:t>
            </a:r>
            <a:r>
              <a:rPr lang="en-US" dirty="0">
                <a:hlinkClick r:id="rId4"/>
              </a:rPr>
              <a:t>http://iase.disa.mil/stigs/os/windows/Pages/2012.aspx</a:t>
            </a:r>
            <a:endParaRPr lang="en-US" dirty="0"/>
          </a:p>
          <a:p>
            <a:r>
              <a:rPr lang="en-US" dirty="0"/>
              <a:t>Write a compliance profile for RHEL 6 Category 1 benchmarks.</a:t>
            </a:r>
          </a:p>
          <a:p>
            <a:r>
              <a:rPr lang="en-US" dirty="0"/>
              <a:t>Implement the following Windows 2012 controls: V-1073, V-2374</a:t>
            </a:r>
          </a:p>
          <a:p>
            <a:endParaRPr lang="en-US" dirty="0"/>
          </a:p>
          <a:p>
            <a:endParaRPr lang="en-US" dirty="0" smtClean="0"/>
          </a:p>
        </p:txBody>
      </p:sp>
      <p:pic>
        <p:nvPicPr>
          <p:cNvPr id="5" name="Picture 4"/>
          <p:cNvPicPr>
            <a:picLocks noChangeAspect="1"/>
          </p:cNvPicPr>
          <p:nvPr/>
        </p:nvPicPr>
        <p:blipFill>
          <a:blip r:embed="rId5"/>
          <a:stretch>
            <a:fillRect/>
          </a:stretch>
        </p:blipFill>
        <p:spPr>
          <a:xfrm>
            <a:off x="7233330" y="2009811"/>
            <a:ext cx="8856274" cy="5038725"/>
          </a:xfrm>
          <a:prstGeom prst="rect">
            <a:avLst/>
          </a:prstGeom>
          <a:ln>
            <a:solidFill>
              <a:schemeClr val="accent1"/>
            </a:solidFill>
          </a:ln>
        </p:spPr>
      </p:pic>
    </p:spTree>
    <p:extLst>
      <p:ext uri="{BB962C8B-B14F-4D97-AF65-F5344CB8AC3E}">
        <p14:creationId xmlns:p14="http://schemas.microsoft.com/office/powerpoint/2010/main" val="3949413052"/>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GL: Downloading the CIS Benchmarks for Linux </a:t>
            </a:r>
            <a:endParaRPr lang="en-US" sz="4800"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1. Go to: </a:t>
            </a:r>
            <a:r>
              <a:rPr lang="en-US" dirty="0">
                <a:hlinkClick r:id="rId3"/>
              </a:rPr>
              <a:t>https://benchmarks.cisecurity.org/</a:t>
            </a:r>
            <a:endParaRPr lang="en-US" dirty="0"/>
          </a:p>
          <a:p>
            <a:pPr marL="514350" indent="-514350">
              <a:buAutoNum type="arabicPeriod" startAt="2"/>
            </a:pPr>
            <a:r>
              <a:rPr lang="en-US" dirty="0" smtClean="0"/>
              <a:t>Click the </a:t>
            </a:r>
            <a:r>
              <a:rPr lang="en-US" b="1" dirty="0" smtClean="0"/>
              <a:t>Products &amp; Services </a:t>
            </a:r>
            <a:r>
              <a:rPr lang="en-US" dirty="0" smtClean="0"/>
              <a:t>tab.</a:t>
            </a:r>
          </a:p>
          <a:p>
            <a:pPr marL="514350" indent="-514350">
              <a:buAutoNum type="arabicPeriod" startAt="2"/>
            </a:pPr>
            <a:r>
              <a:rPr lang="en-US" dirty="0" smtClean="0"/>
              <a:t>Click</a:t>
            </a:r>
            <a:r>
              <a:rPr lang="en-US" b="1" dirty="0" smtClean="0"/>
              <a:t> Benchmarks</a:t>
            </a:r>
            <a:r>
              <a:rPr lang="en-US" dirty="0" smtClean="0"/>
              <a:t>.</a:t>
            </a:r>
            <a:endParaRPr lang="en-US" dirty="0"/>
          </a:p>
        </p:txBody>
      </p:sp>
      <p:pic>
        <p:nvPicPr>
          <p:cNvPr id="7" name="Picture 6"/>
          <p:cNvPicPr>
            <a:picLocks noChangeAspect="1"/>
          </p:cNvPicPr>
          <p:nvPr/>
        </p:nvPicPr>
        <p:blipFill>
          <a:blip r:embed="rId4"/>
          <a:stretch>
            <a:fillRect/>
          </a:stretch>
        </p:blipFill>
        <p:spPr>
          <a:xfrm>
            <a:off x="3501955" y="4157614"/>
            <a:ext cx="9513651" cy="3590401"/>
          </a:xfrm>
          <a:prstGeom prst="rect">
            <a:avLst/>
          </a:prstGeom>
          <a:ln>
            <a:solidFill>
              <a:schemeClr val="accent1"/>
            </a:solidFill>
          </a:ln>
        </p:spPr>
      </p:pic>
      <p:cxnSp>
        <p:nvCxnSpPr>
          <p:cNvPr id="9" name="Straight Arrow Connector 8"/>
          <p:cNvCxnSpPr/>
          <p:nvPr/>
        </p:nvCxnSpPr>
        <p:spPr>
          <a:xfrm>
            <a:off x="5972783" y="3132306"/>
            <a:ext cx="4883285" cy="282050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4549303" y="3751632"/>
            <a:ext cx="917642" cy="322649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52304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Downloading the CIS Benchmarks </a:t>
            </a:r>
            <a:endParaRPr lang="en-US"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a:t>
            </a:r>
            <a:r>
              <a:rPr lang="en-US" b="1" dirty="0" smtClean="0"/>
              <a:t>Available Free of Charge </a:t>
            </a:r>
            <a:r>
              <a:rPr lang="en-US" dirty="0" smtClean="0"/>
              <a:t>section and then click </a:t>
            </a:r>
            <a:r>
              <a:rPr lang="en-US" b="1" dirty="0" smtClean="0"/>
              <a:t>Current version of CIS Benchmarks.</a:t>
            </a:r>
            <a:endParaRPr lang="en-US" dirty="0"/>
          </a:p>
        </p:txBody>
      </p:sp>
      <p:pic>
        <p:nvPicPr>
          <p:cNvPr id="4" name="Picture 3"/>
          <p:cNvPicPr>
            <a:picLocks noChangeAspect="1"/>
          </p:cNvPicPr>
          <p:nvPr/>
        </p:nvPicPr>
        <p:blipFill>
          <a:blip r:embed="rId3"/>
          <a:stretch>
            <a:fillRect/>
          </a:stretch>
        </p:blipFill>
        <p:spPr>
          <a:xfrm>
            <a:off x="3501045" y="4048669"/>
            <a:ext cx="9871855" cy="3876205"/>
          </a:xfrm>
          <a:prstGeom prst="rect">
            <a:avLst/>
          </a:prstGeom>
          <a:ln>
            <a:solidFill>
              <a:schemeClr val="accent1"/>
            </a:solidFill>
          </a:ln>
        </p:spPr>
      </p:pic>
      <p:cxnSp>
        <p:nvCxnSpPr>
          <p:cNvPr id="9" name="Straight Arrow Connector 8"/>
          <p:cNvCxnSpPr/>
          <p:nvPr/>
        </p:nvCxnSpPr>
        <p:spPr>
          <a:xfrm>
            <a:off x="2542926" y="3521413"/>
            <a:ext cx="2441643" cy="342413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466679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Downloading the CIS Linux Benchmarks </a:t>
            </a:r>
            <a:endParaRPr lang="en-US"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benchmark for the system you're running. In our case, click the </a:t>
            </a:r>
            <a:br>
              <a:rPr lang="en-US" dirty="0" smtClean="0"/>
            </a:br>
            <a:r>
              <a:rPr lang="pt-BR" b="1" dirty="0" smtClean="0"/>
              <a:t>CIS </a:t>
            </a:r>
            <a:r>
              <a:rPr lang="pt-BR" b="1" dirty="0"/>
              <a:t>CentOS Linux 6 </a:t>
            </a:r>
            <a:r>
              <a:rPr lang="pt-BR" b="1" dirty="0" smtClean="0"/>
              <a:t>Benchmark </a:t>
            </a:r>
            <a:r>
              <a:rPr lang="pt-BR" dirty="0" smtClean="0"/>
              <a:t>link.</a:t>
            </a:r>
            <a:endParaRPr lang="en-US" dirty="0"/>
          </a:p>
        </p:txBody>
      </p:sp>
      <p:pic>
        <p:nvPicPr>
          <p:cNvPr id="5" name="Picture 4"/>
          <p:cNvPicPr>
            <a:picLocks noChangeAspect="1"/>
          </p:cNvPicPr>
          <p:nvPr/>
        </p:nvPicPr>
        <p:blipFill>
          <a:blip r:embed="rId3"/>
          <a:stretch>
            <a:fillRect/>
          </a:stretch>
        </p:blipFill>
        <p:spPr>
          <a:xfrm>
            <a:off x="2949001" y="3856448"/>
            <a:ext cx="10357998" cy="3768814"/>
          </a:xfrm>
          <a:prstGeom prst="rect">
            <a:avLst/>
          </a:prstGeom>
          <a:ln>
            <a:solidFill>
              <a:schemeClr val="accent1"/>
            </a:solidFill>
          </a:ln>
        </p:spPr>
      </p:pic>
      <p:cxnSp>
        <p:nvCxnSpPr>
          <p:cNvPr id="9" name="Straight Arrow Connector 8"/>
          <p:cNvCxnSpPr/>
          <p:nvPr/>
        </p:nvCxnSpPr>
        <p:spPr>
          <a:xfrm>
            <a:off x="2542926" y="3521413"/>
            <a:ext cx="1951253" cy="276265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510422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Downloading t</a:t>
            </a:r>
            <a:r>
              <a:rPr lang="en-US" dirty="0" smtClean="0"/>
              <a:t>he PDF</a:t>
            </a:r>
            <a:endParaRPr lang="en-US" dirty="0"/>
          </a:p>
        </p:txBody>
      </p:sp>
      <p:pic>
        <p:nvPicPr>
          <p:cNvPr id="5" name="Picture 4"/>
          <p:cNvPicPr>
            <a:picLocks noChangeAspect="1"/>
          </p:cNvPicPr>
          <p:nvPr/>
        </p:nvPicPr>
        <p:blipFill>
          <a:blip r:embed="rId3"/>
          <a:stretch>
            <a:fillRect/>
          </a:stretch>
        </p:blipFill>
        <p:spPr>
          <a:xfrm>
            <a:off x="11011384" y="212591"/>
            <a:ext cx="3943428" cy="2827506"/>
          </a:xfrm>
          <a:prstGeom prst="rect">
            <a:avLst/>
          </a:prstGeom>
          <a:ln>
            <a:solidFill>
              <a:schemeClr val="accent1"/>
            </a:solidFill>
          </a:ln>
        </p:spPr>
      </p:pic>
      <p:sp>
        <p:nvSpPr>
          <p:cNvPr id="7" name="Text Placeholder 2"/>
          <p:cNvSpPr>
            <a:spLocks noGrp="1"/>
          </p:cNvSpPr>
          <p:nvPr>
            <p:ph type="body" sz="quarter" idx="12"/>
          </p:nvPr>
        </p:nvSpPr>
        <p:spPr>
          <a:xfrm>
            <a:off x="650040" y="1856198"/>
            <a:ext cx="7482283" cy="5345953"/>
          </a:xfrm>
        </p:spPr>
        <p:txBody>
          <a:bodyPr/>
          <a:lstStyle/>
          <a:p>
            <a:pPr marL="514350" indent="-514350">
              <a:buAutoNum type="arabicPeriod"/>
            </a:pPr>
            <a:r>
              <a:rPr lang="en-US" dirty="0" smtClean="0"/>
              <a:t>Scroll down to the bottom of the page and click </a:t>
            </a:r>
            <a:r>
              <a:rPr lang="en-US" b="1" dirty="0" smtClean="0"/>
              <a:t>Download</a:t>
            </a:r>
            <a:r>
              <a:rPr lang="en-US" dirty="0" smtClean="0"/>
              <a:t>.</a:t>
            </a:r>
            <a:br>
              <a:rPr lang="en-US" dirty="0" smtClean="0"/>
            </a:br>
            <a:r>
              <a:rPr lang="en-US" dirty="0" smtClean="0"/>
              <a:t/>
            </a:r>
            <a:br>
              <a:rPr lang="en-US" dirty="0" smtClean="0"/>
            </a:br>
            <a:endParaRPr lang="en-US" dirty="0" smtClean="0"/>
          </a:p>
          <a:p>
            <a:pPr marL="514350" indent="-514350">
              <a:buAutoNum type="arabicPeriod"/>
            </a:pPr>
            <a:r>
              <a:rPr lang="en-US" dirty="0" smtClean="0"/>
              <a:t>On the resulting page, click the </a:t>
            </a:r>
            <a:r>
              <a:rPr lang="en-US" b="1" dirty="0" smtClean="0"/>
              <a:t>Required Information </a:t>
            </a:r>
            <a:r>
              <a:rPr lang="en-US" dirty="0" smtClean="0"/>
              <a:t>radio buttons.</a:t>
            </a:r>
            <a:br>
              <a:rPr lang="en-US" dirty="0" smtClean="0"/>
            </a:br>
            <a:r>
              <a:rPr lang="en-US" dirty="0" smtClean="0"/>
              <a:t/>
            </a:r>
            <a:br>
              <a:rPr lang="en-US" dirty="0" smtClean="0"/>
            </a:br>
            <a:r>
              <a:rPr lang="en-US" dirty="0" smtClean="0"/>
              <a:t/>
            </a:r>
            <a:br>
              <a:rPr lang="en-US" dirty="0" smtClean="0"/>
            </a:br>
            <a:endParaRPr lang="en-US" dirty="0" smtClean="0"/>
          </a:p>
          <a:p>
            <a:pPr marL="514350" indent="-514350">
              <a:buAutoNum type="arabicPeriod"/>
            </a:pPr>
            <a:r>
              <a:rPr lang="en-US" dirty="0" smtClean="0"/>
              <a:t>Then scroll down and click the </a:t>
            </a:r>
            <a:r>
              <a:rPr lang="en-US" b="1" dirty="0" smtClean="0"/>
              <a:t>I Agree </a:t>
            </a:r>
            <a:r>
              <a:rPr lang="en-US" dirty="0" smtClean="0"/>
              <a:t>button.</a:t>
            </a:r>
          </a:p>
          <a:p>
            <a:endParaRPr lang="en-US" dirty="0"/>
          </a:p>
          <a:p>
            <a:endParaRPr lang="en-US" dirty="0" smtClean="0"/>
          </a:p>
          <a:p>
            <a:endParaRPr lang="en-US" dirty="0"/>
          </a:p>
        </p:txBody>
      </p:sp>
      <p:pic>
        <p:nvPicPr>
          <p:cNvPr id="8" name="Picture 7"/>
          <p:cNvPicPr>
            <a:picLocks noChangeAspect="1"/>
          </p:cNvPicPr>
          <p:nvPr/>
        </p:nvPicPr>
        <p:blipFill>
          <a:blip r:embed="rId4"/>
          <a:stretch>
            <a:fillRect/>
          </a:stretch>
        </p:blipFill>
        <p:spPr>
          <a:xfrm>
            <a:off x="9943790" y="5763005"/>
            <a:ext cx="5735894" cy="2319335"/>
          </a:xfrm>
          <a:prstGeom prst="rect">
            <a:avLst/>
          </a:prstGeom>
          <a:ln>
            <a:solidFill>
              <a:schemeClr val="accent1"/>
            </a:solidFill>
          </a:ln>
        </p:spPr>
      </p:pic>
      <p:pic>
        <p:nvPicPr>
          <p:cNvPr id="9" name="Picture 8"/>
          <p:cNvPicPr>
            <a:picLocks noChangeAspect="1"/>
          </p:cNvPicPr>
          <p:nvPr/>
        </p:nvPicPr>
        <p:blipFill>
          <a:blip r:embed="rId5"/>
          <a:stretch>
            <a:fillRect/>
          </a:stretch>
        </p:blipFill>
        <p:spPr>
          <a:xfrm>
            <a:off x="8476444" y="3257196"/>
            <a:ext cx="7632890" cy="2310496"/>
          </a:xfrm>
          <a:prstGeom prst="rect">
            <a:avLst/>
          </a:prstGeom>
          <a:ln>
            <a:solidFill>
              <a:schemeClr val="accent1"/>
            </a:solidFill>
          </a:ln>
        </p:spPr>
      </p:pic>
    </p:spTree>
    <p:extLst>
      <p:ext uri="{BB962C8B-B14F-4D97-AF65-F5344CB8AC3E}">
        <p14:creationId xmlns:p14="http://schemas.microsoft.com/office/powerpoint/2010/main" val="1558988611"/>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Downloading the CIS Benchmarks </a:t>
            </a:r>
          </a:p>
        </p:txBody>
      </p:sp>
      <p:pic>
        <p:nvPicPr>
          <p:cNvPr id="5" name="Picture 4"/>
          <p:cNvPicPr>
            <a:picLocks noChangeAspect="1"/>
          </p:cNvPicPr>
          <p:nvPr/>
        </p:nvPicPr>
        <p:blipFill>
          <a:blip r:embed="rId2"/>
          <a:stretch>
            <a:fillRect/>
          </a:stretch>
        </p:blipFill>
        <p:spPr>
          <a:xfrm>
            <a:off x="2521515" y="4260716"/>
            <a:ext cx="11212971" cy="3109102"/>
          </a:xfrm>
          <a:prstGeom prst="rect">
            <a:avLst/>
          </a:prstGeom>
          <a:ln>
            <a:solidFill>
              <a:schemeClr val="accent1"/>
            </a:solidFill>
          </a:ln>
        </p:spPr>
      </p:pic>
      <p:sp>
        <p:nvSpPr>
          <p:cNvPr id="7" name="Text Placeholder 2"/>
          <p:cNvSpPr>
            <a:spLocks noGrp="1"/>
          </p:cNvSpPr>
          <p:nvPr>
            <p:ph type="body" sz="quarter" idx="12"/>
          </p:nvPr>
        </p:nvSpPr>
        <p:spPr>
          <a:xfrm>
            <a:off x="650040" y="1856198"/>
            <a:ext cx="8669058" cy="5345953"/>
          </a:xfrm>
        </p:spPr>
        <p:txBody>
          <a:bodyPr/>
          <a:lstStyle/>
          <a:p>
            <a:r>
              <a:rPr lang="en-US" dirty="0" smtClean="0"/>
              <a:t>Save the PDF to your laptop. If a Save icon is not obvious, you should be able to save the PDF by right-clicking it.</a:t>
            </a:r>
            <a:endParaRPr lang="en-US" dirty="0"/>
          </a:p>
        </p:txBody>
      </p:sp>
    </p:spTree>
    <p:extLst>
      <p:ext uri="{BB962C8B-B14F-4D97-AF65-F5344CB8AC3E}">
        <p14:creationId xmlns:p14="http://schemas.microsoft.com/office/powerpoint/2010/main" val="215956668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Template-FW</Template>
  <TotalTime>6005</TotalTime>
  <Words>2028</Words>
  <Application>Microsoft Office PowerPoint</Application>
  <PresentationFormat>Custom</PresentationFormat>
  <Paragraphs>350</Paragraphs>
  <Slides>41</Slides>
  <Notes>36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41</vt:i4>
      </vt:variant>
    </vt:vector>
  </HeadingPairs>
  <TitlesOfParts>
    <vt:vector size="47" baseType="lpstr">
      <vt:lpstr>ＭＳ Ｐゴシック</vt:lpstr>
      <vt:lpstr>Arial</vt:lpstr>
      <vt:lpstr>Courier New</vt:lpstr>
      <vt:lpstr>Wingdings</vt:lpstr>
      <vt:lpstr>Base</vt:lpstr>
      <vt:lpstr>Interaction</vt:lpstr>
      <vt:lpstr>Applying Compliance Frameworks Using InSpec</vt:lpstr>
      <vt:lpstr>Objectives</vt:lpstr>
      <vt:lpstr>CIS Compliance Frameworks</vt:lpstr>
      <vt:lpstr>Group Lab:  Compliance Frameworks - CIS Linux</vt:lpstr>
      <vt:lpstr>GL: Downloading the CIS Benchmarks for Linux </vt:lpstr>
      <vt:lpstr>GL: Downloading the CIS Benchmarks </vt:lpstr>
      <vt:lpstr>GL: Downloading the CIS Linux Benchmarks </vt:lpstr>
      <vt:lpstr>GL: Downloading the PDF</vt:lpstr>
      <vt:lpstr>GL: Downloading the CIS Benchmarks </vt:lpstr>
      <vt:lpstr>GL: CIS Benchmarks</vt:lpstr>
      <vt:lpstr>Demonstration: Writing an InSpec Test for CIS Benchmark (1 of 3)</vt:lpstr>
      <vt:lpstr>Demonstration: Writing an InSpec Test for CIS Benchmark (2 of 3)</vt:lpstr>
      <vt:lpstr>Demonstration: Writing an InSpec Test for CIS Benchmark (3 of 3) </vt:lpstr>
      <vt:lpstr>Lab: Write a Linux InSpec Test for CIS Linux - TBD Really?</vt:lpstr>
      <vt:lpstr>Group Lab: Compliance Frameworks - CIS Windows</vt:lpstr>
      <vt:lpstr>GL: Downloading the CIS Benchmarks for Windows </vt:lpstr>
      <vt:lpstr>GL: Downloading the CIS Benchmarks for Windows </vt:lpstr>
      <vt:lpstr>GL: Downloading the CIS Benchmarks for Windows </vt:lpstr>
      <vt:lpstr>GL: Downloading the PDF</vt:lpstr>
      <vt:lpstr>GL: Downloading the CIS Benchmarks for Windows </vt:lpstr>
      <vt:lpstr>GL: CIS Benchmarks for Windows</vt:lpstr>
      <vt:lpstr>GL: Writing an InSpec Test for a Windows CIS Benchmark (1 of 3) </vt:lpstr>
      <vt:lpstr>GL: Writing an InSpec Test for a Windows CIS Benchmark (2 of 3) </vt:lpstr>
      <vt:lpstr>GL: Writing an InSpec Test for a Windows CIS Benchmark (3 of 3) </vt:lpstr>
      <vt:lpstr>GL: CIS Benchmarks for Windows</vt:lpstr>
      <vt:lpstr>DoD Compliance Frameworks</vt:lpstr>
      <vt:lpstr>DoD Compliance Frameworks</vt:lpstr>
      <vt:lpstr>GL: Compliance Frameworks - DoD</vt:lpstr>
      <vt:lpstr>GL: Download STIGViewer2.x</vt:lpstr>
      <vt:lpstr>GL: Launch STIGViewer2.x</vt:lpstr>
      <vt:lpstr>GL: Download Java JRE if Necessary </vt:lpstr>
      <vt:lpstr>GL: Download STIG Profiles for Red Hat 6</vt:lpstr>
      <vt:lpstr>GL: Import STIG Profiles for Red Hat 6</vt:lpstr>
      <vt:lpstr>GL: STIG Profiles for Red Hat 6</vt:lpstr>
      <vt:lpstr>GL: Filter STIG Profiles</vt:lpstr>
      <vt:lpstr>GL: Writing Compliance Profiles from DoD Rules</vt:lpstr>
      <vt:lpstr>GL: Writing Compliance Profiles from DoD Rules</vt:lpstr>
      <vt:lpstr>GL: TBD SCAP Roadmap. </vt:lpstr>
      <vt:lpstr>Review Questions</vt:lpstr>
      <vt:lpstr>GL: Download Java JRE if Necessary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306</cp:revision>
  <cp:lastPrinted>2015-02-07T23:49:10Z</cp:lastPrinted>
  <dcterms:created xsi:type="dcterms:W3CDTF">2015-11-10T15:58:30Z</dcterms:created>
  <dcterms:modified xsi:type="dcterms:W3CDTF">2016-02-09T23:16:35Z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