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6"/>
  </p:notesMasterIdLst>
  <p:handoutMasterIdLst>
    <p:handoutMasterId r:id="rId37"/>
  </p:handoutMasterIdLst>
  <p:sldIdLst>
    <p:sldId id="256" r:id="rId7"/>
    <p:sldId id="257" r:id="rId8"/>
    <p:sldId id="325" r:id="rId9"/>
    <p:sldId id="333" r:id="rId10"/>
    <p:sldId id="335" r:id="rId11"/>
    <p:sldId id="336" r:id="rId12"/>
    <p:sldId id="337" r:id="rId13"/>
    <p:sldId id="338" r:id="rId14"/>
    <p:sldId id="340" r:id="rId15"/>
    <p:sldId id="341" r:id="rId16"/>
    <p:sldId id="328" r:id="rId17"/>
    <p:sldId id="339" r:id="rId18"/>
    <p:sldId id="332" r:id="rId19"/>
    <p:sldId id="342" r:id="rId20"/>
    <p:sldId id="343" r:id="rId21"/>
    <p:sldId id="345" r:id="rId22"/>
    <p:sldId id="344" r:id="rId23"/>
    <p:sldId id="346" r:id="rId24"/>
    <p:sldId id="347" r:id="rId25"/>
    <p:sldId id="348" r:id="rId26"/>
    <p:sldId id="350" r:id="rId27"/>
    <p:sldId id="355" r:id="rId28"/>
    <p:sldId id="352" r:id="rId29"/>
    <p:sldId id="353" r:id="rId30"/>
    <p:sldId id="354" r:id="rId31"/>
    <p:sldId id="356" r:id="rId32"/>
    <p:sldId id="357" r:id="rId33"/>
    <p:sldId id="276" r:id="rId34"/>
    <p:sldId id="267" r:id="rId35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1552" autoAdjust="0"/>
  </p:normalViewPr>
  <p:slideViewPr>
    <p:cSldViewPr snapToGrid="0">
      <p:cViewPr varScale="1">
        <p:scale>
          <a:sx n="34" d="100"/>
          <a:sy n="34" d="100"/>
        </p:scale>
        <p:origin x="1380" y="36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2016-01-26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2016-01-26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38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68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82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13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Note: Answer--Because your new user name is part of the Team object that is resides under the new (chef)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1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15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08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create a new team, all these permissions are enabled (checked)</a:t>
            </a:r>
            <a:r>
              <a:rPr lang="en-US" baseline="0" dirty="0" smtClean="0"/>
              <a:t> so if you want to limit team members' permissions listed here, you will need to disable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45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This is what a Compliance</a:t>
            </a:r>
            <a:r>
              <a:rPr lang="en-US" baseline="0" dirty="0" smtClean="0"/>
              <a:t> SME wrote about the last two permissions listed above: "</a:t>
            </a:r>
            <a:r>
              <a:rPr lang="en-US" dirty="0" smtClean="0"/>
              <a:t>patch management - execute patch execution (deactivated by default). Security automation - use cookbooks for remediation (not available yet)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9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Permissions are used </a:t>
            </a:r>
            <a:r>
              <a:rPr lang="en-US" dirty="0" smtClean="0"/>
              <a:t>to control what users and organizations can do in the context of </a:t>
            </a:r>
            <a:r>
              <a:rPr lang="en-US" dirty="0" smtClean="0"/>
              <a:t>Chef Compliance</a:t>
            </a:r>
            <a:r>
              <a:rPr lang="en-US" dirty="0" smtClean="0"/>
              <a:t>. You can effectively enable or disable permissions to scan systems, update packages, or manage various aspects of Chef Compliance including users and </a:t>
            </a:r>
            <a:r>
              <a:rPr lang="en-US" dirty="0" smtClean="0"/>
              <a:t>organizations.</a:t>
            </a:r>
          </a:p>
          <a:p>
            <a:endParaRPr lang="en-US" dirty="0" smtClean="0"/>
          </a:p>
          <a:p>
            <a:r>
              <a:rPr lang="en-US" dirty="0" smtClean="0"/>
              <a:t> 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0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Site Management</a:t>
            </a:r>
            <a:r>
              <a:rPr lang="en-US" baseline="0" dirty="0" smtClean="0"/>
              <a:t> permission can be thought of as Administrator-level permissions. It is like a superset of the </a:t>
            </a:r>
            <a:r>
              <a:rPr lang="en-US" b="0" dirty="0" smtClean="0"/>
              <a:t>Organization Management and the User Management</a:t>
            </a:r>
            <a:r>
              <a:rPr lang="en-US" b="0" baseline="0" dirty="0" smtClean="0"/>
              <a:t> permissions.</a:t>
            </a:r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We will</a:t>
            </a:r>
            <a:r>
              <a:rPr lang="en-US" baseline="0" dirty="0" smtClean="0"/>
              <a:t> discuss Organizations and their purpose later in this module.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89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that you can't delete the original admin user, however, since you always need at least an admin user.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use this new user in the up coming lab</a:t>
            </a:r>
            <a:r>
              <a:rPr lang="en-US" baseline="0" dirty="0" smtClean="0"/>
              <a:t> exercises.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18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of this writing, the</a:t>
            </a:r>
            <a:r>
              <a:rPr lang="en-US" baseline="0" dirty="0" smtClean="0"/>
              <a:t> only way to share access to nodes </a:t>
            </a:r>
            <a:r>
              <a:rPr lang="en-US" baseline="0" dirty="0" smtClean="0"/>
              <a:t>between different user accounts via </a:t>
            </a:r>
            <a:r>
              <a:rPr lang="en-US" baseline="0" dirty="0" smtClean="0"/>
              <a:t>a combination of an </a:t>
            </a:r>
            <a:r>
              <a:rPr lang="en-US" baseline="0" dirty="0" smtClean="0"/>
              <a:t>Organization </a:t>
            </a:r>
            <a:r>
              <a:rPr lang="en-US" baseline="0" dirty="0" smtClean="0"/>
              <a:t>object and its Team object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29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79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09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06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Note: Answer--The</a:t>
            </a:r>
            <a:r>
              <a:rPr lang="en-US" baseline="0" dirty="0" smtClean="0"/>
              <a:t> nodes have not gone anywhere. They are only accessible under the admin user's default organization, not under this new `chef` organization. In the next steps we'll add a node to our new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9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 smtClean="0"/>
              <a:t>Objectives:</a:t>
            </a:r>
            <a:endParaRPr lang="en-US" sz="3200" b="1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5754833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8-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8-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9" r:id="rId9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444784" cy="1337551"/>
          </a:xfrm>
        </p:spPr>
        <p:txBody>
          <a:bodyPr/>
          <a:lstStyle/>
          <a:p>
            <a:r>
              <a:rPr lang="en-US" dirty="0" smtClean="0"/>
              <a:t>Users, Organizations, Teams and Permissions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/>
              <a:t>Specifying Views and Actions </a:t>
            </a:r>
            <a:r>
              <a:rPr lang="en-US" dirty="0" smtClean="0"/>
              <a:t>Users </a:t>
            </a:r>
            <a:r>
              <a:rPr lang="en-US" dirty="0"/>
              <a:t>Have Access To</a:t>
            </a:r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Managing Users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6006792" cy="5345953"/>
          </a:xfrm>
        </p:spPr>
        <p:txBody>
          <a:bodyPr/>
          <a:lstStyle/>
          <a:p>
            <a:r>
              <a:rPr lang="en-US" dirty="0" smtClean="0"/>
              <a:t>Notice that you cannot access any </a:t>
            </a:r>
            <a:r>
              <a:rPr lang="en-US" dirty="0" smtClean="0"/>
              <a:t>nodes that were added previously.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Also notice that your current permissions don't allow you to manage </a:t>
            </a:r>
            <a:r>
              <a:rPr lang="en-US" dirty="0" smtClean="0"/>
              <a:t>users or organizations.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8. Log out and then log back in as the </a:t>
            </a:r>
            <a:r>
              <a:rPr lang="en-US" b="1" dirty="0" smtClean="0"/>
              <a:t>admin</a:t>
            </a:r>
            <a:r>
              <a:rPr lang="en-US" dirty="0" smtClean="0"/>
              <a:t> user.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963" y="1328029"/>
            <a:ext cx="8915220" cy="6081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5429250" y="5734050"/>
            <a:ext cx="2158324" cy="68620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953105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Organizations in Chef Compliance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02154"/>
          </a:xfrm>
        </p:spPr>
        <p:txBody>
          <a:bodyPr/>
          <a:lstStyle/>
          <a:p>
            <a:r>
              <a:rPr lang="en-US" dirty="0" smtClean="0"/>
              <a:t>Organizations are objects that enable you to segregate target nodes and make them accessible to </a:t>
            </a:r>
            <a:r>
              <a:rPr lang="en-US" dirty="0"/>
              <a:t>users </a:t>
            </a:r>
            <a:r>
              <a:rPr lang="en-US" dirty="0" smtClean="0"/>
              <a:t>other than just the admin user.</a:t>
            </a:r>
          </a:p>
          <a:p>
            <a:endParaRPr lang="en-US" dirty="0"/>
          </a:p>
          <a:p>
            <a:r>
              <a:rPr lang="en-US" dirty="0" smtClean="0"/>
              <a:t>Before you add nodes that you may want to share with other users, you should first create at least one Compliance </a:t>
            </a:r>
            <a:r>
              <a:rPr lang="en-US" dirty="0" smtClean="0"/>
              <a:t>organization </a:t>
            </a:r>
            <a:r>
              <a:rPr lang="en-US" dirty="0" smtClean="0"/>
              <a:t>and a corresponding Compliance </a:t>
            </a:r>
            <a:r>
              <a:rPr lang="en-US" dirty="0" smtClean="0"/>
              <a:t>team </a:t>
            </a:r>
            <a:r>
              <a:rPr lang="en-US" dirty="0" smtClean="0"/>
              <a:t>to which those nodes will be associated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 smtClean="0"/>
              <a:t>such a scenario, y</a:t>
            </a:r>
            <a:r>
              <a:rPr lang="en-US" dirty="0" smtClean="0"/>
              <a:t>ou'll need to switch to the new organization and then add nodes while you are working under that organization.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6688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Lab: Using Organizations and Teams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an Organization.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a Team.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Add a Member to a Team.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Add a Node to an Organization.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 a Team Member's Access to a Node.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Let's keep learning by doing. We'll stop along the way to explain details </a:t>
            </a:r>
            <a:r>
              <a:rPr lang="en-US" dirty="0"/>
              <a:t>again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1603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Creating an Organization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856198"/>
            <a:ext cx="6587339" cy="534595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From the bottom-left of the Dashboard, click </a:t>
            </a:r>
            <a:r>
              <a:rPr lang="en-US" b="1" dirty="0" smtClean="0"/>
              <a:t>admin &gt; Create Organization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a new organization name (</a:t>
            </a:r>
            <a:r>
              <a:rPr lang="en-US" b="1" dirty="0" smtClean="0"/>
              <a:t>chef</a:t>
            </a:r>
            <a:r>
              <a:rPr lang="en-US" dirty="0" smtClean="0"/>
              <a:t>) in the Organization name field and then click the </a:t>
            </a:r>
            <a:r>
              <a:rPr lang="en-US" b="1" dirty="0" smtClean="0"/>
              <a:t>Add organization </a:t>
            </a:r>
            <a:r>
              <a:rPr lang="en-US" dirty="0" smtClean="0"/>
              <a:t>button.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743" y="304800"/>
            <a:ext cx="3129031" cy="40577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199" y="4362539"/>
            <a:ext cx="6397557" cy="37057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6402028" y="2115907"/>
            <a:ext cx="5621359" cy="82184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98002" y="5198659"/>
            <a:ext cx="4214705" cy="61848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41499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Creating an </a:t>
            </a:r>
            <a:br>
              <a:rPr lang="en-US" dirty="0" smtClean="0"/>
            </a:b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2165350"/>
            <a:ext cx="6587339" cy="5671801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From the resulting screen, click the </a:t>
            </a:r>
            <a:r>
              <a:rPr lang="en-US" b="1" dirty="0" smtClean="0"/>
              <a:t>Teams</a:t>
            </a:r>
            <a:r>
              <a:rPr lang="en-US" dirty="0" smtClean="0"/>
              <a:t> link to add team member to your new organization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Click </a:t>
            </a:r>
            <a:r>
              <a:rPr lang="en-US" dirty="0" smtClean="0"/>
              <a:t>the </a:t>
            </a:r>
            <a:r>
              <a:rPr lang="en-US" b="1" dirty="0" smtClean="0"/>
              <a:t>Add user </a:t>
            </a:r>
            <a:r>
              <a:rPr lang="en-US" dirty="0" smtClean="0"/>
              <a:t>field </a:t>
            </a:r>
            <a:r>
              <a:rPr lang="en-US" dirty="0" smtClean="0"/>
              <a:t>and then select your new user name to </a:t>
            </a:r>
            <a:r>
              <a:rPr lang="en-US" dirty="0" smtClean="0"/>
              <a:t>add it to this </a:t>
            </a:r>
            <a:r>
              <a:rPr lang="en-US" dirty="0" smtClean="0"/>
              <a:t>team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Notice </a:t>
            </a:r>
            <a:r>
              <a:rPr lang="en-US" dirty="0"/>
              <a:t>that the original admin user us already part of this and any new organization teams.</a:t>
            </a: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162" y="304800"/>
            <a:ext cx="6226175" cy="36058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193" y="4186756"/>
            <a:ext cx="6442514" cy="37373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5117977" y="3618689"/>
            <a:ext cx="7780900" cy="191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00800" y="5334000"/>
            <a:ext cx="3190672" cy="21757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8974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Using Your New </a:t>
            </a:r>
            <a:br>
              <a:rPr lang="en-US" dirty="0" smtClean="0"/>
            </a:b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2110198"/>
            <a:ext cx="6587339" cy="5345953"/>
          </a:xfrm>
        </p:spPr>
        <p:txBody>
          <a:bodyPr/>
          <a:lstStyle/>
          <a:p>
            <a:r>
              <a:rPr lang="en-US" dirty="0" smtClean="0"/>
              <a:t>You should now see that your new user name is part of the chef organization's team.</a:t>
            </a:r>
          </a:p>
          <a:p>
            <a:r>
              <a:rPr lang="en-US" dirty="0" smtClean="0"/>
              <a:t>In the next step we'll switch to the new organization so we can add a node to it.</a:t>
            </a:r>
          </a:p>
          <a:p>
            <a:endParaRPr lang="en-US" dirty="0"/>
          </a:p>
          <a:p>
            <a:r>
              <a:rPr lang="en-US" dirty="0" smtClean="0"/>
              <a:t>5. From the bottom-left of the web UI, click </a:t>
            </a:r>
            <a:r>
              <a:rPr lang="en-US" b="1" dirty="0" smtClean="0"/>
              <a:t>admin</a:t>
            </a:r>
            <a:r>
              <a:rPr lang="en-US" dirty="0" smtClean="0"/>
              <a:t> and then click your new organization (</a:t>
            </a:r>
            <a:r>
              <a:rPr lang="en-US" b="1" dirty="0" smtClean="0"/>
              <a:t>chef</a:t>
            </a:r>
            <a:r>
              <a:rPr lang="en-US" dirty="0" smtClean="0"/>
              <a:t>) to switch to it.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500" y="609076"/>
            <a:ext cx="8464293" cy="55971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6828817" y="5933873"/>
            <a:ext cx="972766" cy="2723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004845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Using Your New </a:t>
            </a:r>
            <a:br>
              <a:rPr lang="en-US" dirty="0" smtClean="0"/>
            </a:b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42039" y="2364198"/>
            <a:ext cx="6587339" cy="5345953"/>
          </a:xfrm>
        </p:spPr>
        <p:txBody>
          <a:bodyPr/>
          <a:lstStyle/>
          <a:p>
            <a:r>
              <a:rPr lang="en-US" dirty="0" smtClean="0"/>
              <a:t>6. Click the Dashboard link and notice that you can no longer see any nodes.</a:t>
            </a:r>
          </a:p>
          <a:p>
            <a:endParaRPr lang="en-US" dirty="0"/>
          </a:p>
          <a:p>
            <a:r>
              <a:rPr lang="en-US" b="1" dirty="0" smtClean="0"/>
              <a:t>Question</a:t>
            </a:r>
            <a:r>
              <a:rPr lang="en-US" dirty="0" smtClean="0"/>
              <a:t>: </a:t>
            </a:r>
            <a:r>
              <a:rPr lang="en-US" dirty="0" smtClean="0"/>
              <a:t>Where have your previous nodes gone?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Click </a:t>
            </a:r>
            <a:r>
              <a:rPr lang="en-US" dirty="0"/>
              <a:t>the </a:t>
            </a:r>
            <a:r>
              <a:rPr lang="en-US" b="1" dirty="0" smtClean="0"/>
              <a:t>Add</a:t>
            </a:r>
            <a:r>
              <a:rPr lang="en-US" dirty="0" smtClean="0"/>
              <a:t> button to add a node to your organization.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806" y="1722203"/>
            <a:ext cx="9432098" cy="42700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5983051" y="2348893"/>
            <a:ext cx="4902741" cy="48976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995276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Using Your New </a:t>
            </a:r>
            <a:br>
              <a:rPr lang="en-US" dirty="0" smtClean="0"/>
            </a:b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2364198"/>
            <a:ext cx="6587339" cy="5345953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Add one of the </a:t>
            </a:r>
            <a:r>
              <a:rPr lang="en-US" b="1" dirty="0" smtClean="0"/>
              <a:t>target nodes </a:t>
            </a:r>
            <a:r>
              <a:rPr lang="en-US" dirty="0" smtClean="0"/>
              <a:t>you were assigned at the beginning of this course and then click the </a:t>
            </a:r>
            <a:r>
              <a:rPr lang="en-US" b="1" dirty="0" smtClean="0"/>
              <a:t>Add 1 node </a:t>
            </a:r>
            <a:r>
              <a:rPr lang="en-US" dirty="0" smtClean="0"/>
              <a:t>button.</a:t>
            </a:r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Use the same password authentication method as done previously in the course.</a:t>
            </a:r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689" y="217392"/>
            <a:ext cx="7554324" cy="768128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7293744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Using Your New </a:t>
            </a:r>
            <a:br>
              <a:rPr lang="en-US" dirty="0" smtClean="0"/>
            </a:b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69039" y="2364198"/>
            <a:ext cx="6170672" cy="5345953"/>
          </a:xfrm>
        </p:spPr>
        <p:txBody>
          <a:bodyPr/>
          <a:lstStyle/>
          <a:p>
            <a:r>
              <a:rPr lang="en-US" dirty="0" smtClean="0"/>
              <a:t>You should now see the node you added to your new </a:t>
            </a:r>
            <a:r>
              <a:rPr lang="en-US" b="1" dirty="0" smtClean="0"/>
              <a:t>chef</a:t>
            </a:r>
            <a:r>
              <a:rPr lang="en-US" dirty="0" smtClean="0"/>
              <a:t> organization.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can also determine which organization you are switched to by looking at the bottom-left of the Chef Compliance Dashboard.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18" y="1241865"/>
            <a:ext cx="8806820" cy="64682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6446387" y="2753637"/>
            <a:ext cx="3456370" cy="4370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31787" y="6843037"/>
            <a:ext cx="3456370" cy="4370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361786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Using Your New </a:t>
            </a:r>
            <a:br>
              <a:rPr lang="en-US" dirty="0" smtClean="0"/>
            </a:b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69039" y="2364198"/>
            <a:ext cx="6170672" cy="5345953"/>
          </a:xfrm>
        </p:spPr>
        <p:txBody>
          <a:bodyPr/>
          <a:lstStyle/>
          <a:p>
            <a:r>
              <a:rPr lang="en-US" dirty="0" smtClean="0"/>
              <a:t>As you may recall, the last time you tried to view nodes while logged </a:t>
            </a:r>
            <a:r>
              <a:rPr lang="en-US" dirty="0" smtClean="0"/>
              <a:t>in to </a:t>
            </a:r>
            <a:r>
              <a:rPr lang="en-US" dirty="0" smtClean="0"/>
              <a:t>the Compliance Dashboard with your new user name, you could not see any nodes.</a:t>
            </a:r>
          </a:p>
          <a:p>
            <a:endParaRPr lang="en-US" dirty="0" smtClean="0"/>
          </a:p>
          <a:p>
            <a:r>
              <a:rPr lang="en-US" dirty="0" smtClean="0"/>
              <a:t>8. Log out of the Compliance Dashboard and log back in with your </a:t>
            </a:r>
            <a:r>
              <a:rPr lang="en-US" b="1" dirty="0" smtClean="0"/>
              <a:t>new user name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996" y="1357709"/>
            <a:ext cx="9341268" cy="37395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6084437" y="3771900"/>
            <a:ext cx="8145913" cy="31854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09919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users.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Set user </a:t>
            </a:r>
            <a:r>
              <a:rPr lang="en-US" dirty="0" smtClean="0"/>
              <a:t>permissions.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and apply organizations.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Teams.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Set Team permissions.</a:t>
            </a:r>
          </a:p>
          <a:p>
            <a:pPr marL="457200" indent="-457200">
              <a:buFont typeface="Wingdings" charset="2"/>
              <a:buChar char="Ø"/>
            </a:pPr>
            <a:endParaRPr lang="en-US" dirty="0"/>
          </a:p>
          <a:p>
            <a:pPr marL="457200" indent="-457200">
              <a:buFont typeface="Wingdings" charset="2"/>
              <a:buChar char="Ø"/>
            </a:pP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Using Your New </a:t>
            </a:r>
            <a:br>
              <a:rPr lang="en-US" dirty="0" smtClean="0"/>
            </a:b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69039" y="2364198"/>
            <a:ext cx="7007250" cy="5345953"/>
          </a:xfrm>
        </p:spPr>
        <p:txBody>
          <a:bodyPr/>
          <a:lstStyle/>
          <a:p>
            <a:r>
              <a:rPr lang="en-US" dirty="0" smtClean="0"/>
              <a:t>While logged in with your new user name, you should now be able to access the node that was created under your new organization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Question</a:t>
            </a:r>
            <a:r>
              <a:rPr lang="en-US" dirty="0" smtClean="0"/>
              <a:t>: Do </a:t>
            </a:r>
            <a:r>
              <a:rPr lang="en-US" dirty="0" smtClean="0"/>
              <a:t>you remember why this is possible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289" y="1133475"/>
            <a:ext cx="8318933" cy="61099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9333680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Using Your New </a:t>
            </a:r>
            <a:br>
              <a:rPr lang="en-US" dirty="0" smtClean="0"/>
            </a:b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69039" y="2364198"/>
            <a:ext cx="7007250" cy="5345953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From the bottom-left of the Compliance Dashboard, switch back and forth between you new organization and your user name's default organization. </a:t>
            </a:r>
          </a:p>
          <a:p>
            <a:endParaRPr lang="en-US" dirty="0"/>
          </a:p>
          <a:p>
            <a:r>
              <a:rPr lang="en-US" dirty="0" smtClean="0"/>
              <a:t>You should only be able to access the </a:t>
            </a:r>
            <a:r>
              <a:rPr lang="en-US" dirty="0" smtClean="0"/>
              <a:t>node </a:t>
            </a:r>
            <a:r>
              <a:rPr lang="en-US" dirty="0" smtClean="0"/>
              <a:t>that was created under your new organization.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430" y="304800"/>
            <a:ext cx="6125183" cy="75052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3360665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Team Permissions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Teams have their own set of permissions.</a:t>
            </a:r>
          </a:p>
          <a:p>
            <a:endParaRPr lang="en-US" dirty="0"/>
          </a:p>
          <a:p>
            <a:r>
              <a:rPr lang="en-US" dirty="0" smtClean="0"/>
              <a:t>Team permissions are completely separate and independent of user permissions.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66084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Managing </a:t>
            </a:r>
            <a:r>
              <a:rPr lang="en-US" dirty="0" smtClean="0"/>
              <a:t>Team Permissions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4819107" cy="534595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Log out of the Compliance Web UI and log back in as </a:t>
            </a:r>
            <a:r>
              <a:rPr lang="en-US" b="1" dirty="0" smtClean="0"/>
              <a:t>admin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If you like you can switch back to the admin organization although it really doesn't matter for the next task.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150" y="4603873"/>
            <a:ext cx="2895600" cy="33410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5740" y="1133475"/>
            <a:ext cx="3058010" cy="33004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5124450" y="2647950"/>
            <a:ext cx="6210300" cy="12192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972050" y="5143500"/>
            <a:ext cx="7429500" cy="23812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343264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Managing </a:t>
            </a:r>
            <a:r>
              <a:rPr lang="en-US" dirty="0" smtClean="0"/>
              <a:t>Team Permissions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4969710" cy="534595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Click </a:t>
            </a:r>
            <a:r>
              <a:rPr lang="en-US" b="1" dirty="0" smtClean="0"/>
              <a:t>Manage Organizations </a:t>
            </a:r>
            <a:r>
              <a:rPr lang="en-US" dirty="0" smtClean="0"/>
              <a:t>from the menu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From the resulting Organizations screen, click the </a:t>
            </a:r>
            <a:r>
              <a:rPr lang="en-US" b="1" dirty="0" smtClean="0"/>
              <a:t>chef</a:t>
            </a:r>
            <a:r>
              <a:rPr lang="en-US" dirty="0" smtClean="0"/>
              <a:t> organization's </a:t>
            </a:r>
            <a:r>
              <a:rPr lang="en-US" b="1" dirty="0" smtClean="0"/>
              <a:t>Teams</a:t>
            </a:r>
            <a:r>
              <a:rPr lang="en-US" dirty="0" smtClean="0"/>
              <a:t> link.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686" y="1108526"/>
            <a:ext cx="2626964" cy="31837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5486400" y="2857500"/>
            <a:ext cx="6572250" cy="1524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0" y="4468572"/>
            <a:ext cx="6781800" cy="33700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5145436" y="5293594"/>
            <a:ext cx="8532464" cy="17549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35009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Managing </a:t>
            </a:r>
            <a:r>
              <a:rPr lang="en-US" dirty="0" smtClean="0"/>
              <a:t>Team Permissions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4969710" cy="5345953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From the resulting </a:t>
            </a:r>
            <a:r>
              <a:rPr lang="en-US" dirty="0" smtClean="0"/>
              <a:t>Teams screen</a:t>
            </a:r>
            <a:r>
              <a:rPr lang="en-US" dirty="0"/>
              <a:t>, click the </a:t>
            </a:r>
            <a:r>
              <a:rPr lang="en-US" b="1" dirty="0" smtClean="0"/>
              <a:t>pencil </a:t>
            </a:r>
            <a:r>
              <a:rPr lang="en-US" dirty="0" smtClean="0"/>
              <a:t>icon.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r>
              <a:rPr lang="en-US" dirty="0" smtClean="0"/>
              <a:t>The team permissions screen should display.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448" y="942975"/>
            <a:ext cx="6489352" cy="33327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3829050" y="2590800"/>
            <a:ext cx="10725150" cy="4572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4486438"/>
            <a:ext cx="5848350" cy="3552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>
            <a:off x="4819650" y="5010313"/>
            <a:ext cx="4572000" cy="72272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830325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</a:t>
            </a:r>
            <a:r>
              <a:rPr lang="en-US" dirty="0" smtClean="0"/>
              <a:t>Managing </a:t>
            </a:r>
            <a:r>
              <a:rPr lang="en-US" dirty="0" smtClean="0"/>
              <a:t>Team Permissions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6703260" cy="534595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b="1" dirty="0" smtClean="0"/>
              <a:t>Node Management </a:t>
            </a:r>
            <a:r>
              <a:rPr lang="en-US" dirty="0" smtClean="0"/>
              <a:t>permissions, when checked, enable the team members to  </a:t>
            </a:r>
            <a:r>
              <a:rPr lang="en-US" dirty="0"/>
              <a:t>add, edit or delete </a:t>
            </a:r>
            <a:r>
              <a:rPr lang="en-US" dirty="0" smtClean="0"/>
              <a:t>nodes from the dashboard.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b="1" dirty="0" smtClean="0"/>
              <a:t>Compliance Scans </a:t>
            </a:r>
            <a:r>
              <a:rPr lang="en-US" dirty="0"/>
              <a:t>permissions, when checked, enable the team members to </a:t>
            </a:r>
            <a:r>
              <a:rPr lang="en-US" dirty="0" smtClean="0"/>
              <a:t>execute scans.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00" y="1856198"/>
            <a:ext cx="7912100" cy="48062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5048250" y="3962400"/>
            <a:ext cx="2800350" cy="29692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753100" y="4743451"/>
            <a:ext cx="2095500" cy="5678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361458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</a:t>
            </a:r>
            <a:r>
              <a:rPr lang="en-US" dirty="0" smtClean="0"/>
              <a:t>Managing </a:t>
            </a:r>
            <a:r>
              <a:rPr lang="en-US" dirty="0" smtClean="0"/>
              <a:t>Team Permissions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6360360" cy="5345953"/>
          </a:xfrm>
        </p:spPr>
        <p:txBody>
          <a:bodyPr/>
          <a:lstStyle/>
          <a:p>
            <a:r>
              <a:rPr lang="en-US" b="1" dirty="0" smtClean="0"/>
              <a:t>Note</a:t>
            </a:r>
            <a:r>
              <a:rPr lang="en-US" dirty="0" smtClean="0"/>
              <a:t>: As of this writing, the Patch Management and Security Automation permissions are not fully functional.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00" y="1856198"/>
            <a:ext cx="7912100" cy="48062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0267423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02154"/>
          </a:xfrm>
        </p:spPr>
        <p:txBody>
          <a:bodyPr/>
          <a:lstStyle/>
          <a:p>
            <a:r>
              <a:rPr lang="en-US" dirty="0" smtClean="0"/>
              <a:t>You can create and edit Compliance Server users.</a:t>
            </a:r>
          </a:p>
          <a:p>
            <a:endParaRPr lang="en-US" dirty="0"/>
          </a:p>
          <a:p>
            <a:r>
              <a:rPr lang="en-US" dirty="0" smtClean="0"/>
              <a:t>You can also modify their permission in or to allow or prevent certain 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3815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Lab: Creating Users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a new Compliance User.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Modify a </a:t>
            </a:r>
            <a:r>
              <a:rPr lang="en-US" dirty="0" smtClean="0"/>
              <a:t>User's </a:t>
            </a:r>
            <a:r>
              <a:rPr lang="en-US" dirty="0"/>
              <a:t>P</a:t>
            </a:r>
            <a:r>
              <a:rPr lang="en-US" dirty="0" smtClean="0"/>
              <a:t>ermissions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</p:spPr>
        <p:txBody>
          <a:bodyPr/>
          <a:lstStyle/>
          <a:p>
            <a:r>
              <a:rPr lang="en-US" dirty="0" smtClean="0"/>
              <a:t>Let's learn by doing. We'll stop along the way to explain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3476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Creating Users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6006792" cy="534595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From the bottom-left, click the </a:t>
            </a:r>
            <a:r>
              <a:rPr lang="en-US" b="1" dirty="0" smtClean="0"/>
              <a:t>menu</a:t>
            </a:r>
            <a:r>
              <a:rPr lang="en-US" dirty="0" smtClean="0"/>
              <a:t> button and then click </a:t>
            </a:r>
            <a:r>
              <a:rPr lang="en-US" b="1" dirty="0" smtClean="0"/>
              <a:t>Manage user</a:t>
            </a:r>
            <a:r>
              <a:rPr lang="en-US" dirty="0" smtClean="0"/>
              <a:t>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Click </a:t>
            </a:r>
            <a:r>
              <a:rPr lang="en-US" b="1" dirty="0" smtClean="0"/>
              <a:t>Manage users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From the resulting screen, click </a:t>
            </a:r>
            <a:r>
              <a:rPr lang="en-US" b="1" dirty="0" smtClean="0"/>
              <a:t>Create new user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696" y="4950187"/>
            <a:ext cx="4619880" cy="30762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2" name="Group 11"/>
          <p:cNvGrpSpPr/>
          <p:nvPr/>
        </p:nvGrpSpPr>
        <p:grpSpPr>
          <a:xfrm>
            <a:off x="9132696" y="493430"/>
            <a:ext cx="3595751" cy="4268127"/>
            <a:chOff x="9132696" y="493430"/>
            <a:chExt cx="3595751" cy="42681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2696" y="493430"/>
              <a:ext cx="3595751" cy="426812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11854" y="1708560"/>
              <a:ext cx="1133475" cy="431136"/>
            </a:xfrm>
            <a:prstGeom prst="rect">
              <a:avLst/>
            </a:prstGeom>
          </p:spPr>
        </p:pic>
      </p:grpSp>
      <p:cxnSp>
        <p:nvCxnSpPr>
          <p:cNvPr id="9" name="Straight Arrow Connector 8"/>
          <p:cNvCxnSpPr/>
          <p:nvPr/>
        </p:nvCxnSpPr>
        <p:spPr>
          <a:xfrm>
            <a:off x="5340096" y="3730752"/>
            <a:ext cx="4334256" cy="365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73613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Creating Users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6006792" cy="534595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From the resulting screen, type a </a:t>
            </a:r>
            <a:r>
              <a:rPr lang="en-US" b="1" dirty="0" smtClean="0"/>
              <a:t>user name </a:t>
            </a:r>
            <a:r>
              <a:rPr lang="en-US" dirty="0" smtClean="0"/>
              <a:t>of your choice and a password you'll remember, like </a:t>
            </a:r>
            <a:r>
              <a:rPr lang="en-US" b="1" dirty="0" smtClean="0"/>
              <a:t>chef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Note</a:t>
            </a:r>
            <a:r>
              <a:rPr lang="en-US" dirty="0" smtClean="0"/>
              <a:t>: Leave the new user's permissions unchecked for now.</a:t>
            </a:r>
          </a:p>
          <a:p>
            <a:endParaRPr lang="en-US" dirty="0" smtClean="0"/>
          </a:p>
          <a:p>
            <a:r>
              <a:rPr lang="en-US" dirty="0" smtClean="0"/>
              <a:t>5. Click the </a:t>
            </a:r>
            <a:r>
              <a:rPr lang="en-US" b="1" dirty="0" smtClean="0"/>
              <a:t>Add user</a:t>
            </a:r>
            <a:r>
              <a:rPr lang="en-US" dirty="0" smtClean="0"/>
              <a:t> button.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060" y="462914"/>
            <a:ext cx="7000741" cy="70717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392434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Discussion:</a:t>
            </a:r>
            <a:br>
              <a:rPr lang="en-US" dirty="0" smtClean="0"/>
            </a:br>
            <a:r>
              <a:rPr lang="en-US" dirty="0" smtClean="0"/>
              <a:t>Creating Users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6006792" cy="5897914"/>
          </a:xfrm>
        </p:spPr>
        <p:txBody>
          <a:bodyPr/>
          <a:lstStyle/>
          <a:p>
            <a:r>
              <a:rPr lang="en-US" dirty="0"/>
              <a:t>A user can have the following permissions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/>
              <a:t>S</a:t>
            </a:r>
            <a:r>
              <a:rPr lang="en-US" b="1" dirty="0" smtClean="0"/>
              <a:t>ite Management </a:t>
            </a:r>
            <a:r>
              <a:rPr lang="en-US" dirty="0" smtClean="0"/>
              <a:t>users can do everything.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 smtClean="0"/>
              <a:t>Organization Management </a:t>
            </a:r>
            <a:r>
              <a:rPr lang="en-US" dirty="0" smtClean="0"/>
              <a:t>users can </a:t>
            </a:r>
            <a:r>
              <a:rPr lang="en-US" dirty="0"/>
              <a:t>create, edit or delete </a:t>
            </a:r>
            <a:r>
              <a:rPr lang="en-US" dirty="0" smtClean="0"/>
              <a:t>Organizations.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b="1" dirty="0" smtClean="0"/>
              <a:t>User Management </a:t>
            </a:r>
            <a:r>
              <a:rPr lang="en-US" dirty="0" smtClean="0"/>
              <a:t>users can </a:t>
            </a:r>
            <a:r>
              <a:rPr lang="en-US" dirty="0"/>
              <a:t>create, edit or delete </a:t>
            </a:r>
            <a:r>
              <a:rPr lang="en-US" dirty="0" smtClean="0"/>
              <a:t>users.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287" y="447472"/>
            <a:ext cx="7348702" cy="6746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5465379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Discussion:</a:t>
            </a:r>
            <a:br>
              <a:rPr lang="en-US" dirty="0"/>
            </a:br>
            <a:r>
              <a:rPr lang="en-US" dirty="0"/>
              <a:t>Creating Users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7132088" cy="5824762"/>
          </a:xfrm>
        </p:spPr>
        <p:txBody>
          <a:bodyPr/>
          <a:lstStyle/>
          <a:p>
            <a:r>
              <a:rPr lang="en-US" dirty="0" smtClean="0"/>
              <a:t>Notice from the current </a:t>
            </a:r>
            <a:r>
              <a:rPr lang="en-US" b="1" dirty="0" smtClean="0"/>
              <a:t>Users</a:t>
            </a:r>
            <a:r>
              <a:rPr lang="en-US" dirty="0" smtClean="0"/>
              <a:t> screen you could edit or delete users. </a:t>
            </a:r>
          </a:p>
          <a:p>
            <a:r>
              <a:rPr lang="en-US" dirty="0" smtClean="0"/>
              <a:t>The bottom image shows the permissions that you can edit for a user. </a:t>
            </a:r>
          </a:p>
          <a:p>
            <a:r>
              <a:rPr lang="en-US" dirty="0" smtClean="0"/>
              <a:t>You could also edit the Username and/or Password but not the user ID.</a:t>
            </a:r>
          </a:p>
          <a:p>
            <a:endParaRPr lang="en-US" dirty="0"/>
          </a:p>
          <a:p>
            <a:r>
              <a:rPr lang="en-US" b="1" dirty="0"/>
              <a:t>Reminder</a:t>
            </a:r>
            <a:r>
              <a:rPr lang="en-US" dirty="0"/>
              <a:t>: Leave the new user's permissions unchecked for now.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9403" y="232918"/>
            <a:ext cx="6434773" cy="3237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571" y="3796088"/>
            <a:ext cx="5940997" cy="43159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236710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Managing Users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6006792" cy="5345953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From the top-right of the Compliance web UI, click the </a:t>
            </a:r>
            <a:r>
              <a:rPr lang="en-US" b="1" dirty="0" smtClean="0"/>
              <a:t>User</a:t>
            </a:r>
            <a:r>
              <a:rPr lang="en-US" dirty="0" smtClean="0"/>
              <a:t> icon and log out.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From the resulting login screen, log in with your </a:t>
            </a:r>
            <a:r>
              <a:rPr lang="en-US" b="1" dirty="0" smtClean="0"/>
              <a:t>new user name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861" y="589676"/>
            <a:ext cx="5762288" cy="32486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5301185" y="3030360"/>
            <a:ext cx="6333096" cy="4132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281" y="4258823"/>
            <a:ext cx="5826868" cy="37631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>
            <a:off x="3974981" y="4805859"/>
            <a:ext cx="6025053" cy="7051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52155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3277</TotalTime>
  <Words>1431</Words>
  <Application>Microsoft Office PowerPoint</Application>
  <PresentationFormat>Custom</PresentationFormat>
  <Paragraphs>212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ＭＳ Ｐゴシック</vt:lpstr>
      <vt:lpstr>Arial</vt:lpstr>
      <vt:lpstr>Courier New</vt:lpstr>
      <vt:lpstr>Wingdings</vt:lpstr>
      <vt:lpstr>Base</vt:lpstr>
      <vt:lpstr>Interaction</vt:lpstr>
      <vt:lpstr>Users, Organizations, Teams and Permissions</vt:lpstr>
      <vt:lpstr>Objectives</vt:lpstr>
      <vt:lpstr>Managing Users</vt:lpstr>
      <vt:lpstr>Group Lab: Creating Users</vt:lpstr>
      <vt:lpstr>GL: Creating Users</vt:lpstr>
      <vt:lpstr>GL: Creating Users</vt:lpstr>
      <vt:lpstr>Discussion: Creating Users</vt:lpstr>
      <vt:lpstr>Discussion: Creating Users</vt:lpstr>
      <vt:lpstr>GL: Managing Users</vt:lpstr>
      <vt:lpstr>GL: Managing Users</vt:lpstr>
      <vt:lpstr>Organizations in Chef Compliance</vt:lpstr>
      <vt:lpstr>Group Lab: Using Organizations and Teams</vt:lpstr>
      <vt:lpstr>GL: Creating an Organization</vt:lpstr>
      <vt:lpstr>GL: Creating an  Organization</vt:lpstr>
      <vt:lpstr>GL: Using Your New  Organization</vt:lpstr>
      <vt:lpstr>GL: Using Your New  Organization</vt:lpstr>
      <vt:lpstr>GL: Using Your New  Organization</vt:lpstr>
      <vt:lpstr>GL: Using Your New  Organization</vt:lpstr>
      <vt:lpstr>GL: Using Your New  Organization</vt:lpstr>
      <vt:lpstr>GL: Using Your New  Organization</vt:lpstr>
      <vt:lpstr>GL: Using Your New  Organization</vt:lpstr>
      <vt:lpstr>Managing Team Permissions</vt:lpstr>
      <vt:lpstr>GL: Managing Team Permissions</vt:lpstr>
      <vt:lpstr>GL: Managing Team Permissions</vt:lpstr>
      <vt:lpstr>GL: Managing Team Permissions</vt:lpstr>
      <vt:lpstr>Discussion: Managing Team Permissions</vt:lpstr>
      <vt:lpstr>Discussion: Managing Team Permissions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219</cp:revision>
  <cp:lastPrinted>2015-02-07T23:49:10Z</cp:lastPrinted>
  <dcterms:created xsi:type="dcterms:W3CDTF">2015-11-10T15:58:30Z</dcterms:created>
  <dcterms:modified xsi:type="dcterms:W3CDTF">2016-01-26T17:40:47Z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