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25"/>
  </p:notesMasterIdLst>
  <p:handoutMasterIdLst>
    <p:handoutMasterId r:id="rId26"/>
  </p:handoutMasterIdLst>
  <p:sldIdLst>
    <p:sldId id="256" r:id="rId7"/>
    <p:sldId id="291" r:id="rId8"/>
    <p:sldId id="257" r:id="rId9"/>
    <p:sldId id="299" r:id="rId10"/>
    <p:sldId id="283" r:id="rId11"/>
    <p:sldId id="294" r:id="rId12"/>
    <p:sldId id="295" r:id="rId13"/>
    <p:sldId id="284" r:id="rId14"/>
    <p:sldId id="297" r:id="rId15"/>
    <p:sldId id="298" r:id="rId16"/>
    <p:sldId id="286" r:id="rId17"/>
    <p:sldId id="285" r:id="rId18"/>
    <p:sldId id="293" r:id="rId19"/>
    <p:sldId id="300" r:id="rId20"/>
    <p:sldId id="292" r:id="rId21"/>
    <p:sldId id="301" r:id="rId22"/>
    <p:sldId id="288" r:id="rId23"/>
    <p:sldId id="267" r:id="rId24"/>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33" autoAdjust="0"/>
    <p:restoredTop sz="52730" autoAdjust="0"/>
  </p:normalViewPr>
  <p:slideViewPr>
    <p:cSldViewPr snapToGrid="0">
      <p:cViewPr varScale="1">
        <p:scale>
          <a:sx n="25" d="100"/>
          <a:sy n="25" d="100"/>
        </p:scale>
        <p:origin x="1808" y="12"/>
      </p:cViewPr>
      <p:guideLst>
        <p:guide orient="horz" pos="894"/>
        <p:guide pos="9120"/>
      </p:guideLst>
    </p:cSldViewPr>
  </p:slideViewPr>
  <p:outlineViewPr>
    <p:cViewPr>
      <p:scale>
        <a:sx n="33" d="100"/>
        <a:sy n="33" d="100"/>
      </p:scale>
      <p:origin x="0" y="-18712"/>
    </p:cViewPr>
  </p:outlineViewPr>
  <p:notesTextViewPr>
    <p:cViewPr>
      <p:scale>
        <a:sx n="100" d="100"/>
        <a:sy n="100" d="100"/>
      </p:scale>
      <p:origin x="0" y="0"/>
    </p:cViewPr>
  </p:notesTextViewPr>
  <p:notesViewPr>
    <p:cSldViewPr snapToGrid="0">
      <p:cViewPr varScale="1">
        <p:scale>
          <a:sx n="43" d="100"/>
          <a:sy n="43" d="100"/>
        </p:scale>
        <p:origin x="2308" y="5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2016-02-26</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2016-02-26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This Chef Compliance course provides an</a:t>
            </a:r>
            <a:r>
              <a:rPr lang="en-US" baseline="0" dirty="0" smtClean="0"/>
              <a:t> </a:t>
            </a:r>
            <a:r>
              <a:rPr lang="en-US" dirty="0" smtClean="0"/>
              <a:t>understanding of the capabilities of Chef Compliance. This course covers</a:t>
            </a:r>
            <a:r>
              <a:rPr lang="en-US" baseline="0" dirty="0" smtClean="0"/>
              <a:t> how to </a:t>
            </a: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install and initially configure the Chef Compliance server, perform compliance scans against Windows and Linux nodes, and remediate compliance issues with Chef, and run Compliance reports. </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 </a:t>
            </a:r>
          </a:p>
          <a:p>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In addition, you will learn how to use InSpec to create and modify Chef Compliance profiles and learn how to locate CIS (Center for Internet Security) and DoD (Department of Defense) compliance specifications that you can use to write Chef Compliance profiles.</a:t>
            </a: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pPr marL="0" marR="0" indent="0" algn="l" defTabSz="1217613" rtl="0" eaLnBrk="1" fontAlgn="base" latinLnBrk="0" hangingPunct="1">
              <a:lnSpc>
                <a:spcPct val="90000"/>
              </a:lnSpc>
              <a:spcBef>
                <a:spcPct val="30000"/>
              </a:spcBef>
              <a:spcAft>
                <a:spcPts val="450"/>
              </a:spcAft>
              <a:buClrTx/>
              <a:buSzTx/>
              <a:buFontTx/>
              <a:buNone/>
              <a:tabLst/>
              <a:defRPr/>
            </a:pP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Instructor Note: </a:t>
            </a:r>
            <a:r>
              <a:rPr lang="en-US" sz="1200" b="1" kern="1200" dirty="0" smtClean="0">
                <a:solidFill>
                  <a:schemeClr val="tx1"/>
                </a:solidFill>
                <a:effectLst/>
                <a:latin typeface="Arial" panose="020B0604020202020204" pitchFamily="34" charset="0"/>
                <a:ea typeface="ＭＳ Ｐゴシック" charset="0"/>
                <a:cs typeface="Arial" panose="020B0604020202020204" pitchFamily="34" charset="0"/>
              </a:rPr>
              <a:t>Be sure to read Appendix Z at the end of this instructor guide</a:t>
            </a: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 for training lab set up notes and additional instructor notes.</a:t>
            </a:r>
            <a:b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br>
            <a:r>
              <a:rPr lang="en-US" strike="noStrike" dirty="0" smtClean="0"/>
              <a:t>Instructor Note: This course has been tested on</a:t>
            </a:r>
            <a:r>
              <a:rPr lang="en-US" strike="noStrike" baseline="0" dirty="0" smtClean="0"/>
              <a:t> </a:t>
            </a:r>
            <a:r>
              <a:rPr lang="en-US" sz="1200" strike="noStrike" kern="1200" dirty="0" smtClean="0">
                <a:solidFill>
                  <a:schemeClr val="tx1"/>
                </a:solidFill>
                <a:effectLst/>
                <a:latin typeface="Arial" panose="020B0604020202020204" pitchFamily="34" charset="0"/>
                <a:ea typeface="ＭＳ Ｐゴシック" charset="0"/>
                <a:cs typeface="Arial" panose="020B0604020202020204" pitchFamily="34" charset="0"/>
              </a:rPr>
              <a:t>Compliance Server v</a:t>
            </a:r>
            <a:r>
              <a:rPr lang="en-US" sz="1200" b="0" i="0" strike="noStrike" kern="1200" dirty="0" smtClean="0">
                <a:solidFill>
                  <a:schemeClr val="tx1"/>
                </a:solidFill>
                <a:effectLst/>
                <a:latin typeface="Arial" panose="020B0604020202020204" pitchFamily="34" charset="0"/>
                <a:ea typeface="ＭＳ Ｐゴシック" charset="0"/>
                <a:cs typeface="Arial" panose="020B0604020202020204" pitchFamily="34" charset="0"/>
              </a:rPr>
              <a:t>0.14.5</a:t>
            </a:r>
            <a:r>
              <a:rPr lang="en-US" sz="1200" strike="noStrike" kern="1200" dirty="0" smtClean="0">
                <a:solidFill>
                  <a:schemeClr val="tx1"/>
                </a:solidFill>
                <a:effectLst/>
                <a:latin typeface="Arial" panose="020B0604020202020204" pitchFamily="34" charset="0"/>
                <a:ea typeface="ＭＳ Ｐゴシック" charset="0"/>
                <a:cs typeface="Arial" panose="020B0604020202020204" pitchFamily="34" charset="0"/>
              </a:rPr>
              <a:t>.</a:t>
            </a:r>
            <a:r>
              <a:rPr lang="en-US" sz="1200" strike="noStrike" kern="1200" baseline="0" dirty="0" smtClean="0">
                <a:solidFill>
                  <a:schemeClr val="tx1"/>
                </a:solidFill>
                <a:effectLst/>
                <a:latin typeface="Arial" panose="020B0604020202020204" pitchFamily="34" charset="0"/>
                <a:ea typeface="ＭＳ Ｐゴシック" charset="0"/>
                <a:cs typeface="Arial" panose="020B0604020202020204" pitchFamily="34" charset="0"/>
              </a:rPr>
              <a:t> The labs have been tested against target Linux and Windows nodes that have ChefDK  0.11.2 that includes </a:t>
            </a:r>
            <a:r>
              <a:rPr lang="en-US" sz="1200" strike="noStrike" kern="1200" baseline="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strike="noStrike" kern="1200" baseline="0" dirty="0" smtClean="0">
                <a:solidFill>
                  <a:schemeClr val="tx1"/>
                </a:solidFill>
                <a:effectLst/>
                <a:latin typeface="Arial" panose="020B0604020202020204" pitchFamily="34" charset="0"/>
                <a:ea typeface="ＭＳ Ｐゴシック" charset="0"/>
                <a:cs typeface="Arial" panose="020B0604020202020204" pitchFamily="34" charset="0"/>
              </a:rPr>
              <a:t> 0.14.2. </a:t>
            </a:r>
            <a:r>
              <a:rPr lang="en-US" sz="1200" strike="noStrike" kern="1200" baseline="0" dirty="0" smtClean="0">
                <a:solidFill>
                  <a:schemeClr val="tx1"/>
                </a:solidFill>
                <a:effectLst/>
                <a:latin typeface="Arial" panose="020B0604020202020204" pitchFamily="34" charset="0"/>
                <a:ea typeface="ＭＳ Ｐゴシック" charset="0"/>
                <a:cs typeface="Arial" panose="020B0604020202020204" pitchFamily="34" charset="0"/>
              </a:rPr>
              <a:t>2/26/16 </a:t>
            </a:r>
            <a:r>
              <a:rPr lang="en-US" sz="1200" strike="noStrike" kern="1200" baseline="0" smtClean="0">
                <a:solidFill>
                  <a:schemeClr val="tx1"/>
                </a:solidFill>
                <a:effectLst/>
                <a:latin typeface="Arial" panose="020B0604020202020204" pitchFamily="34" charset="0"/>
                <a:ea typeface="ＭＳ Ｐゴシック" charset="0"/>
                <a:cs typeface="Arial" panose="020B0604020202020204" pitchFamily="34" charset="0"/>
              </a:rPr>
              <a:t>Module 05 </a:t>
            </a:r>
            <a:r>
              <a:rPr lang="en-US" sz="1200" strike="noStrike" kern="1200" baseline="0" dirty="0" smtClean="0">
                <a:solidFill>
                  <a:schemeClr val="tx1"/>
                </a:solidFill>
                <a:effectLst/>
                <a:latin typeface="Arial" panose="020B0604020202020204" pitchFamily="34" charset="0"/>
                <a:ea typeface="ＭＳ Ｐゴシック" charset="0"/>
                <a:cs typeface="Arial" panose="020B0604020202020204" pitchFamily="34" charset="0"/>
              </a:rPr>
              <a:t>is </a:t>
            </a:r>
            <a:r>
              <a:rPr lang="en-US" sz="1200" strike="noStrike" kern="1200" baseline="0" smtClean="0">
                <a:solidFill>
                  <a:schemeClr val="tx1"/>
                </a:solidFill>
                <a:effectLst/>
                <a:latin typeface="Arial" panose="020B0604020202020204" pitchFamily="34" charset="0"/>
                <a:ea typeface="ＭＳ Ｐゴシック" charset="0"/>
                <a:cs typeface="Arial" panose="020B0604020202020204" pitchFamily="34" charset="0"/>
              </a:rPr>
              <a:t>under reconstruction.</a:t>
            </a:r>
            <a:endParaRPr lang="en-US" sz="1200" strike="noStrike" kern="1200" baseline="0" dirty="0" smtClean="0">
              <a:solidFill>
                <a:schemeClr val="tx1"/>
              </a:solidFill>
              <a:effectLst/>
              <a:latin typeface="Arial" panose="020B0604020202020204" pitchFamily="34" charset="0"/>
              <a:ea typeface="ＭＳ Ｐゴシック" charset="0"/>
              <a:cs typeface="Arial" panose="020B0604020202020204" pitchFamily="34" charset="0"/>
            </a:endParaRP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sz="1200" strike="noStrike" kern="1200" baseline="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baseline="0" dirty="0" smtClean="0"/>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84291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Compliance profiles exist for many scenarios, such as those created by the Center for Internet Security (CIS), a non-profit organization that is focused on enhancing the cyber security readiness and response of public and private sector entities.</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Chef Compliance maintains profiles as a collection of individual controls that comprise a complete audit. For example, CIS benchmark 8.1.1.1 recommends testing for the maximum size of the audit log. </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pPr marL="0" marR="0" indent="0" algn="l" defTabSz="1217613" rtl="0" eaLnBrk="1" fontAlgn="base" latinLnBrk="0" hangingPunct="1">
              <a:lnSpc>
                <a:spcPct val="90000"/>
              </a:lnSpc>
              <a:spcBef>
                <a:spcPct val="30000"/>
              </a:spcBef>
              <a:spcAft>
                <a:spcPts val="450"/>
              </a:spcAft>
              <a:buClrTx/>
              <a:buSzTx/>
              <a:buFontTx/>
              <a:buNone/>
              <a:tabLst/>
              <a:defRPr/>
            </a:pPr>
            <a:r>
              <a:rPr lang="en-US" sz="1200" dirty="0" smtClean="0"/>
              <a:t>You can also create your own custom Compliance profiles</a:t>
            </a:r>
            <a:r>
              <a:rPr lang="en-US" dirty="0" smtClean="0"/>
              <a:t>.</a:t>
            </a:r>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27194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03967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lvl="2" indent="0" algn="l" defTabSz="914363" rtl="0" eaLnBrk="1" fontAlgn="auto" latinLnBrk="0" hangingPunct="1">
              <a:lnSpc>
                <a:spcPct val="90000"/>
              </a:lnSpc>
              <a:spcBef>
                <a:spcPts val="0"/>
              </a:spcBef>
              <a:spcAft>
                <a:spcPts val="333"/>
              </a:spcAft>
              <a:buClrTx/>
              <a:buSzTx/>
              <a:buFontTx/>
              <a:buNone/>
              <a:tabLst/>
              <a:defRPr/>
            </a:pPr>
            <a:r>
              <a:rPr lang="en-US" dirty="0" smtClean="0"/>
              <a:t>These are basic AWS AMIs</a:t>
            </a:r>
            <a:r>
              <a:rPr lang="en-US" baseline="0" dirty="0" smtClean="0"/>
              <a:t> that we use for Chef training. They have ChefDK installed on them although Chef does not actually need to be installed on these instances in order to run scans.</a:t>
            </a:r>
          </a:p>
          <a:p>
            <a:pPr marL="0" marR="0" lvl="2"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a:p>
            <a:pPr marL="0" marR="0" lvl="2" indent="0" algn="l" defTabSz="914363" rtl="0" eaLnBrk="1" fontAlgn="auto" latinLnBrk="0" hangingPunct="1">
              <a:lnSpc>
                <a:spcPct val="90000"/>
              </a:lnSpc>
              <a:spcBef>
                <a:spcPts val="0"/>
              </a:spcBef>
              <a:spcAft>
                <a:spcPts val="333"/>
              </a:spcAft>
              <a:buClrTx/>
              <a:buSzTx/>
              <a:buFontTx/>
              <a:buNone/>
              <a:tabLst/>
              <a:defRPr/>
            </a:pPr>
            <a:r>
              <a:rPr lang="en-US" baseline="0" dirty="0" smtClean="0"/>
              <a:t>Instructor Note: Now would be a good time to distribute the hostnames of the three nodes you will assign to each student.</a:t>
            </a:r>
            <a:r>
              <a:rPr lang="en-US" baseline="0" dirty="0"/>
              <a:t> </a:t>
            </a:r>
            <a:r>
              <a:rPr lang="en-US" baseline="0" dirty="0" smtClean="0"/>
              <a:t>You should ask the students to note which one they will use as their Compliance Server and which ones they will use as the target nodes for scans.</a:t>
            </a:r>
          </a:p>
          <a:p>
            <a:pPr marL="0" marR="0" lvl="2" indent="0" algn="l" defTabSz="914363" rtl="0" eaLnBrk="1" fontAlgn="auto" latinLnBrk="0" hangingPunct="1">
              <a:lnSpc>
                <a:spcPct val="90000"/>
              </a:lnSpc>
              <a:spcBef>
                <a:spcPts val="0"/>
              </a:spcBef>
              <a:spcAft>
                <a:spcPts val="333"/>
              </a:spcAft>
              <a:buClrTx/>
              <a:buSzTx/>
              <a:buFontTx/>
              <a:buNone/>
              <a:tabLst/>
              <a:defRPr/>
            </a:pPr>
            <a:r>
              <a:rPr lang="en-US" baseline="0" dirty="0" smtClean="0"/>
              <a:t>For example: </a:t>
            </a:r>
            <a:br>
              <a:rPr lang="en-US" baseline="0" dirty="0" smtClean="0"/>
            </a:br>
            <a:r>
              <a:rPr lang="en-US" sz="1200" kern="1200" dirty="0" smtClean="0">
                <a:solidFill>
                  <a:schemeClr val="tx1"/>
                </a:solidFill>
                <a:effectLst/>
                <a:latin typeface="Arial" panose="020B0604020202020204" pitchFamily="34" charset="0"/>
                <a:ea typeface="ＭＳ Ｐゴシック" charset="0"/>
                <a:cs typeface="+mn-cs"/>
              </a:rPr>
              <a:t>ec2-52-91-31-125.compute-1.amazonaws.com = Compliance server.</a:t>
            </a:r>
          </a:p>
          <a:p>
            <a:pPr marL="0" marR="0" lvl="2" indent="0" algn="l" defTabSz="914363" rtl="0" eaLnBrk="1" fontAlgn="auto" latinLnBrk="0" hangingPunct="1">
              <a:lnSpc>
                <a:spcPct val="90000"/>
              </a:lnSpc>
              <a:spcBef>
                <a:spcPts val="0"/>
              </a:spcBef>
              <a:spcAft>
                <a:spcPts val="333"/>
              </a:spcAft>
              <a:buClrTx/>
              <a:buSzTx/>
              <a:buFontTx/>
              <a:buNone/>
              <a:tabLst/>
              <a:defRPr/>
            </a:pPr>
            <a:r>
              <a:rPr lang="en-US" sz="1200" kern="1200" dirty="0" smtClean="0">
                <a:solidFill>
                  <a:schemeClr val="tx1"/>
                </a:solidFill>
                <a:effectLst/>
                <a:latin typeface="Arial" panose="020B0604020202020204" pitchFamily="34" charset="0"/>
                <a:ea typeface="ＭＳ Ｐゴシック" charset="0"/>
                <a:cs typeface="+mn-cs"/>
              </a:rPr>
              <a:t>ec2-54-164-54-218.compute-1.amazonaws.com = Linux Target node.</a:t>
            </a:r>
          </a:p>
          <a:p>
            <a:pPr marL="0" marR="0" lvl="2" indent="0" algn="l" defTabSz="914363" rtl="0" eaLnBrk="1" fontAlgn="auto" latinLnBrk="0" hangingPunct="1">
              <a:lnSpc>
                <a:spcPct val="90000"/>
              </a:lnSpc>
              <a:spcBef>
                <a:spcPts val="0"/>
              </a:spcBef>
              <a:spcAft>
                <a:spcPts val="333"/>
              </a:spcAft>
              <a:buClrTx/>
              <a:buSzTx/>
              <a:buFontTx/>
              <a:buNone/>
              <a:tabLst/>
              <a:defRPr/>
            </a:pPr>
            <a:r>
              <a:rPr lang="en-US" sz="1200" kern="1200" dirty="0" smtClean="0">
                <a:solidFill>
                  <a:schemeClr val="tx1"/>
                </a:solidFill>
                <a:effectLst/>
                <a:latin typeface="Arial" panose="020B0604020202020204" pitchFamily="34" charset="0"/>
                <a:ea typeface="ＭＳ Ｐゴシック" charset="0"/>
                <a:cs typeface="+mn-cs"/>
              </a:rPr>
              <a:t>ec2-54-164-54-210.compute-1.amazonaws.com = Windows Target node.</a:t>
            </a:r>
          </a:p>
          <a:p>
            <a:pPr marL="0" marR="0" lvl="2" indent="0" algn="l" defTabSz="914363" rtl="0" eaLnBrk="1" fontAlgn="auto" latinLnBrk="0" hangingPunct="1">
              <a:lnSpc>
                <a:spcPct val="90000"/>
              </a:lnSpc>
              <a:spcBef>
                <a:spcPts val="0"/>
              </a:spcBef>
              <a:spcAft>
                <a:spcPts val="333"/>
              </a:spcAft>
              <a:buClrTx/>
              <a:buSzTx/>
              <a:buFontTx/>
              <a:buNone/>
              <a:tabLst/>
              <a:defRPr/>
            </a:pPr>
            <a:endParaRPr lang="en-US" sz="1200" kern="1200" dirty="0" smtClean="0">
              <a:solidFill>
                <a:schemeClr val="tx1"/>
              </a:solidFill>
              <a:effectLst/>
              <a:latin typeface="Arial" panose="020B0604020202020204" pitchFamily="34" charset="0"/>
              <a:ea typeface="ＭＳ Ｐゴシック" charset="0"/>
              <a:cs typeface="+mn-cs"/>
            </a:endParaRPr>
          </a:p>
          <a:p>
            <a:pPr marL="0" marR="0" lvl="2" indent="0" algn="l" defTabSz="914363" rtl="0" eaLnBrk="1" fontAlgn="auto" latinLnBrk="0" hangingPunct="1">
              <a:lnSpc>
                <a:spcPct val="90000"/>
              </a:lnSpc>
              <a:spcBef>
                <a:spcPts val="0"/>
              </a:spcBef>
              <a:spcAft>
                <a:spcPts val="333"/>
              </a:spcAft>
              <a:buClrTx/>
              <a:buSzTx/>
              <a:buFontTx/>
              <a:buNone/>
              <a:tabLst/>
              <a:defRPr/>
            </a:pPr>
            <a:r>
              <a:rPr lang="en-US" baseline="0" dirty="0" smtClean="0"/>
              <a:t>The login credentials for the Linux nodes is chef/chef. </a:t>
            </a:r>
          </a:p>
          <a:p>
            <a:pPr marL="0" marR="0" lvl="2" indent="0" algn="l" defTabSz="914363" rtl="0" eaLnBrk="1" fontAlgn="auto" latinLnBrk="0" hangingPunct="1">
              <a:lnSpc>
                <a:spcPct val="90000"/>
              </a:lnSpc>
              <a:spcBef>
                <a:spcPts val="0"/>
              </a:spcBef>
              <a:spcAft>
                <a:spcPts val="333"/>
              </a:spcAft>
              <a:buClrTx/>
              <a:buSzTx/>
              <a:buFontTx/>
              <a:buNone/>
              <a:tabLst/>
              <a:defRPr/>
            </a:pPr>
            <a:r>
              <a:rPr lang="en-US" baseline="0" dirty="0" smtClean="0"/>
              <a:t>The login credentials for the Windows nodes is Administrator/</a:t>
            </a:r>
            <a:r>
              <a:rPr lang="en-US" sz="1200" kern="1200" dirty="0" smtClean="0">
                <a:solidFill>
                  <a:schemeClr val="tx1"/>
                </a:solidFill>
                <a:effectLst/>
                <a:latin typeface="Arial" panose="020B0604020202020204" pitchFamily="34" charset="0"/>
                <a:ea typeface="ＭＳ Ｐゴシック" charset="0"/>
                <a:cs typeface="+mn-cs"/>
              </a:rPr>
              <a:t>Cod3Can! </a:t>
            </a:r>
            <a:r>
              <a:rPr lang="en-US" baseline="0" dirty="0" smtClean="0"/>
              <a:t> </a:t>
            </a:r>
          </a:p>
          <a:p>
            <a:pPr marL="0" marR="0" lvl="2"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a:p>
            <a:pPr marL="0" marR="0" lvl="2"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a:p>
            <a:pPr marL="0" marR="0" lvl="2"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a:p>
            <a:pPr marL="0" marR="0" lvl="2"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p:txBody>
      </p:sp>
    </p:spTree>
    <p:extLst>
      <p:ext uri="{BB962C8B-B14F-4D97-AF65-F5344CB8AC3E}">
        <p14:creationId xmlns:p14="http://schemas.microsoft.com/office/powerpoint/2010/main" val="1003907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lvl="2" indent="0" algn="l" defTabSz="914363" rtl="0" eaLnBrk="1" fontAlgn="auto" latinLnBrk="0" hangingPunct="1">
              <a:lnSpc>
                <a:spcPct val="90000"/>
              </a:lnSpc>
              <a:spcBef>
                <a:spcPts val="0"/>
              </a:spcBef>
              <a:spcAft>
                <a:spcPts val="333"/>
              </a:spcAft>
              <a:buClrTx/>
              <a:buSzTx/>
              <a:buFontTx/>
              <a:buNone/>
              <a:tabLst/>
              <a:defRPr/>
            </a:pPr>
            <a:r>
              <a:rPr lang="en-US" baseline="0" dirty="0" smtClean="0"/>
              <a:t>The dotted lines indicate that those sessions will only be used to write and test remediation. In this scenario, your target nodes will act as virtual workstations.</a:t>
            </a:r>
          </a:p>
          <a:p>
            <a:pPr marL="0" marR="0" lvl="2"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a:p>
            <a:pPr marL="0" marR="0" lvl="2" indent="0" algn="l" defTabSz="914363" rtl="0" eaLnBrk="1" fontAlgn="auto" latinLnBrk="0" hangingPunct="1">
              <a:lnSpc>
                <a:spcPct val="90000"/>
              </a:lnSpc>
              <a:spcBef>
                <a:spcPts val="0"/>
              </a:spcBef>
              <a:spcAft>
                <a:spcPts val="333"/>
              </a:spcAft>
              <a:buClrTx/>
              <a:buSzTx/>
              <a:buFontTx/>
              <a:buNone/>
              <a:tabLst/>
              <a:defRPr/>
            </a:pPr>
            <a:r>
              <a:rPr lang="en-US" baseline="0" dirty="0" smtClean="0"/>
              <a:t>But all scans will only be run via the Compliance server as indicated in the previous slide.</a:t>
            </a:r>
          </a:p>
        </p:txBody>
      </p:sp>
    </p:spTree>
    <p:extLst>
      <p:ext uri="{BB962C8B-B14F-4D97-AF65-F5344CB8AC3E}">
        <p14:creationId xmlns:p14="http://schemas.microsoft.com/office/powerpoint/2010/main" val="2354227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US" dirty="0" smtClean="0"/>
              <a:t>This is just an</a:t>
            </a:r>
            <a:r>
              <a:rPr lang="en-US" baseline="0" dirty="0" smtClean="0"/>
              <a:t> explanation. You don't need to log in to these machines at this time.</a:t>
            </a:r>
            <a:endParaRPr lang="en-US" dirty="0" smtClean="0"/>
          </a:p>
          <a:p>
            <a:endParaRPr lang="en-US" dirty="0" smtClean="0"/>
          </a:p>
          <a:p>
            <a:r>
              <a:rPr lang="en-US" dirty="0" smtClean="0"/>
              <a:t>You should use an ssh client like </a:t>
            </a:r>
            <a:r>
              <a:rPr lang="en-US" dirty="0" err="1" smtClean="0"/>
              <a:t>PuTTY</a:t>
            </a:r>
            <a:r>
              <a:rPr lang="en-US" dirty="0" smtClean="0"/>
              <a:t> or a local command prompt to connect to the remote workstation that we</a:t>
            </a:r>
            <a:r>
              <a:rPr lang="en-US" baseline="0" dirty="0" smtClean="0"/>
              <a:t> assign to you. </a:t>
            </a:r>
          </a:p>
          <a:p>
            <a:endParaRPr lang="en-US" baseline="0" dirty="0" smtClean="0"/>
          </a:p>
          <a:p>
            <a:r>
              <a:rPr lang="en-US" baseline="0" dirty="0" smtClean="0"/>
              <a:t>Instead of the command shown in this slide, you could also use this command: </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ssh </a:t>
            </a:r>
            <a:r>
              <a:rPr lang="en-US" baseline="0" dirty="0" err="1" smtClean="0"/>
              <a:t>chef@IPADDRESS</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For example: ssh chef@52.90.140.22</a:t>
            </a:r>
          </a:p>
          <a:p>
            <a:endParaRPr lang="en-US" baseline="0" dirty="0" smtClean="0"/>
          </a:p>
          <a:p>
            <a:endParaRPr lang="en-US" baseline="0" dirty="0" smtClean="0"/>
          </a:p>
          <a:p>
            <a:endParaRPr lang="en-US" baseline="0" dirty="0" smtClean="0"/>
          </a:p>
          <a:p>
            <a:endParaRPr lang="en-US" baseline="0" dirty="0" smtClean="0"/>
          </a:p>
          <a:p>
            <a:endParaRPr lang="en-US" dirty="0"/>
          </a:p>
        </p:txBody>
      </p:sp>
    </p:spTree>
    <p:extLst>
      <p:ext uri="{BB962C8B-B14F-4D97-AF65-F5344CB8AC3E}">
        <p14:creationId xmlns:p14="http://schemas.microsoft.com/office/powerpoint/2010/main" val="5935237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US" dirty="0" smtClean="0"/>
              <a:t>This is just an</a:t>
            </a:r>
            <a:r>
              <a:rPr lang="en-US" baseline="0" dirty="0" smtClean="0"/>
              <a:t> explanation. You don't need to log in to these machines at this time.</a:t>
            </a:r>
            <a:endParaRPr lang="en-US" dirty="0" smtClean="0"/>
          </a:p>
          <a:p>
            <a:endParaRPr lang="en-US" baseline="0" dirty="0" smtClean="0"/>
          </a:p>
          <a:p>
            <a:r>
              <a:rPr lang="en-US" baseline="0" dirty="0" smtClean="0"/>
              <a:t>You should have installed on your laptop a Windows Remote Desktop Connection which you'll only use to write Windows remediation later in this course.</a:t>
            </a:r>
          </a:p>
          <a:p>
            <a:endParaRPr lang="en-US" baseline="0" dirty="0" smtClean="0"/>
          </a:p>
          <a:p>
            <a:endParaRPr lang="en-US" baseline="0" dirty="0" smtClean="0"/>
          </a:p>
          <a:p>
            <a:endParaRPr lang="en-US" baseline="0" dirty="0" smtClean="0"/>
          </a:p>
          <a:p>
            <a:endParaRPr lang="en-US" baseline="0" dirty="0" smtClean="0"/>
          </a:p>
          <a:p>
            <a:endParaRPr lang="en-US" dirty="0"/>
          </a:p>
        </p:txBody>
      </p:sp>
    </p:spTree>
    <p:extLst>
      <p:ext uri="{BB962C8B-B14F-4D97-AF65-F5344CB8AC3E}">
        <p14:creationId xmlns:p14="http://schemas.microsoft.com/office/powerpoint/2010/main" val="445481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28190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smtClean="0"/>
          </a:p>
        </p:txBody>
      </p:sp>
    </p:spTree>
    <p:extLst>
      <p:ext uri="{BB962C8B-B14F-4D97-AF65-F5344CB8AC3E}">
        <p14:creationId xmlns:p14="http://schemas.microsoft.com/office/powerpoint/2010/main" val="2487680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You can tell the students that this course covers scanning and remediating both Linux and Windows nodes.</a:t>
            </a:r>
            <a:r>
              <a:rPr lang="en-US" baseline="0" dirty="0" smtClean="0"/>
              <a:t> For example, module 03 covers scanning and remediating Linux nodes and module 04 covers scanning and remediating Windows nodes. However, the Compliance server runs only on Linux.</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39512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now you are probably aware of how Chef automates the configuration and management of your infrastructure. But what about risks and compliance issues of your infrastructure? </a:t>
            </a:r>
          </a:p>
          <a:p>
            <a:endParaRPr lang="en-US" dirty="0" smtClean="0"/>
          </a:p>
          <a:p>
            <a:r>
              <a:rPr lang="en-US" dirty="0" smtClean="0"/>
              <a:t>Regulatory compliance is a fact of life for every enterprise. With Chef Compliance you can scan for risks and compliance issues with easy-to-understand, customizable reports and visualization.</a:t>
            </a:r>
          </a:p>
          <a:p>
            <a:endParaRPr lang="en-US" dirty="0" smtClean="0"/>
          </a:p>
          <a:p>
            <a:r>
              <a:rPr lang="en-US" dirty="0" smtClean="0"/>
              <a:t>You can then use Chef to automate the remediation of issues and use Chef Compliance to implement a continuous audit of applications and infrastructure.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86499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Chef Compliance server is a centralized location from which all aspects of the state or your infrastructure’s compliance can be managed.</a:t>
            </a:r>
          </a:p>
          <a:p>
            <a:endParaRPr lang="en-US" dirty="0" smtClean="0"/>
          </a:p>
          <a:p>
            <a:r>
              <a:rPr lang="en-US" dirty="0" smtClean="0"/>
              <a:t>With Chef Compliance you can test any node in your infrastructure, including all of the common UNIX and Linux platforms and most versions of Microsoft Windows.</a:t>
            </a:r>
          </a:p>
          <a:p>
            <a:endParaRPr lang="en-US" dirty="0" smtClean="0"/>
          </a:p>
          <a:p>
            <a:r>
              <a:rPr lang="en-US" dirty="0" smtClean="0"/>
              <a:t>Chef Compliance can continuously test any node against the goals of your organization’s security management lifecycle for risks and compliance issues.</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2952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Chef Compliance can run without any other Chef software installed on the Chef Compliance server machine.</a:t>
            </a:r>
          </a:p>
          <a:p>
            <a:endParaRPr lang="en-US" dirty="0" smtClean="0"/>
          </a:p>
          <a:p>
            <a:r>
              <a:rPr lang="en-US" dirty="0" smtClean="0"/>
              <a:t>The nodes you scan don't even need Chef software on them if you are scanning them for compliance.</a:t>
            </a:r>
          </a:p>
          <a:p>
            <a:endParaRPr lang="en-US" dirty="0" smtClean="0"/>
          </a:p>
          <a:p>
            <a:r>
              <a:rPr lang="en-US" dirty="0" smtClean="0"/>
              <a:t>However, you would need Chef software to create and implement remediation recipes if you choose to use recipes to remediate compliance issues.</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66623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smtClean="0"/>
              <a:t>Chef Compliance leverages </a:t>
            </a:r>
            <a:r>
              <a:rPr lang="en-US" dirty="0" err="1" smtClean="0"/>
              <a:t>InSpec</a:t>
            </a:r>
            <a:r>
              <a:rPr lang="en-US" dirty="0" smtClean="0"/>
              <a:t>.</a:t>
            </a:r>
            <a:r>
              <a:rPr lang="en-US" baseline="0" dirty="0" smtClean="0"/>
              <a:t> </a:t>
            </a:r>
          </a:p>
          <a:p>
            <a:endParaRPr lang="en-US" baseline="0" dirty="0" smtClean="0"/>
          </a:p>
          <a:p>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is an open-source run-time framework and rule language used to specify compliance, security, and policy requirements for testing any node in your infrastructure. The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name refers to “infrastructure specification</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includes a collection of resources to help you write auditing rules quickly and easily using the Compliance DSL.</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Use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to examine any node in your infrastructure; run the tests locally or remotely.</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Any detected security, compliance, or policy issues are flagged in a log</a:t>
            </a: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and displayed in reports.</a:t>
            </a:r>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The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audit resource framework is fully compatible with Chef Compliance.</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pPr marL="0" marR="0" indent="0" algn="l" defTabSz="1217613" rtl="0" eaLnBrk="1" fontAlgn="base" latinLnBrk="0" hangingPunct="1">
              <a:lnSpc>
                <a:spcPct val="90000"/>
              </a:lnSpc>
              <a:spcBef>
                <a:spcPct val="30000"/>
              </a:spcBef>
              <a:spcAft>
                <a:spcPts val="450"/>
              </a:spcAft>
              <a:buClrTx/>
              <a:buSzTx/>
              <a:buFontTx/>
              <a:buNone/>
              <a:tabLst/>
              <a:defRPr/>
            </a:pP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Instructor note: </a:t>
            </a:r>
            <a:r>
              <a:rPr lang="en-US" dirty="0" err="1" smtClean="0"/>
              <a:t>InSpec</a:t>
            </a:r>
            <a:r>
              <a:rPr lang="en-US" dirty="0" smtClean="0"/>
              <a:t> is similar to </a:t>
            </a:r>
            <a:r>
              <a:rPr lang="en-US" dirty="0" err="1" smtClean="0"/>
              <a:t>ServerSpec</a:t>
            </a:r>
            <a:r>
              <a:rPr lang="en-US" baseline="0" dirty="0" smtClean="0"/>
              <a:t> but l</a:t>
            </a:r>
            <a:r>
              <a:rPr lang="en-US" dirty="0" smtClean="0"/>
              <a:t>earners who have no experience with </a:t>
            </a:r>
            <a:r>
              <a:rPr lang="en-US" dirty="0" err="1" smtClean="0"/>
              <a:t>Serverspec</a:t>
            </a:r>
            <a:r>
              <a:rPr lang="en-US" dirty="0" smtClean="0"/>
              <a:t> may be confused by the reference.</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16487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52605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042675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54442110"/>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3276896790"/>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ustom Layout">
    <p:bg>
      <p:bgPr>
        <a:gradFill>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cxnSp>
        <p:nvCxnSpPr>
          <p:cNvPr id="7" name="Straight Connector 6"/>
          <p:cNvCxnSpPr/>
          <p:nvPr userDrawn="1"/>
        </p:nvCxnSpPr>
        <p:spPr>
          <a:xfrm flipH="1">
            <a:off x="0" y="8165051"/>
            <a:ext cx="16256000" cy="3586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3" name="Title 12"/>
          <p:cNvSpPr>
            <a:spLocks noGrp="1"/>
          </p:cNvSpPr>
          <p:nvPr>
            <p:ph type="title"/>
          </p:nvPr>
        </p:nvSpPr>
        <p:spPr/>
        <p:txBody>
          <a:bodyPr/>
          <a:lstStyle/>
          <a:p>
            <a:r>
              <a:rPr lang="en-US" dirty="0" smtClean="0"/>
              <a:t>Click to edit Master title style</a:t>
            </a:r>
            <a:endParaRPr lang="en-US" dirty="0"/>
          </a:p>
        </p:txBody>
      </p:sp>
      <p:sp>
        <p:nvSpPr>
          <p:cNvPr id="11" name="Holder 6"/>
          <p:cNvSpPr txBox="1">
            <a:spLocks/>
          </p:cNvSpPr>
          <p:nvPr userDrawn="1"/>
        </p:nvSpPr>
        <p:spPr>
          <a:xfrm>
            <a:off x="10651999" y="11582401"/>
            <a:ext cx="321733" cy="656591"/>
          </a:xfrm>
          <a:prstGeom prst="rect">
            <a:avLst/>
          </a:prstGeom>
        </p:spPr>
        <p:txBody>
          <a:bodyPr vert="horz" lIns="0" tIns="0" rIns="0" bIns="0" rtlCol="0" anchor="ctr"/>
          <a:lstStyle>
            <a:defPPr>
              <a:defRPr lang="en-US"/>
            </a:defPPr>
            <a:lvl1pPr marL="0" algn="r" defTabSz="914363" rtl="0" eaLnBrk="1" latinLnBrk="0" hangingPunct="1">
              <a:defRPr sz="1600" b="0" i="0" kern="1200">
                <a:solidFill>
                  <a:schemeClr val="tx1"/>
                </a:solidFill>
                <a:latin typeface="Gill Sans MT"/>
                <a:ea typeface="+mn-ea"/>
                <a:cs typeface="Gill Sans MT"/>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33866"/>
            <a:fld id="{81D60167-4931-47E6-BA6A-407CBD079E47}" type="slidenum">
              <a:rPr lang="en-US" sz="2133" smtClean="0"/>
              <a:pPr marL="33866"/>
              <a:t>‹#›</a:t>
            </a:fld>
            <a:endParaRPr lang="en-US" sz="2133" dirty="0"/>
          </a:p>
        </p:txBody>
      </p:sp>
      <p:sp>
        <p:nvSpPr>
          <p:cNvPr id="12" name="object 41"/>
          <p:cNvSpPr txBox="1">
            <a:spLocks/>
          </p:cNvSpPr>
          <p:nvPr userDrawn="1"/>
        </p:nvSpPr>
        <p:spPr>
          <a:xfrm>
            <a:off x="10430933" y="11582401"/>
            <a:ext cx="711200" cy="328231"/>
          </a:xfrm>
          <a:prstGeom prst="rect">
            <a:avLst/>
          </a:prstGeom>
        </p:spPr>
        <p:txBody>
          <a:bodyPr vert="horz" wrap="square" lIns="0" tIns="0" rIns="0" bIns="0" rtlCol="0">
            <a:spAutoFit/>
          </a:bodyPr>
          <a:lstStyle>
            <a:defPPr>
              <a:defRPr lang="en-US"/>
            </a:defPPr>
            <a:lvl1pPr marL="0" algn="l" defTabSz="914400" rtl="0" eaLnBrk="1" latinLnBrk="0" hangingPunct="1">
              <a:defRPr sz="1600" b="0" i="0" kern="1200">
                <a:solidFill>
                  <a:schemeClr val="tx1"/>
                </a:solidFill>
                <a:latin typeface="Gill Sans MT"/>
                <a:ea typeface="+mn-ea"/>
                <a:cs typeface="Gill Sans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3866"/>
            <a:r>
              <a:rPr lang="en-US" sz="2133" dirty="0" smtClean="0"/>
              <a:t>1-</a:t>
            </a:r>
            <a:endParaRPr lang="en-US" sz="2133" dirty="0"/>
          </a:p>
        </p:txBody>
      </p:sp>
      <p:sp>
        <p:nvSpPr>
          <p:cNvPr id="17" name="Text Placeholder 4"/>
          <p:cNvSpPr>
            <a:spLocks noGrp="1"/>
          </p:cNvSpPr>
          <p:nvPr>
            <p:ph type="body" sz="quarter" idx="12"/>
          </p:nvPr>
        </p:nvSpPr>
        <p:spPr>
          <a:xfrm>
            <a:off x="677333"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3390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mmand - Local">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304800"/>
            <a:ext cx="14935200" cy="827577"/>
          </a:xfrm>
        </p:spPr>
        <p:txBody>
          <a:bodyPr/>
          <a:lstStyle>
            <a:lvl1pPr>
              <a:defRPr sz="5867"/>
            </a:lvl1pPr>
          </a:lstStyle>
          <a:p>
            <a:r>
              <a:rPr lang="en-US" dirty="0" smtClean="0"/>
              <a:t>Command Run - Workstation</a:t>
            </a:r>
            <a:endParaRPr lang="en-US" dirty="0"/>
          </a:p>
        </p:txBody>
      </p:sp>
      <p:sp>
        <p:nvSpPr>
          <p:cNvPr id="16" name="Content Placeholder 3"/>
          <p:cNvSpPr>
            <a:spLocks noGrp="1"/>
          </p:cNvSpPr>
          <p:nvPr>
            <p:ph sz="quarter" idx="10" hasCustomPrompt="1"/>
          </p:nvPr>
        </p:nvSpPr>
        <p:spPr>
          <a:xfrm>
            <a:off x="1121104" y="2315962"/>
            <a:ext cx="14423693" cy="5849089"/>
          </a:xfrm>
          <a:solidFill>
            <a:schemeClr val="tx2">
              <a:lumMod val="95000"/>
              <a:lumOff val="5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400" b="1">
                <a:solidFill>
                  <a:srgbClr val="FFFFFF"/>
                </a:solidFill>
                <a:latin typeface="Courier New" panose="02070309020205020404" pitchFamily="49" charset="0"/>
                <a:cs typeface="Courier New" panose="02070309020205020404" pitchFamily="49" charset="0"/>
              </a:defRPr>
            </a:lvl1pPr>
          </a:lstStyle>
          <a:p>
            <a:pPr lvl="0"/>
            <a:r>
              <a:rPr lang="en-US" dirty="0" smtClean="0"/>
              <a:t>Body Level One</a:t>
            </a:r>
          </a:p>
          <a:p>
            <a:pPr marL="0" marR="0" lvl="0" indent="0" algn="l" defTabSz="121912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Body Level Two</a:t>
            </a:r>
          </a:p>
          <a:p>
            <a:pPr marL="0" marR="0" lvl="0" indent="0" algn="l" defTabSz="121912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Body Level Three</a:t>
            </a:r>
          </a:p>
          <a:p>
            <a:pPr marL="0" marR="0" lvl="0" indent="0" algn="l" defTabSz="121912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Body Level Four</a:t>
            </a:r>
          </a:p>
          <a:p>
            <a:pPr marL="0" marR="0" lvl="0" indent="0" algn="l" defTabSz="121912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Body Level Five</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tIns="0" bIns="0" anchor="ctr" anchorCtr="0">
            <a:noAutofit/>
          </a:bodyPr>
          <a:lstStyle>
            <a:lvl1pPr marL="0" indent="0">
              <a:lnSpc>
                <a:spcPct val="100000"/>
              </a:lnSpc>
              <a:buNone/>
              <a:defRPr sz="3733" b="1">
                <a:solidFill>
                  <a:schemeClr val="bg1"/>
                </a:solidFill>
                <a:latin typeface="Courier New" panose="02070309020205020404" pitchFamily="49" charset="0"/>
                <a:cs typeface="Courier New" panose="02070309020205020404" pitchFamily="49" charset="0"/>
              </a:defRPr>
            </a:lvl1pPr>
          </a:lstStyle>
          <a:p>
            <a:pPr lvl="0"/>
            <a:r>
              <a:rPr lang="en-US" dirty="0" smtClean="0"/>
              <a:t>Enter Command</a:t>
            </a:r>
            <a:endParaRPr lang="en-US" dirty="0"/>
          </a:p>
        </p:txBody>
      </p:sp>
      <p:pic>
        <p:nvPicPr>
          <p:cNvPr id="8" name="Picture 7"/>
          <p:cNvPicPr>
            <a:picLocks noChangeAspect="1"/>
          </p:cNvPicPr>
          <p:nvPr userDrawn="1"/>
        </p:nvPicPr>
        <p:blipFill>
          <a:blip r:embed="rId2"/>
          <a:stretch>
            <a:fillRect/>
          </a:stretch>
        </p:blipFill>
        <p:spPr>
          <a:xfrm>
            <a:off x="245272" y="1433095"/>
            <a:ext cx="704149" cy="537891"/>
          </a:xfrm>
          <a:prstGeom prst="rect">
            <a:avLst/>
          </a:prstGeom>
        </p:spPr>
      </p:pic>
      <p:sp>
        <p:nvSpPr>
          <p:cNvPr id="11" name="TextBox 10"/>
          <p:cNvSpPr txBox="1"/>
          <p:nvPr userDrawn="1"/>
        </p:nvSpPr>
        <p:spPr bwMode="white">
          <a:xfrm>
            <a:off x="258033" y="2159725"/>
            <a:ext cx="677332" cy="6096000"/>
          </a:xfrm>
          <a:prstGeom prst="rect">
            <a:avLst/>
          </a:prstGeom>
        </p:spPr>
        <p:txBody>
          <a:bodyPr vert="horz" wrap="square" lIns="121920" tIns="121920" rIns="121920" bIns="121920" rtlCol="0" anchor="ctr">
            <a:normAutofit lnSpcReduction="10000"/>
          </a:bodyPr>
          <a:lstStyle/>
          <a:p>
            <a:pPr algn="ctr"/>
            <a:r>
              <a:rPr lang="en-US" sz="3733" b="0" dirty="0" smtClean="0">
                <a:solidFill>
                  <a:schemeClr val="tx1">
                    <a:lumMod val="60000"/>
                    <a:lumOff val="40000"/>
                  </a:schemeClr>
                </a:solidFill>
                <a:latin typeface="Inconsolata"/>
                <a:cs typeface="Inconsolata"/>
              </a:rPr>
              <a:t>workstation</a:t>
            </a:r>
          </a:p>
        </p:txBody>
      </p:sp>
      <p:cxnSp>
        <p:nvCxnSpPr>
          <p:cNvPr id="9" name="Straight Connector 8"/>
          <p:cNvCxnSpPr/>
          <p:nvPr userDrawn="1"/>
        </p:nvCxnSpPr>
        <p:spPr>
          <a:xfrm flipH="1">
            <a:off x="0" y="8165051"/>
            <a:ext cx="16256000" cy="3586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82402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00830837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image" Target="../media/image1.png"/><Relationship Id="rId5" Type="http://schemas.openxmlformats.org/officeDocument/2006/relationships/slideLayout" Target="../slideLayouts/slideLayout20.xml"/><Relationship Id="rId10" Type="http://schemas.openxmlformats.org/officeDocument/2006/relationships/theme" Target="../theme/theme2.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 id="2147483869" r:id="rId14"/>
    <p:sldLayoutId id="2147483870" r:id="rId15"/>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8"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482922" cy="1859106"/>
          </a:xfrm>
        </p:spPr>
        <p:txBody>
          <a:bodyPr>
            <a:normAutofit fontScale="90000"/>
          </a:bodyPr>
          <a:lstStyle/>
          <a:p>
            <a:r>
              <a:rPr lang="en-US" dirty="0" smtClean="0"/>
              <a:t>Chef Compliance</a:t>
            </a:r>
            <a:br>
              <a:rPr lang="en-US" dirty="0" smtClean="0"/>
            </a:br>
            <a:r>
              <a:rPr lang="en-US" dirty="0" smtClean="0"/>
              <a:t/>
            </a:r>
            <a:br>
              <a:rPr lang="en-US" dirty="0" smtClean="0"/>
            </a:br>
            <a:r>
              <a:rPr lang="en-US" sz="4000" dirty="0" smtClean="0"/>
              <a:t>Installation, Configuration, and Operation</a:t>
            </a:r>
            <a:endParaRPr lang="en-US" sz="4000" dirty="0"/>
          </a:p>
        </p:txBody>
      </p:sp>
      <p:sp>
        <p:nvSpPr>
          <p:cNvPr id="3" name="Text Placeholder 2"/>
          <p:cNvSpPr>
            <a:spLocks noGrp="1"/>
          </p:cNvSpPr>
          <p:nvPr>
            <p:ph type="body" sz="quarter" idx="10"/>
          </p:nvPr>
        </p:nvSpPr>
        <p:spPr>
          <a:xfrm>
            <a:off x="3013752" y="4760618"/>
            <a:ext cx="10972800" cy="615553"/>
          </a:xfrm>
        </p:spPr>
        <p:txBody>
          <a:bodyPr/>
          <a:lstStyle/>
          <a:p>
            <a:r>
              <a:rPr lang="en-US" sz="2800" dirty="0" smtClean="0"/>
              <a:t>Introduction</a:t>
            </a:r>
            <a:endParaRPr lang="en-US" sz="2800" dirty="0"/>
          </a:p>
        </p:txBody>
      </p:sp>
      <p:sp>
        <p:nvSpPr>
          <p:cNvPr id="4" name="Footer Placeholder 2"/>
          <p:cNvSpPr txBox="1">
            <a:spLocks/>
          </p:cNvSpPr>
          <p:nvPr/>
        </p:nvSpPr>
        <p:spPr bwMode="white">
          <a:xfrm>
            <a:off x="11802843" y="8529789"/>
            <a:ext cx="3693831" cy="430887"/>
          </a:xfrm>
          <a:prstGeom prst="rect">
            <a:avLst/>
          </a:prstGeom>
        </p:spPr>
        <p:txBody>
          <a:bodyPr vert="horz" wrap="square" lIns="91440" tIns="91440" rIns="91440" bIns="91440" rtlCol="0">
            <a:spAutoFit/>
          </a:bodyPr>
          <a:lstStyle>
            <a:lvl1pPr marL="0" indent="0" algn="l" defTabSz="1217613" rtl="0" eaLnBrk="1" fontAlgn="base" hangingPunct="1">
              <a:spcBef>
                <a:spcPts val="800"/>
              </a:spcBef>
              <a:spcAft>
                <a:spcPct val="0"/>
              </a:spcAft>
              <a:buSzPct val="90000"/>
              <a:buFont typeface="Arial" charset="0"/>
              <a:buNone/>
              <a:defRPr sz="2133" b="0" kern="1200" baseline="0">
                <a:solidFill>
                  <a:schemeClr val="accent3">
                    <a:lumMod val="50000"/>
                  </a:schemeClr>
                </a:solidFill>
                <a:latin typeface="+mn-lt"/>
                <a:ea typeface="ＭＳ Ｐゴシック" charset="0"/>
                <a:cs typeface="ＭＳ Ｐゴシック" charset="0"/>
              </a:defRPr>
            </a:lvl1pPr>
            <a:lvl2pPr marL="309026" indent="0" algn="l" defTabSz="1217613" rtl="0" eaLnBrk="1" fontAlgn="base" hangingPunct="1">
              <a:spcBef>
                <a:spcPts val="800"/>
              </a:spcBef>
              <a:spcAft>
                <a:spcPct val="0"/>
              </a:spcAft>
              <a:buSzPct val="90000"/>
              <a:buFont typeface="Arial" charset="0"/>
              <a:buNone/>
              <a:defRPr sz="2133" b="1" kern="1200">
                <a:solidFill>
                  <a:srgbClr val="3E4346"/>
                </a:solidFill>
                <a:latin typeface="+mn-lt"/>
                <a:ea typeface="ＭＳ Ｐゴシック" charset="0"/>
                <a:cs typeface="+mn-cs"/>
              </a:defRPr>
            </a:lvl2pPr>
            <a:lvl3pPr marL="609585" indent="0" algn="l" defTabSz="1217613" rtl="0" eaLnBrk="1" fontAlgn="base" hangingPunct="1">
              <a:spcBef>
                <a:spcPts val="800"/>
              </a:spcBef>
              <a:spcAft>
                <a:spcPct val="0"/>
              </a:spcAft>
              <a:buSzPct val="90000"/>
              <a:buFont typeface="Arial" charset="0"/>
              <a:buNone/>
              <a:defRPr sz="2133" b="1" kern="1200">
                <a:solidFill>
                  <a:srgbClr val="3E4346"/>
                </a:solidFill>
                <a:latin typeface="+mn-lt"/>
                <a:ea typeface="ＭＳ Ｐゴシック" charset="0"/>
                <a:cs typeface="+mn-cs"/>
              </a:defRPr>
            </a:lvl3pPr>
            <a:lvl4pPr marL="840296" indent="0" algn="l" defTabSz="1217613" rtl="0" eaLnBrk="1" fontAlgn="base" hangingPunct="1">
              <a:spcBef>
                <a:spcPts val="800"/>
              </a:spcBef>
              <a:spcAft>
                <a:spcPct val="0"/>
              </a:spcAft>
              <a:buSzPct val="90000"/>
              <a:buFont typeface="Arial" charset="0"/>
              <a:buNone/>
              <a:defRPr sz="2133" b="1" kern="1200">
                <a:solidFill>
                  <a:srgbClr val="3E4346"/>
                </a:solidFill>
                <a:latin typeface="+mn-lt"/>
                <a:ea typeface="ＭＳ Ｐゴシック" charset="0"/>
                <a:cs typeface="+mn-cs"/>
              </a:defRPr>
            </a:lvl4pPr>
            <a:lvl5pPr marL="1068889" indent="0" algn="l" defTabSz="1217613" rtl="0" eaLnBrk="1" fontAlgn="base" hangingPunct="1">
              <a:spcBef>
                <a:spcPts val="800"/>
              </a:spcBef>
              <a:spcAft>
                <a:spcPct val="0"/>
              </a:spcAft>
              <a:buSzPct val="90000"/>
              <a:buFont typeface="Arial" charset="0"/>
              <a:buNone/>
              <a:defRPr sz="2133" b="1"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r>
              <a:rPr lang="en-US" sz="1600" dirty="0" smtClean="0">
                <a:solidFill>
                  <a:srgbClr val="7D868C"/>
                </a:solidFill>
              </a:rPr>
              <a:t>Course v1.0.0</a:t>
            </a:r>
            <a:endParaRPr lang="en-US" sz="1600" dirty="0">
              <a:solidFill>
                <a:srgbClr val="7D868C"/>
              </a:solidFill>
            </a:endParaRPr>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650039" y="1403647"/>
            <a:ext cx="15328713" cy="5345953"/>
          </a:xfrm>
        </p:spPr>
        <p:txBody>
          <a:bodyPr/>
          <a:lstStyle/>
          <a:p>
            <a:r>
              <a:rPr lang="en-US" dirty="0" smtClean="0"/>
              <a:t>The </a:t>
            </a:r>
            <a:r>
              <a:rPr lang="en-US" dirty="0" err="1"/>
              <a:t>InSpec</a:t>
            </a:r>
            <a:r>
              <a:rPr lang="en-US" dirty="0"/>
              <a:t> audit resource framework is fully compatible with Chef </a:t>
            </a:r>
            <a:r>
              <a:rPr lang="en-US" dirty="0" smtClean="0"/>
              <a:t>Compliance.</a:t>
            </a:r>
            <a:endParaRPr lang="en-US" dirty="0"/>
          </a:p>
          <a:p>
            <a:r>
              <a:rPr lang="en-US" dirty="0"/>
              <a:t>The Compliance DSL is a Ruby DSL for writing audit rules, which includes audit resources that you can invoke</a:t>
            </a:r>
            <a:r>
              <a:rPr lang="en-US" dirty="0" smtClean="0"/>
              <a:t>.</a:t>
            </a:r>
            <a:endParaRPr lang="en-US" dirty="0"/>
          </a:p>
        </p:txBody>
      </p:sp>
      <p:sp>
        <p:nvSpPr>
          <p:cNvPr id="2" name="Title 1"/>
          <p:cNvSpPr>
            <a:spLocks noGrp="1"/>
          </p:cNvSpPr>
          <p:nvPr>
            <p:ph type="title"/>
          </p:nvPr>
        </p:nvSpPr>
        <p:spPr>
          <a:xfrm>
            <a:off x="609599" y="304800"/>
            <a:ext cx="13178589" cy="1551398"/>
          </a:xfrm>
        </p:spPr>
        <p:txBody>
          <a:bodyPr>
            <a:normAutofit/>
          </a:bodyPr>
          <a:lstStyle/>
          <a:p>
            <a:r>
              <a:rPr lang="en-US" dirty="0" err="1" smtClean="0"/>
              <a:t>InSpec</a:t>
            </a:r>
            <a:r>
              <a:rPr lang="en-US" dirty="0" smtClean="0"/>
              <a:t> DSL</a:t>
            </a:r>
            <a:endParaRPr lang="en-US" dirty="0"/>
          </a:p>
        </p:txBody>
      </p:sp>
      <p:sp>
        <p:nvSpPr>
          <p:cNvPr id="5" name="TextBox 4"/>
          <p:cNvSpPr txBox="1"/>
          <p:nvPr/>
        </p:nvSpPr>
        <p:spPr bwMode="white">
          <a:xfrm>
            <a:off x="4044155" y="4912516"/>
            <a:ext cx="8155156" cy="3141292"/>
          </a:xfrm>
          <a:prstGeom prst="rect">
            <a:avLst/>
          </a:prstGeom>
          <a:ln>
            <a:solidFill>
              <a:schemeClr val="tx1"/>
            </a:solidFill>
            <a:prstDash val="dash"/>
          </a:ln>
        </p:spPr>
        <p:txBody>
          <a:bodyPr vert="horz" wrap="none" lIns="91440" tIns="91440" rIns="91440" bIns="91440" rtlCol="0">
            <a:noAutofit/>
          </a:bodyPr>
          <a:lstStyle/>
          <a:p>
            <a:r>
              <a:rPr lang="en-US" dirty="0">
                <a:solidFill>
                  <a:srgbClr val="000000"/>
                </a:solidFill>
                <a:latin typeface="Courier New"/>
                <a:cs typeface="Courier New"/>
              </a:rPr>
              <a:t>describe port</a:t>
            </a:r>
            <a:r>
              <a:rPr lang="en-US" b="1" dirty="0">
                <a:solidFill>
                  <a:srgbClr val="000000"/>
                </a:solidFill>
                <a:latin typeface="Courier New"/>
                <a:cs typeface="Courier New"/>
              </a:rPr>
              <a:t>(</a:t>
            </a:r>
            <a:r>
              <a:rPr lang="en-US" b="1" dirty="0">
                <a:solidFill>
                  <a:srgbClr val="0000CF"/>
                </a:solidFill>
                <a:latin typeface="Courier New"/>
                <a:cs typeface="Courier New"/>
              </a:rPr>
              <a:t>80</a:t>
            </a:r>
            <a:r>
              <a:rPr lang="en-US" b="1" dirty="0">
                <a:solidFill>
                  <a:srgbClr val="000000"/>
                </a:solidFill>
                <a:latin typeface="Courier New"/>
                <a:cs typeface="Courier New"/>
              </a:rPr>
              <a:t>) </a:t>
            </a:r>
            <a:r>
              <a:rPr lang="en-US" b="1" dirty="0">
                <a:solidFill>
                  <a:srgbClr val="204A87"/>
                </a:solidFill>
                <a:latin typeface="Courier New"/>
                <a:cs typeface="Courier New"/>
              </a:rPr>
              <a:t>do</a:t>
            </a:r>
          </a:p>
          <a:p>
            <a:r>
              <a:rPr lang="en-US" dirty="0">
                <a:latin typeface="Courier New"/>
                <a:cs typeface="Courier New"/>
              </a:rPr>
              <a:t>  </a:t>
            </a:r>
            <a:r>
              <a:rPr lang="en-US" dirty="0">
                <a:solidFill>
                  <a:srgbClr val="000000"/>
                </a:solidFill>
                <a:latin typeface="Courier New"/>
                <a:cs typeface="Courier New"/>
              </a:rPr>
              <a:t>it </a:t>
            </a:r>
            <a:r>
              <a:rPr lang="en-US" b="1" dirty="0">
                <a:solidFill>
                  <a:srgbClr val="000000"/>
                </a:solidFill>
                <a:latin typeface="Courier New"/>
                <a:cs typeface="Courier New"/>
              </a:rPr>
              <a:t>{ </a:t>
            </a:r>
            <a:r>
              <a:rPr lang="en-US" b="1" dirty="0" err="1">
                <a:solidFill>
                  <a:srgbClr val="000000"/>
                </a:solidFill>
                <a:latin typeface="Courier New"/>
                <a:cs typeface="Courier New"/>
              </a:rPr>
              <a:t>should_not</a:t>
            </a:r>
            <a:r>
              <a:rPr lang="en-US" b="1" dirty="0">
                <a:solidFill>
                  <a:srgbClr val="000000"/>
                </a:solidFill>
                <a:latin typeface="Courier New"/>
                <a:cs typeface="Courier New"/>
              </a:rPr>
              <a:t> </a:t>
            </a:r>
            <a:r>
              <a:rPr lang="en-US" b="1" dirty="0" err="1">
                <a:solidFill>
                  <a:srgbClr val="000000"/>
                </a:solidFill>
                <a:latin typeface="Courier New"/>
                <a:cs typeface="Courier New"/>
              </a:rPr>
              <a:t>be_listening</a:t>
            </a:r>
            <a:r>
              <a:rPr lang="en-US" b="1" dirty="0">
                <a:solidFill>
                  <a:srgbClr val="000000"/>
                </a:solidFill>
                <a:latin typeface="Courier New"/>
                <a:cs typeface="Courier New"/>
              </a:rPr>
              <a:t> }</a:t>
            </a:r>
          </a:p>
          <a:p>
            <a:r>
              <a:rPr lang="en-US" b="1" dirty="0">
                <a:solidFill>
                  <a:srgbClr val="204A87"/>
                </a:solidFill>
                <a:latin typeface="Courier New"/>
                <a:cs typeface="Courier New"/>
              </a:rPr>
              <a:t>end</a:t>
            </a:r>
          </a:p>
          <a:p>
            <a:endParaRPr lang="en-US" dirty="0">
              <a:latin typeface="Courier New"/>
              <a:cs typeface="Courier New"/>
            </a:endParaRPr>
          </a:p>
          <a:p>
            <a:r>
              <a:rPr lang="en-US" dirty="0">
                <a:solidFill>
                  <a:srgbClr val="000000"/>
                </a:solidFill>
                <a:latin typeface="Courier New"/>
                <a:cs typeface="Courier New"/>
              </a:rPr>
              <a:t>describe port</a:t>
            </a:r>
            <a:r>
              <a:rPr lang="en-US" b="1" dirty="0">
                <a:solidFill>
                  <a:srgbClr val="000000"/>
                </a:solidFill>
                <a:latin typeface="Courier New"/>
                <a:cs typeface="Courier New"/>
              </a:rPr>
              <a:t>(</a:t>
            </a:r>
            <a:r>
              <a:rPr lang="en-US" b="1" dirty="0">
                <a:solidFill>
                  <a:srgbClr val="0000CF"/>
                </a:solidFill>
                <a:latin typeface="Courier New"/>
                <a:cs typeface="Courier New"/>
              </a:rPr>
              <a:t>443</a:t>
            </a:r>
            <a:r>
              <a:rPr lang="en-US" b="1" dirty="0">
                <a:solidFill>
                  <a:srgbClr val="000000"/>
                </a:solidFill>
                <a:latin typeface="Courier New"/>
                <a:cs typeface="Courier New"/>
              </a:rPr>
              <a:t>) </a:t>
            </a:r>
            <a:r>
              <a:rPr lang="en-US" b="1" dirty="0">
                <a:solidFill>
                  <a:srgbClr val="204A87"/>
                </a:solidFill>
                <a:latin typeface="Courier New"/>
                <a:cs typeface="Courier New"/>
              </a:rPr>
              <a:t>do</a:t>
            </a:r>
          </a:p>
          <a:p>
            <a:r>
              <a:rPr lang="en-US" dirty="0">
                <a:latin typeface="Courier New"/>
                <a:cs typeface="Courier New"/>
              </a:rPr>
              <a:t>  </a:t>
            </a:r>
            <a:r>
              <a:rPr lang="en-US" dirty="0">
                <a:solidFill>
                  <a:srgbClr val="000000"/>
                </a:solidFill>
                <a:latin typeface="Courier New"/>
                <a:cs typeface="Courier New"/>
              </a:rPr>
              <a:t>it </a:t>
            </a:r>
            <a:r>
              <a:rPr lang="en-US" b="1" dirty="0">
                <a:solidFill>
                  <a:srgbClr val="000000"/>
                </a:solidFill>
                <a:latin typeface="Courier New"/>
                <a:cs typeface="Courier New"/>
              </a:rPr>
              <a:t>{ should </a:t>
            </a:r>
            <a:r>
              <a:rPr lang="en-US" b="1" dirty="0" err="1">
                <a:solidFill>
                  <a:srgbClr val="000000"/>
                </a:solidFill>
                <a:latin typeface="Courier New"/>
                <a:cs typeface="Courier New"/>
              </a:rPr>
              <a:t>be_listening</a:t>
            </a:r>
            <a:r>
              <a:rPr lang="en-US" b="1" dirty="0">
                <a:solidFill>
                  <a:srgbClr val="000000"/>
                </a:solidFill>
                <a:latin typeface="Courier New"/>
                <a:cs typeface="Courier New"/>
              </a:rPr>
              <a:t> }</a:t>
            </a:r>
          </a:p>
          <a:p>
            <a:r>
              <a:rPr lang="en-US" dirty="0">
                <a:latin typeface="Courier New"/>
                <a:cs typeface="Courier New"/>
              </a:rPr>
              <a:t>  </a:t>
            </a:r>
            <a:r>
              <a:rPr lang="en-US" dirty="0">
                <a:solidFill>
                  <a:srgbClr val="000000"/>
                </a:solidFill>
                <a:latin typeface="Courier New"/>
                <a:cs typeface="Courier New"/>
              </a:rPr>
              <a:t>its</a:t>
            </a:r>
            <a:r>
              <a:rPr lang="en-US" b="1" dirty="0">
                <a:solidFill>
                  <a:srgbClr val="000000"/>
                </a:solidFill>
                <a:latin typeface="Courier New"/>
                <a:cs typeface="Courier New"/>
              </a:rPr>
              <a:t>(</a:t>
            </a:r>
            <a:r>
              <a:rPr lang="en-US" b="1" dirty="0">
                <a:solidFill>
                  <a:srgbClr val="4E9A06"/>
                </a:solidFill>
                <a:latin typeface="Courier New"/>
                <a:cs typeface="Courier New"/>
              </a:rPr>
              <a:t>'protocols'</a:t>
            </a:r>
            <a:r>
              <a:rPr lang="en-US" b="1" dirty="0">
                <a:solidFill>
                  <a:srgbClr val="000000"/>
                </a:solidFill>
                <a:latin typeface="Courier New"/>
                <a:cs typeface="Courier New"/>
              </a:rPr>
              <a:t>) {should </a:t>
            </a:r>
            <a:r>
              <a:rPr lang="en-US" b="1" dirty="0">
                <a:solidFill>
                  <a:srgbClr val="204A87"/>
                </a:solidFill>
                <a:latin typeface="Courier New"/>
                <a:cs typeface="Courier New"/>
              </a:rPr>
              <a:t>include </a:t>
            </a:r>
            <a:r>
              <a:rPr lang="en-US" b="1" dirty="0">
                <a:solidFill>
                  <a:srgbClr val="4E9A06"/>
                </a:solidFill>
                <a:latin typeface="Courier New"/>
                <a:cs typeface="Courier New"/>
              </a:rPr>
              <a:t>'</a:t>
            </a:r>
            <a:r>
              <a:rPr lang="en-US" b="1" dirty="0" err="1">
                <a:solidFill>
                  <a:srgbClr val="4E9A06"/>
                </a:solidFill>
                <a:latin typeface="Courier New"/>
                <a:cs typeface="Courier New"/>
              </a:rPr>
              <a:t>tcp</a:t>
            </a:r>
            <a:r>
              <a:rPr lang="en-US" b="1" dirty="0">
                <a:solidFill>
                  <a:srgbClr val="4E9A06"/>
                </a:solidFill>
                <a:latin typeface="Courier New"/>
                <a:cs typeface="Courier New"/>
              </a:rPr>
              <a:t>'</a:t>
            </a:r>
            <a:r>
              <a:rPr lang="en-US" b="1" dirty="0">
                <a:solidFill>
                  <a:srgbClr val="000000"/>
                </a:solidFill>
                <a:latin typeface="Courier New"/>
                <a:cs typeface="Courier New"/>
              </a:rPr>
              <a:t>}</a:t>
            </a:r>
          </a:p>
          <a:p>
            <a:r>
              <a:rPr lang="en-US" b="1" dirty="0">
                <a:solidFill>
                  <a:srgbClr val="204A87"/>
                </a:solidFill>
                <a:latin typeface="Courier New"/>
                <a:cs typeface="Courier New"/>
              </a:rPr>
              <a:t>end</a:t>
            </a:r>
          </a:p>
          <a:p>
            <a:endParaRPr lang="en-US" dirty="0" smtClean="0">
              <a:latin typeface="Courier New"/>
              <a:cs typeface="Courier New"/>
            </a:endParaRPr>
          </a:p>
        </p:txBody>
      </p:sp>
    </p:spTree>
    <p:extLst>
      <p:ext uri="{BB962C8B-B14F-4D97-AF65-F5344CB8AC3E}">
        <p14:creationId xmlns:p14="http://schemas.microsoft.com/office/powerpoint/2010/main" val="1781705522"/>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2090" y="48126"/>
            <a:ext cx="9939157" cy="8085221"/>
          </a:xfrm>
          <a:prstGeom prst="rect">
            <a:avLst/>
          </a:prstGeom>
        </p:spPr>
      </p:pic>
      <p:sp>
        <p:nvSpPr>
          <p:cNvPr id="3" name="Text Placeholder 2"/>
          <p:cNvSpPr>
            <a:spLocks noGrp="1"/>
          </p:cNvSpPr>
          <p:nvPr>
            <p:ph type="body" sz="quarter" idx="12"/>
          </p:nvPr>
        </p:nvSpPr>
        <p:spPr>
          <a:xfrm>
            <a:off x="650040" y="1702195"/>
            <a:ext cx="5133540" cy="6142392"/>
          </a:xfrm>
        </p:spPr>
        <p:txBody>
          <a:bodyPr/>
          <a:lstStyle/>
          <a:p>
            <a:r>
              <a:rPr lang="en-US" sz="2800" dirty="0" smtClean="0"/>
              <a:t>Compliance profiles exist for many scenarios, such as those created by the Center for Internet Security (CIS)</a:t>
            </a:r>
          </a:p>
          <a:p>
            <a:endParaRPr lang="en-US" sz="2800" dirty="0" smtClean="0"/>
          </a:p>
          <a:p>
            <a:r>
              <a:rPr lang="en-US" sz="2800" dirty="0" smtClean="0"/>
              <a:t>Chef Compliance maintains profiles as a collection of individual controls that comprise a complete audit. </a:t>
            </a:r>
          </a:p>
          <a:p>
            <a:endParaRPr lang="en-US" sz="2800" dirty="0"/>
          </a:p>
          <a:p>
            <a:r>
              <a:rPr lang="en-US" sz="2800" dirty="0" smtClean="0"/>
              <a:t>You can also create your own custom Compliance profiles</a:t>
            </a:r>
            <a:r>
              <a:rPr lang="en-US" dirty="0" smtClean="0"/>
              <a:t>.</a:t>
            </a:r>
          </a:p>
        </p:txBody>
      </p:sp>
      <p:sp>
        <p:nvSpPr>
          <p:cNvPr id="2" name="Title 1"/>
          <p:cNvSpPr>
            <a:spLocks noGrp="1"/>
          </p:cNvSpPr>
          <p:nvPr>
            <p:ph type="title"/>
          </p:nvPr>
        </p:nvSpPr>
        <p:spPr>
          <a:xfrm>
            <a:off x="609599" y="304800"/>
            <a:ext cx="13178589" cy="1551398"/>
          </a:xfrm>
        </p:spPr>
        <p:txBody>
          <a:bodyPr>
            <a:normAutofit/>
          </a:bodyPr>
          <a:lstStyle/>
          <a:p>
            <a:r>
              <a:rPr lang="en-US" smtClean="0"/>
              <a:t>Compliance Profiles</a:t>
            </a:r>
            <a:endParaRPr lang="en-US" dirty="0"/>
          </a:p>
        </p:txBody>
      </p:sp>
      <p:cxnSp>
        <p:nvCxnSpPr>
          <p:cNvPr id="6" name="Straight Arrow Connector 5"/>
          <p:cNvCxnSpPr/>
          <p:nvPr/>
        </p:nvCxnSpPr>
        <p:spPr>
          <a:xfrm>
            <a:off x="7988968" y="866274"/>
            <a:ext cx="1636295" cy="1347537"/>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5934829"/>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840" y="304800"/>
            <a:ext cx="4168140" cy="1551398"/>
          </a:xfrm>
        </p:spPr>
        <p:txBody>
          <a:bodyPr>
            <a:noAutofit/>
          </a:bodyPr>
          <a:lstStyle/>
          <a:p>
            <a:r>
              <a:rPr lang="en-US" sz="5400" dirty="0" smtClean="0"/>
              <a:t>Compliance Web UI</a:t>
            </a:r>
            <a:endParaRPr lang="en-US" sz="5400" dirty="0"/>
          </a:p>
        </p:txBody>
      </p:sp>
      <p:sp>
        <p:nvSpPr>
          <p:cNvPr id="3" name="Text Placeholder 2"/>
          <p:cNvSpPr>
            <a:spLocks noGrp="1"/>
          </p:cNvSpPr>
          <p:nvPr>
            <p:ph type="body" sz="quarter" idx="12"/>
          </p:nvPr>
        </p:nvSpPr>
        <p:spPr>
          <a:xfrm>
            <a:off x="243840" y="2039078"/>
            <a:ext cx="3630328" cy="5818253"/>
          </a:xfrm>
        </p:spPr>
        <p:txBody>
          <a:bodyPr/>
          <a:lstStyle/>
          <a:p>
            <a:r>
              <a:rPr lang="en-US" dirty="0" smtClean="0"/>
              <a:t>The Chef Compliance web UI provides views into compliance scan results as well as views of Chef Compliance profiles. </a:t>
            </a:r>
          </a:p>
          <a:p>
            <a:r>
              <a:rPr lang="en-US" dirty="0" smtClean="0"/>
              <a:t>You execute scans </a:t>
            </a:r>
            <a:r>
              <a:rPr lang="en-US" dirty="0"/>
              <a:t>via the </a:t>
            </a:r>
            <a:r>
              <a:rPr lang="en-US" dirty="0" smtClean="0"/>
              <a:t>Compliance </a:t>
            </a:r>
            <a:r>
              <a:rPr lang="en-US" dirty="0"/>
              <a:t>web </a:t>
            </a:r>
            <a:r>
              <a:rPr lang="en-US" dirty="0" smtClean="0"/>
              <a:t>UI</a:t>
            </a:r>
            <a:r>
              <a:rPr lang="en-US" dirty="0"/>
              <a:t> </a:t>
            </a:r>
            <a:r>
              <a:rPr lang="en-US" dirty="0" smtClean="0"/>
              <a:t>as well.</a:t>
            </a:r>
          </a:p>
        </p:txBody>
      </p:sp>
      <p:pic>
        <p:nvPicPr>
          <p:cNvPr id="5" name="Picture 4"/>
          <p:cNvPicPr>
            <a:picLocks noChangeAspect="1"/>
          </p:cNvPicPr>
          <p:nvPr/>
        </p:nvPicPr>
        <p:blipFill>
          <a:blip r:embed="rId3"/>
          <a:stretch>
            <a:fillRect/>
          </a:stretch>
        </p:blipFill>
        <p:spPr>
          <a:xfrm>
            <a:off x="4953000" y="503237"/>
            <a:ext cx="10363200" cy="7354094"/>
          </a:xfrm>
          <a:prstGeom prst="rect">
            <a:avLst/>
          </a:prstGeom>
          <a:ln>
            <a:solidFill>
              <a:schemeClr val="accent1"/>
            </a:solidFill>
          </a:ln>
        </p:spPr>
      </p:pic>
    </p:spTree>
    <p:extLst>
      <p:ext uri="{BB962C8B-B14F-4D97-AF65-F5344CB8AC3E}">
        <p14:creationId xmlns:p14="http://schemas.microsoft.com/office/powerpoint/2010/main" val="189242668"/>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Lab </a:t>
            </a:r>
            <a:r>
              <a:rPr lang="en-US" dirty="0" smtClean="0"/>
              <a:t>Environment for Scanning</a:t>
            </a:r>
            <a:endParaRPr lang="en-US" dirty="0"/>
          </a:p>
        </p:txBody>
      </p:sp>
      <p:cxnSp>
        <p:nvCxnSpPr>
          <p:cNvPr id="9" name="Straight Arrow Connector 8"/>
          <p:cNvCxnSpPr/>
          <p:nvPr/>
        </p:nvCxnSpPr>
        <p:spPr>
          <a:xfrm flipH="1">
            <a:off x="7478003" y="3609474"/>
            <a:ext cx="1783652" cy="2157515"/>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11" name="Text Placeholder 2"/>
          <p:cNvSpPr txBox="1">
            <a:spLocks/>
          </p:cNvSpPr>
          <p:nvPr/>
        </p:nvSpPr>
        <p:spPr bwMode="white">
          <a:xfrm>
            <a:off x="4866106" y="7265658"/>
            <a:ext cx="3678991" cy="685571"/>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a:t>Your Laptop</a:t>
            </a:r>
          </a:p>
          <a:p>
            <a:endParaRPr lang="en-US" sz="2667" dirty="0"/>
          </a:p>
          <a:p>
            <a:endParaRPr lang="en-US" sz="4267" dirty="0"/>
          </a:p>
          <a:p>
            <a:endParaRPr lang="en-US" sz="4267" dirty="0"/>
          </a:p>
        </p:txBody>
      </p:sp>
      <p:sp>
        <p:nvSpPr>
          <p:cNvPr id="12" name="Text Placeholder 2"/>
          <p:cNvSpPr txBox="1">
            <a:spLocks/>
          </p:cNvSpPr>
          <p:nvPr/>
        </p:nvSpPr>
        <p:spPr bwMode="white">
          <a:xfrm>
            <a:off x="8656572" y="4481863"/>
            <a:ext cx="3230631" cy="1842629"/>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smtClean="0"/>
              <a:t>Server on which to install Chef Compliance</a:t>
            </a:r>
            <a:endParaRPr lang="en-US" sz="2667" dirty="0"/>
          </a:p>
          <a:p>
            <a:endParaRPr lang="en-US" sz="2667" dirty="0"/>
          </a:p>
          <a:p>
            <a:endParaRPr lang="en-US" sz="2667" dirty="0"/>
          </a:p>
          <a:p>
            <a:endParaRPr lang="en-US" sz="4267" dirty="0"/>
          </a:p>
          <a:p>
            <a:endParaRPr lang="en-US" sz="4267"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7831" y="2073655"/>
            <a:ext cx="2151627" cy="229408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1738" y="5771901"/>
            <a:ext cx="1701573" cy="1283742"/>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96296" y="1985425"/>
            <a:ext cx="2151627" cy="2294080"/>
          </a:xfrm>
          <a:prstGeom prst="rect">
            <a:avLst/>
          </a:prstGeom>
        </p:spPr>
      </p:pic>
      <p:sp>
        <p:nvSpPr>
          <p:cNvPr id="14" name="Text Placeholder 2"/>
          <p:cNvSpPr txBox="1">
            <a:spLocks/>
          </p:cNvSpPr>
          <p:nvPr/>
        </p:nvSpPr>
        <p:spPr bwMode="white">
          <a:xfrm>
            <a:off x="13284716" y="4923024"/>
            <a:ext cx="3230631" cy="1842629"/>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smtClean="0"/>
              <a:t>Nodes to run Compliance tests against</a:t>
            </a:r>
            <a:endParaRPr lang="en-US" sz="2667" dirty="0"/>
          </a:p>
          <a:p>
            <a:endParaRPr lang="en-US" sz="2667" dirty="0"/>
          </a:p>
          <a:p>
            <a:endParaRPr lang="en-US" sz="2667" dirty="0"/>
          </a:p>
          <a:p>
            <a:endParaRPr lang="en-US" sz="4267" dirty="0"/>
          </a:p>
          <a:p>
            <a:endParaRPr lang="en-US" sz="4267" dirty="0"/>
          </a:p>
        </p:txBody>
      </p:sp>
      <p:cxnSp>
        <p:nvCxnSpPr>
          <p:cNvPr id="16" name="Straight Arrow Connector 15"/>
          <p:cNvCxnSpPr/>
          <p:nvPr/>
        </p:nvCxnSpPr>
        <p:spPr>
          <a:xfrm flipH="1" flipV="1">
            <a:off x="10924676" y="2959769"/>
            <a:ext cx="2871620" cy="336884"/>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23" name="Text Placeholder 2"/>
          <p:cNvSpPr>
            <a:spLocks noGrp="1"/>
          </p:cNvSpPr>
          <p:nvPr>
            <p:ph type="body" sz="quarter" idx="12"/>
          </p:nvPr>
        </p:nvSpPr>
        <p:spPr>
          <a:xfrm>
            <a:off x="337220" y="1317184"/>
            <a:ext cx="6017521" cy="5345953"/>
          </a:xfrm>
        </p:spPr>
        <p:txBody>
          <a:bodyPr/>
          <a:lstStyle/>
          <a:p>
            <a:r>
              <a:rPr lang="en-US" dirty="0" smtClean="0"/>
              <a:t>We will provide three machines for you to use while performing lab exercises in this course:</a:t>
            </a:r>
          </a:p>
          <a:p>
            <a:endParaRPr lang="en-US" dirty="0"/>
          </a:p>
          <a:p>
            <a:pPr marL="457200" indent="-457200">
              <a:buFont typeface="Arial" panose="020B0604020202020204" pitchFamily="34" charset="0"/>
              <a:buChar char="•"/>
            </a:pPr>
            <a:r>
              <a:rPr lang="en-US" dirty="0" smtClean="0"/>
              <a:t>One Linux server to install and run Chef Compliance on.</a:t>
            </a:r>
            <a:endParaRPr lang="en-US" dirty="0"/>
          </a:p>
          <a:p>
            <a:pPr marL="457200" indent="-457200">
              <a:buFont typeface="Arial" panose="020B0604020202020204" pitchFamily="34" charset="0"/>
              <a:buChar char="•"/>
            </a:pPr>
            <a:r>
              <a:rPr lang="en-US" dirty="0" smtClean="0"/>
              <a:t>One Windows node and one Linux node to perform Chef Compliance scans against.</a:t>
            </a:r>
          </a:p>
          <a:p>
            <a:pPr marL="457200" indent="-457200">
              <a:buFont typeface="Arial" panose="020B0604020202020204" pitchFamily="34" charset="0"/>
              <a:buChar char="•"/>
            </a:pPr>
            <a:endParaRPr lang="de-DE" sz="3200" dirty="0"/>
          </a:p>
        </p:txBody>
      </p:sp>
      <p:sp>
        <p:nvSpPr>
          <p:cNvPr id="24" name="Text Placeholder 2"/>
          <p:cNvSpPr txBox="1">
            <a:spLocks/>
          </p:cNvSpPr>
          <p:nvPr/>
        </p:nvSpPr>
        <p:spPr bwMode="white">
          <a:xfrm rot="18612045">
            <a:off x="7006383" y="4304554"/>
            <a:ext cx="2251346" cy="476089"/>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smtClean="0"/>
              <a:t>ssh and HTTP</a:t>
            </a:r>
            <a:endParaRPr lang="en-US" sz="2667" dirty="0"/>
          </a:p>
          <a:p>
            <a:endParaRPr lang="en-US" sz="2667" dirty="0"/>
          </a:p>
          <a:p>
            <a:endParaRPr lang="en-US" sz="2667" dirty="0"/>
          </a:p>
          <a:p>
            <a:endParaRPr lang="en-US" sz="4267" dirty="0"/>
          </a:p>
          <a:p>
            <a:endParaRPr lang="en-US" sz="4267" dirty="0"/>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3074" y="2715337"/>
            <a:ext cx="2151627" cy="2294080"/>
          </a:xfrm>
          <a:prstGeom prst="rect">
            <a:avLst/>
          </a:prstGeom>
        </p:spPr>
      </p:pic>
      <p:sp>
        <p:nvSpPr>
          <p:cNvPr id="18" name="Text Placeholder 2"/>
          <p:cNvSpPr txBox="1">
            <a:spLocks/>
          </p:cNvSpPr>
          <p:nvPr/>
        </p:nvSpPr>
        <p:spPr bwMode="white">
          <a:xfrm rot="417780">
            <a:off x="11525148" y="2293382"/>
            <a:ext cx="1920459" cy="1450709"/>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smtClean="0"/>
              <a:t>Compliance Scans</a:t>
            </a:r>
            <a:endParaRPr lang="en-US" sz="2667" dirty="0"/>
          </a:p>
          <a:p>
            <a:endParaRPr lang="en-US" sz="2667" dirty="0"/>
          </a:p>
          <a:p>
            <a:endParaRPr lang="en-US" sz="2667" dirty="0"/>
          </a:p>
          <a:p>
            <a:endParaRPr lang="en-US" sz="4267" dirty="0"/>
          </a:p>
          <a:p>
            <a:endParaRPr lang="en-US" sz="4267" dirty="0"/>
          </a:p>
        </p:txBody>
      </p:sp>
    </p:spTree>
    <p:extLst>
      <p:ext uri="{BB962C8B-B14F-4D97-AF65-F5344CB8AC3E}">
        <p14:creationId xmlns:p14="http://schemas.microsoft.com/office/powerpoint/2010/main" val="3465502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Lab </a:t>
            </a:r>
            <a:r>
              <a:rPr lang="en-US" dirty="0" smtClean="0"/>
              <a:t>Environment for Remediation</a:t>
            </a:r>
            <a:endParaRPr lang="en-US" dirty="0"/>
          </a:p>
        </p:txBody>
      </p:sp>
      <p:sp>
        <p:nvSpPr>
          <p:cNvPr id="11" name="Text Placeholder 2"/>
          <p:cNvSpPr txBox="1">
            <a:spLocks/>
          </p:cNvSpPr>
          <p:nvPr/>
        </p:nvSpPr>
        <p:spPr bwMode="white">
          <a:xfrm>
            <a:off x="4866106" y="7265658"/>
            <a:ext cx="3678991" cy="685571"/>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a:t>Your Laptop</a:t>
            </a:r>
          </a:p>
          <a:p>
            <a:endParaRPr lang="en-US" sz="2667" dirty="0"/>
          </a:p>
          <a:p>
            <a:endParaRPr lang="en-US" sz="4267" dirty="0"/>
          </a:p>
          <a:p>
            <a:endParaRPr lang="en-US" sz="4267" dirty="0"/>
          </a:p>
        </p:txBody>
      </p:sp>
      <p:sp>
        <p:nvSpPr>
          <p:cNvPr id="12" name="Text Placeholder 2"/>
          <p:cNvSpPr txBox="1">
            <a:spLocks/>
          </p:cNvSpPr>
          <p:nvPr/>
        </p:nvSpPr>
        <p:spPr bwMode="white">
          <a:xfrm>
            <a:off x="8508328" y="1219794"/>
            <a:ext cx="3230631" cy="1057062"/>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smtClean="0"/>
              <a:t>Compliance</a:t>
            </a:r>
          </a:p>
          <a:p>
            <a:pPr algn="ctr"/>
            <a:r>
              <a:rPr lang="en-US" sz="2667" dirty="0" smtClean="0"/>
              <a:t>Server</a:t>
            </a:r>
            <a:endParaRPr lang="en-US" sz="2667" dirty="0"/>
          </a:p>
          <a:p>
            <a:endParaRPr lang="en-US" sz="2667" dirty="0"/>
          </a:p>
          <a:p>
            <a:endParaRPr lang="en-US" sz="2667" dirty="0"/>
          </a:p>
          <a:p>
            <a:endParaRPr lang="en-US" sz="4267" dirty="0"/>
          </a:p>
          <a:p>
            <a:endParaRPr lang="en-US" sz="4267"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7831" y="2073655"/>
            <a:ext cx="2151627" cy="229408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1738" y="5771901"/>
            <a:ext cx="1701573" cy="1283742"/>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96296" y="1985425"/>
            <a:ext cx="2151627" cy="2294080"/>
          </a:xfrm>
          <a:prstGeom prst="rect">
            <a:avLst/>
          </a:prstGeom>
        </p:spPr>
      </p:pic>
      <p:sp>
        <p:nvSpPr>
          <p:cNvPr id="14" name="Text Placeholder 2"/>
          <p:cNvSpPr txBox="1">
            <a:spLocks/>
          </p:cNvSpPr>
          <p:nvPr/>
        </p:nvSpPr>
        <p:spPr bwMode="white">
          <a:xfrm>
            <a:off x="13116275" y="5115528"/>
            <a:ext cx="3230631" cy="1842629"/>
          </a:xfrm>
          <a:prstGeom prst="rect">
            <a:avLst/>
          </a:prstGeom>
        </p:spPr>
        <p:txBody>
          <a:bodyPr vert="horz" wrap="square" lIns="0" tIns="0" rIns="0" bIns="0" rtlCol="0">
            <a:normAutofit lnSpcReduction="10000"/>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smtClean="0"/>
              <a:t>Nodes to run Compliance tests against AND use as workstations for writing remediation</a:t>
            </a:r>
            <a:endParaRPr lang="en-US" sz="2667" dirty="0"/>
          </a:p>
          <a:p>
            <a:endParaRPr lang="en-US" sz="2667" dirty="0"/>
          </a:p>
          <a:p>
            <a:endParaRPr lang="en-US" sz="2667" dirty="0"/>
          </a:p>
          <a:p>
            <a:endParaRPr lang="en-US" sz="4267" dirty="0"/>
          </a:p>
          <a:p>
            <a:endParaRPr lang="en-US" sz="4267" dirty="0"/>
          </a:p>
        </p:txBody>
      </p:sp>
      <p:sp>
        <p:nvSpPr>
          <p:cNvPr id="23" name="Text Placeholder 2"/>
          <p:cNvSpPr>
            <a:spLocks noGrp="1"/>
          </p:cNvSpPr>
          <p:nvPr>
            <p:ph type="body" sz="quarter" idx="12"/>
          </p:nvPr>
        </p:nvSpPr>
        <p:spPr>
          <a:xfrm>
            <a:off x="337220" y="1317184"/>
            <a:ext cx="6017521" cy="5345953"/>
          </a:xfrm>
        </p:spPr>
        <p:txBody>
          <a:bodyPr/>
          <a:lstStyle/>
          <a:p>
            <a:r>
              <a:rPr lang="en-US" dirty="0"/>
              <a:t>Y</a:t>
            </a:r>
            <a:r>
              <a:rPr lang="en-US" dirty="0" smtClean="0"/>
              <a:t>ou will also log in to your Windows and Linux nodes in order to write remediation and run chef-client in local mode.</a:t>
            </a:r>
          </a:p>
          <a:p>
            <a:endParaRPr lang="en-US" dirty="0"/>
          </a:p>
          <a:p>
            <a:r>
              <a:rPr lang="en-US" dirty="0" smtClean="0"/>
              <a:t>This is so you can use those nodes as virtual workstations while writing remediation.</a:t>
            </a:r>
          </a:p>
          <a:p>
            <a:endParaRPr lang="en-US" dirty="0"/>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93074" y="2715337"/>
            <a:ext cx="2151627" cy="2294080"/>
          </a:xfrm>
          <a:prstGeom prst="rect">
            <a:avLst/>
          </a:prstGeom>
        </p:spPr>
      </p:pic>
      <p:cxnSp>
        <p:nvCxnSpPr>
          <p:cNvPr id="18" name="Straight Arrow Connector 17"/>
          <p:cNvCxnSpPr/>
          <p:nvPr/>
        </p:nvCxnSpPr>
        <p:spPr>
          <a:xfrm flipH="1">
            <a:off x="7631026" y="4333430"/>
            <a:ext cx="6846764" cy="2282713"/>
          </a:xfrm>
          <a:prstGeom prst="straightConnector1">
            <a:avLst/>
          </a:prstGeom>
          <a:ln>
            <a:solidFill>
              <a:schemeClr val="accent1"/>
            </a:solidFill>
            <a:prstDash val="sysDash"/>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19" name="Straight Arrow Connector 18"/>
          <p:cNvCxnSpPr/>
          <p:nvPr/>
        </p:nvCxnSpPr>
        <p:spPr>
          <a:xfrm flipH="1">
            <a:off x="7783426" y="3489531"/>
            <a:ext cx="6335785" cy="2653373"/>
          </a:xfrm>
          <a:prstGeom prst="straightConnector1">
            <a:avLst/>
          </a:prstGeom>
          <a:ln>
            <a:solidFill>
              <a:schemeClr val="accent1"/>
            </a:solidFill>
            <a:prstDash val="sysDash"/>
            <a:headEnd type="triangle"/>
            <a:tailEnd type="triangle"/>
          </a:ln>
        </p:spPr>
        <p:style>
          <a:lnRef idx="3">
            <a:schemeClr val="accent1"/>
          </a:lnRef>
          <a:fillRef idx="0">
            <a:schemeClr val="accent1"/>
          </a:fillRef>
          <a:effectRef idx="2">
            <a:schemeClr val="accent1"/>
          </a:effectRef>
          <a:fontRef idx="minor">
            <a:schemeClr val="tx1"/>
          </a:fontRef>
        </p:style>
      </p:cxnSp>
      <p:sp>
        <p:nvSpPr>
          <p:cNvPr id="20" name="Text Placeholder 2"/>
          <p:cNvSpPr txBox="1">
            <a:spLocks/>
          </p:cNvSpPr>
          <p:nvPr/>
        </p:nvSpPr>
        <p:spPr bwMode="white">
          <a:xfrm rot="20423244">
            <a:off x="10173178" y="4287908"/>
            <a:ext cx="1524361" cy="594737"/>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b="1" dirty="0" smtClean="0"/>
              <a:t>ssh</a:t>
            </a:r>
            <a:endParaRPr lang="en-US" sz="2667" b="1" dirty="0"/>
          </a:p>
          <a:p>
            <a:endParaRPr lang="en-US" sz="2667" dirty="0"/>
          </a:p>
          <a:p>
            <a:endParaRPr lang="en-US" sz="2667" dirty="0"/>
          </a:p>
          <a:p>
            <a:endParaRPr lang="en-US" sz="4267" dirty="0"/>
          </a:p>
          <a:p>
            <a:endParaRPr lang="en-US" sz="4267" dirty="0"/>
          </a:p>
        </p:txBody>
      </p:sp>
      <p:sp>
        <p:nvSpPr>
          <p:cNvPr id="21" name="Text Placeholder 2"/>
          <p:cNvSpPr txBox="1">
            <a:spLocks/>
          </p:cNvSpPr>
          <p:nvPr/>
        </p:nvSpPr>
        <p:spPr bwMode="white">
          <a:xfrm rot="20470176">
            <a:off x="10346241" y="5539624"/>
            <a:ext cx="2342449" cy="642840"/>
          </a:xfrm>
          <a:prstGeom prst="rect">
            <a:avLst/>
          </a:prstGeom>
        </p:spPr>
        <p:txBody>
          <a:bodyPr vert="horz" wrap="square" lIns="0" tIns="0" rIns="0" bIns="0" rtlCol="0">
            <a:normAutofit fontScale="85000" lnSpcReduction="10000"/>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b="1" dirty="0" smtClean="0"/>
              <a:t>Windows Remote Desktop</a:t>
            </a:r>
            <a:endParaRPr lang="en-US" sz="2667" b="1" dirty="0"/>
          </a:p>
          <a:p>
            <a:endParaRPr lang="en-US" sz="2667" dirty="0"/>
          </a:p>
          <a:p>
            <a:endParaRPr lang="en-US" sz="2667" dirty="0"/>
          </a:p>
          <a:p>
            <a:endParaRPr lang="en-US" sz="4267" dirty="0"/>
          </a:p>
          <a:p>
            <a:endParaRPr lang="en-US" sz="4267" dirty="0"/>
          </a:p>
        </p:txBody>
      </p:sp>
      <p:sp>
        <p:nvSpPr>
          <p:cNvPr id="22" name="Text Placeholder 2"/>
          <p:cNvSpPr txBox="1">
            <a:spLocks/>
          </p:cNvSpPr>
          <p:nvPr/>
        </p:nvSpPr>
        <p:spPr bwMode="white">
          <a:xfrm>
            <a:off x="13579727" y="1835596"/>
            <a:ext cx="2580487" cy="445662"/>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smtClean="0"/>
              <a:t>Linux</a:t>
            </a:r>
            <a:endParaRPr lang="en-US" sz="2667" dirty="0"/>
          </a:p>
          <a:p>
            <a:endParaRPr lang="en-US" sz="2667" dirty="0"/>
          </a:p>
          <a:p>
            <a:endParaRPr lang="en-US" sz="2667" dirty="0"/>
          </a:p>
          <a:p>
            <a:endParaRPr lang="en-US" sz="4267" dirty="0"/>
          </a:p>
          <a:p>
            <a:endParaRPr lang="en-US" sz="4267" dirty="0"/>
          </a:p>
        </p:txBody>
      </p:sp>
      <p:sp>
        <p:nvSpPr>
          <p:cNvPr id="25" name="Text Placeholder 2"/>
          <p:cNvSpPr txBox="1">
            <a:spLocks/>
          </p:cNvSpPr>
          <p:nvPr/>
        </p:nvSpPr>
        <p:spPr bwMode="white">
          <a:xfrm>
            <a:off x="13804316" y="2950526"/>
            <a:ext cx="2580487" cy="445662"/>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smtClean="0"/>
              <a:t>Win</a:t>
            </a:r>
            <a:endParaRPr lang="en-US" sz="2667" dirty="0"/>
          </a:p>
          <a:p>
            <a:endParaRPr lang="en-US" sz="2667" dirty="0"/>
          </a:p>
          <a:p>
            <a:endParaRPr lang="en-US" sz="2667" dirty="0"/>
          </a:p>
          <a:p>
            <a:endParaRPr lang="en-US" sz="4267" dirty="0"/>
          </a:p>
          <a:p>
            <a:endParaRPr lang="en-US" sz="4267" dirty="0"/>
          </a:p>
        </p:txBody>
      </p:sp>
    </p:spTree>
    <p:extLst>
      <p:ext uri="{BB962C8B-B14F-4D97-AF65-F5344CB8AC3E}">
        <p14:creationId xmlns:p14="http://schemas.microsoft.com/office/powerpoint/2010/main" val="321300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t>Logging in to the Compliance Server and Linux Node</a:t>
            </a:r>
            <a:endParaRPr lang="en-US" sz="4800" dirty="0"/>
          </a:p>
        </p:txBody>
      </p:sp>
      <p:sp>
        <p:nvSpPr>
          <p:cNvPr id="11" name="Content Placeholder 10"/>
          <p:cNvSpPr>
            <a:spLocks noGrp="1"/>
          </p:cNvSpPr>
          <p:nvPr>
            <p:ph sz="quarter" idx="10"/>
          </p:nvPr>
        </p:nvSpPr>
        <p:spPr>
          <a:xfrm>
            <a:off x="1121104" y="2315962"/>
            <a:ext cx="14423693" cy="4806733"/>
          </a:xfrm>
        </p:spPr>
        <p:txBody>
          <a:bodyPr/>
          <a:lstStyle/>
          <a:p>
            <a:endParaRPr lang="en-US" dirty="0"/>
          </a:p>
        </p:txBody>
      </p:sp>
      <p:sp>
        <p:nvSpPr>
          <p:cNvPr id="4" name="Text Placeholder 3"/>
          <p:cNvSpPr>
            <a:spLocks noGrp="1"/>
          </p:cNvSpPr>
          <p:nvPr>
            <p:ph type="body" sz="quarter" idx="11"/>
          </p:nvPr>
        </p:nvSpPr>
        <p:spPr/>
        <p:txBody>
          <a:bodyPr/>
          <a:lstStyle/>
          <a:p>
            <a:r>
              <a:rPr lang="en-US" smtClean="0"/>
              <a:t>$ ssh ADDRESS -l chef</a:t>
            </a:r>
            <a:endParaRPr lang="en-US" dirty="0"/>
          </a:p>
        </p:txBody>
      </p:sp>
    </p:spTree>
    <p:extLst>
      <p:ext uri="{BB962C8B-B14F-4D97-AF65-F5344CB8AC3E}">
        <p14:creationId xmlns:p14="http://schemas.microsoft.com/office/powerpoint/2010/main" val="4067554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Logging </a:t>
            </a:r>
            <a:r>
              <a:rPr lang="en-US" dirty="0"/>
              <a:t>i</a:t>
            </a:r>
            <a:r>
              <a:rPr lang="en-US" dirty="0" smtClean="0"/>
              <a:t>n to the Remote Windows Node</a:t>
            </a:r>
            <a:endParaRPr lang="en-US" dirty="0"/>
          </a:p>
        </p:txBody>
      </p:sp>
      <p:pic>
        <p:nvPicPr>
          <p:cNvPr id="6" name="Picture 5"/>
          <p:cNvPicPr>
            <a:picLocks noChangeAspect="1"/>
          </p:cNvPicPr>
          <p:nvPr/>
        </p:nvPicPr>
        <p:blipFill>
          <a:blip r:embed="rId3"/>
          <a:stretch>
            <a:fillRect/>
          </a:stretch>
        </p:blipFill>
        <p:spPr>
          <a:xfrm>
            <a:off x="2979680" y="1323475"/>
            <a:ext cx="10296641" cy="6476390"/>
          </a:xfrm>
          <a:prstGeom prst="rect">
            <a:avLst/>
          </a:prstGeom>
        </p:spPr>
      </p:pic>
    </p:spTree>
    <p:extLst>
      <p:ext uri="{BB962C8B-B14F-4D97-AF65-F5344CB8AC3E}">
        <p14:creationId xmlns:p14="http://schemas.microsoft.com/office/powerpoint/2010/main" val="2721970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04800"/>
            <a:ext cx="13178589" cy="1551398"/>
          </a:xfrm>
        </p:spPr>
        <p:txBody>
          <a:bodyPr>
            <a:normAutofit/>
          </a:bodyPr>
          <a:lstStyle/>
          <a:p>
            <a:r>
              <a:rPr lang="en-US" dirty="0"/>
              <a:t>Hands-on Legend</a:t>
            </a:r>
          </a:p>
        </p:txBody>
      </p:sp>
      <p:sp>
        <p:nvSpPr>
          <p:cNvPr id="5" name="Text Placeholder 4"/>
          <p:cNvSpPr>
            <a:spLocks noGrp="1"/>
          </p:cNvSpPr>
          <p:nvPr>
            <p:ph type="body" sz="quarter" idx="12"/>
          </p:nvPr>
        </p:nvSpPr>
        <p:spPr>
          <a:xfrm>
            <a:off x="677333" y="1881809"/>
            <a:ext cx="14898624" cy="5320342"/>
          </a:xfrm>
        </p:spPr>
        <p:txBody>
          <a:bodyPr/>
          <a:lstStyle>
            <a:lvl1pPr>
              <a:defRPr baseline="0">
                <a:solidFill>
                  <a:schemeClr val="accent3">
                    <a:lumMod val="50000"/>
                  </a:schemeClr>
                </a:solidFill>
              </a:defRPr>
            </a:lvl1pPr>
            <a:lvl2pPr>
              <a:defRPr baseline="0">
                <a:solidFill>
                  <a:schemeClr val="accent3">
                    <a:lumMod val="50000"/>
                  </a:schemeClr>
                </a:solidFill>
              </a:defRPr>
            </a:lvl2pPr>
            <a:lvl3pPr>
              <a:defRPr baseline="0">
                <a:solidFill>
                  <a:schemeClr val="accent3">
                    <a:lumMod val="50000"/>
                  </a:schemeClr>
                </a:solidFill>
              </a:defRPr>
            </a:lvl3pPr>
            <a:lvl4pPr>
              <a:defRPr baseline="0">
                <a:solidFill>
                  <a:schemeClr val="accent3">
                    <a:lumMod val="50000"/>
                  </a:schemeClr>
                </a:solidFill>
              </a:defRPr>
            </a:lvl4pPr>
            <a:lvl5pPr>
              <a:defRPr baseline="0">
                <a:solidFill>
                  <a:schemeClr val="accent3">
                    <a:lumMod val="50000"/>
                  </a:schemeClr>
                </a:solidFill>
              </a:defRPr>
            </a:lvl5pPr>
          </a:lstStyle>
          <a:p>
            <a:pPr marL="571500" indent="-571500">
              <a:buFont typeface="Wingdings" panose="05000000000000000000" pitchFamily="2" charset="2"/>
              <a:buChar char="Ø"/>
            </a:pPr>
            <a:r>
              <a:rPr lang="en-US" sz="3733" b="1" dirty="0" smtClean="0">
                <a:solidFill>
                  <a:schemeClr val="accent1"/>
                </a:solidFill>
              </a:rPr>
              <a:t>GL</a:t>
            </a:r>
            <a:r>
              <a:rPr lang="en-US" sz="3733" dirty="0" smtClean="0"/>
              <a:t> or </a:t>
            </a:r>
            <a:r>
              <a:rPr lang="en-US" sz="3733" b="1" dirty="0" smtClean="0">
                <a:solidFill>
                  <a:schemeClr val="accent1"/>
                </a:solidFill>
              </a:rPr>
              <a:t>Group Lab</a:t>
            </a:r>
            <a:r>
              <a:rPr lang="en-US" sz="3733" dirty="0" smtClean="0"/>
              <a:t>: All participants and the instructor do this task together with the instructor often leading the way</a:t>
            </a:r>
            <a:r>
              <a:rPr lang="en-US" sz="3733" dirty="0"/>
              <a:t> </a:t>
            </a:r>
            <a:r>
              <a:rPr lang="en-US" sz="3733" dirty="0" smtClean="0"/>
              <a:t>and explaining things as we proceed.</a:t>
            </a:r>
          </a:p>
          <a:p>
            <a:pPr marL="571500" indent="-571500">
              <a:buFont typeface="Wingdings" panose="05000000000000000000" pitchFamily="2" charset="2"/>
              <a:buChar char="Ø"/>
            </a:pPr>
            <a:endParaRPr lang="en-US" sz="3733" dirty="0" smtClean="0"/>
          </a:p>
          <a:p>
            <a:pPr marL="571500" indent="-571500">
              <a:buFont typeface="Wingdings" panose="05000000000000000000" pitchFamily="2" charset="2"/>
              <a:buChar char="Ø"/>
            </a:pPr>
            <a:r>
              <a:rPr lang="en-US" sz="3733" b="1" dirty="0" smtClean="0">
                <a:solidFill>
                  <a:schemeClr val="accent1"/>
                </a:solidFill>
              </a:rPr>
              <a:t>Lab</a:t>
            </a:r>
            <a:r>
              <a:rPr lang="en-US" sz="3733" dirty="0" smtClean="0"/>
              <a:t>: You perform this task on your own.</a:t>
            </a:r>
            <a:endParaRPr lang="en-US" sz="3733" dirty="0"/>
          </a:p>
          <a:p>
            <a:endParaRPr lang="en-US" sz="3733" dirty="0"/>
          </a:p>
          <a:p>
            <a:endParaRPr lang="en-US" sz="3733" dirty="0" smtClean="0"/>
          </a:p>
          <a:p>
            <a:endParaRPr lang="en-US" sz="3733" dirty="0"/>
          </a:p>
          <a:p>
            <a:endParaRPr lang="en-US" sz="3733" dirty="0" smtClean="0"/>
          </a:p>
          <a:p>
            <a:endParaRPr lang="de-DE" sz="3200" dirty="0"/>
          </a:p>
          <a:p>
            <a:pPr lvl="1"/>
            <a:endParaRPr lang="de-DE" sz="3200" dirty="0"/>
          </a:p>
          <a:p>
            <a:pPr lvl="1"/>
            <a:endParaRPr lang="en-US" sz="3200" dirty="0"/>
          </a:p>
          <a:p>
            <a:endParaRPr lang="en-US" sz="3733" dirty="0"/>
          </a:p>
        </p:txBody>
      </p:sp>
      <p:pic>
        <p:nvPicPr>
          <p:cNvPr id="6" name="Picture 5" descr="lab.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1459" y="4378421"/>
            <a:ext cx="947277" cy="947277"/>
          </a:xfrm>
          <a:prstGeom prst="rect">
            <a:avLst/>
          </a:prstGeom>
        </p:spPr>
      </p:pic>
    </p:spTree>
    <p:extLst>
      <p:ext uri="{BB962C8B-B14F-4D97-AF65-F5344CB8AC3E}">
        <p14:creationId xmlns:p14="http://schemas.microsoft.com/office/powerpoint/2010/main" val="2852327933"/>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©2016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Introduce Yourselves</a:t>
            </a:r>
            <a:endParaRPr lang="en-US" dirty="0"/>
          </a:p>
        </p:txBody>
      </p:sp>
      <p:sp>
        <p:nvSpPr>
          <p:cNvPr id="17" name="Text Placeholder 4"/>
          <p:cNvSpPr>
            <a:spLocks noGrp="1"/>
          </p:cNvSpPr>
          <p:nvPr>
            <p:ph type="body" sz="quarter" idx="12"/>
          </p:nvPr>
        </p:nvSpPr>
        <p:spPr/>
        <p:txBody>
          <a:bodyPr/>
          <a:lstStyle>
            <a:lvl1pPr>
              <a:defRPr baseline="0">
                <a:solidFill>
                  <a:schemeClr val="accent3">
                    <a:lumMod val="50000"/>
                  </a:schemeClr>
                </a:solidFill>
              </a:defRPr>
            </a:lvl1pPr>
            <a:lvl2pPr>
              <a:defRPr baseline="0">
                <a:solidFill>
                  <a:schemeClr val="accent3">
                    <a:lumMod val="50000"/>
                  </a:schemeClr>
                </a:solidFill>
              </a:defRPr>
            </a:lvl2pPr>
            <a:lvl3pPr>
              <a:defRPr baseline="0">
                <a:solidFill>
                  <a:schemeClr val="accent3">
                    <a:lumMod val="50000"/>
                  </a:schemeClr>
                </a:solidFill>
              </a:defRPr>
            </a:lvl3pPr>
            <a:lvl4pPr>
              <a:defRPr baseline="0">
                <a:solidFill>
                  <a:schemeClr val="accent3">
                    <a:lumMod val="50000"/>
                  </a:schemeClr>
                </a:solidFill>
              </a:defRPr>
            </a:lvl4pPr>
            <a:lvl5pPr>
              <a:defRPr baseline="0">
                <a:solidFill>
                  <a:schemeClr val="accent3">
                    <a:lumMod val="50000"/>
                  </a:schemeClr>
                </a:solidFill>
              </a:defRPr>
            </a:lvl5pPr>
          </a:lstStyle>
          <a:p>
            <a:pPr lvl="1"/>
            <a:r>
              <a:rPr lang="en-US" dirty="0" smtClean="0"/>
              <a:t>Name</a:t>
            </a:r>
          </a:p>
          <a:p>
            <a:pPr lvl="1"/>
            <a:r>
              <a:rPr lang="en-US" dirty="0" smtClean="0"/>
              <a:t>Current job role</a:t>
            </a:r>
          </a:p>
          <a:p>
            <a:pPr lvl="1"/>
            <a:r>
              <a:rPr lang="en-US" dirty="0" smtClean="0"/>
              <a:t>Previous job roles/background</a:t>
            </a:r>
          </a:p>
          <a:p>
            <a:pPr lvl="1"/>
            <a:r>
              <a:rPr lang="en-US" dirty="0" smtClean="0"/>
              <a:t>Experience with Chef and/or config management</a:t>
            </a:r>
          </a:p>
        </p:txBody>
      </p:sp>
    </p:spTree>
    <p:extLst>
      <p:ext uri="{BB962C8B-B14F-4D97-AF65-F5344CB8AC3E}">
        <p14:creationId xmlns:p14="http://schemas.microsoft.com/office/powerpoint/2010/main" val="3701054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a:xfrm>
            <a:off x="650040" y="1141174"/>
            <a:ext cx="14898624" cy="7023109"/>
          </a:xfrm>
        </p:spPr>
        <p:txBody>
          <a:bodyPr/>
          <a:lstStyle/>
          <a:p>
            <a:r>
              <a:rPr lang="en-US" dirty="0" smtClean="0"/>
              <a:t>After completing this course, you should be able to:</a:t>
            </a:r>
          </a:p>
          <a:p>
            <a:pPr marL="457200" indent="-457200">
              <a:buFont typeface="Wingdings" charset="2"/>
              <a:buChar char="Ø"/>
            </a:pPr>
            <a:r>
              <a:rPr lang="en-US" dirty="0"/>
              <a:t>Describe the capabilities of Chef Compliance</a:t>
            </a:r>
            <a:r>
              <a:rPr lang="en-US" dirty="0" smtClean="0"/>
              <a:t>.</a:t>
            </a:r>
          </a:p>
          <a:p>
            <a:pPr marL="457200" indent="-457200">
              <a:buFont typeface="Wingdings" charset="2"/>
              <a:buChar char="Ø"/>
            </a:pPr>
            <a:r>
              <a:rPr lang="en-US" dirty="0" smtClean="0"/>
              <a:t>Install </a:t>
            </a:r>
            <a:r>
              <a:rPr lang="en-US" dirty="0"/>
              <a:t>and initially configure the Chef Compliance </a:t>
            </a:r>
            <a:r>
              <a:rPr lang="en-US" dirty="0" smtClean="0"/>
              <a:t>server.</a:t>
            </a:r>
            <a:endParaRPr lang="en-US" dirty="0"/>
          </a:p>
          <a:p>
            <a:pPr marL="457200" indent="-457200">
              <a:buFont typeface="Wingdings" charset="2"/>
              <a:buChar char="Ø"/>
            </a:pPr>
            <a:r>
              <a:rPr lang="en-US" dirty="0" smtClean="0"/>
              <a:t>Perform </a:t>
            </a:r>
            <a:r>
              <a:rPr lang="en-US" dirty="0"/>
              <a:t>scans with Chef </a:t>
            </a:r>
            <a:r>
              <a:rPr lang="en-US" dirty="0" smtClean="0"/>
              <a:t>Compliance.</a:t>
            </a:r>
            <a:endParaRPr lang="en-US" dirty="0"/>
          </a:p>
          <a:p>
            <a:pPr marL="457200" indent="-457200">
              <a:buFont typeface="Wingdings" charset="2"/>
              <a:buChar char="Ø"/>
            </a:pPr>
            <a:r>
              <a:rPr lang="en-US" dirty="0" smtClean="0"/>
              <a:t>Remediate compliance issues.</a:t>
            </a:r>
            <a:endParaRPr lang="en-US" dirty="0"/>
          </a:p>
          <a:p>
            <a:pPr marL="457200" indent="-457200">
              <a:buFont typeface="Wingdings" charset="2"/>
              <a:buChar char="Ø"/>
            </a:pPr>
            <a:r>
              <a:rPr lang="en-US" dirty="0" smtClean="0"/>
              <a:t>Use </a:t>
            </a:r>
            <a:r>
              <a:rPr lang="en-US" dirty="0"/>
              <a:t>InSpec to create, modify, and test Chef Compliance profiles</a:t>
            </a:r>
            <a:r>
              <a:rPr lang="en-US" dirty="0" smtClean="0"/>
              <a:t>.</a:t>
            </a:r>
          </a:p>
          <a:p>
            <a:pPr marL="457200" indent="-457200">
              <a:buFont typeface="Wingdings" charset="2"/>
              <a:buChar char="Ø"/>
            </a:pPr>
            <a:r>
              <a:rPr lang="en-US" dirty="0"/>
              <a:t>Schedule and run compliance reports</a:t>
            </a:r>
            <a:r>
              <a:rPr lang="en-US" dirty="0" smtClean="0"/>
              <a:t>.</a:t>
            </a:r>
            <a:endParaRPr lang="en-US" dirty="0"/>
          </a:p>
          <a:p>
            <a:pPr marL="457200" indent="-457200">
              <a:buFont typeface="Wingdings" charset="2"/>
              <a:buChar char="Ø"/>
            </a:pPr>
            <a:r>
              <a:rPr lang="en-US" dirty="0" smtClean="0"/>
              <a:t>Manage users</a:t>
            </a:r>
            <a:r>
              <a:rPr lang="en-US" dirty="0"/>
              <a:t>, </a:t>
            </a:r>
            <a:r>
              <a:rPr lang="en-US" dirty="0" smtClean="0"/>
              <a:t>organizations</a:t>
            </a:r>
            <a:r>
              <a:rPr lang="en-US" dirty="0"/>
              <a:t>, </a:t>
            </a:r>
            <a:r>
              <a:rPr lang="en-US" dirty="0" smtClean="0"/>
              <a:t>teams </a:t>
            </a:r>
            <a:r>
              <a:rPr lang="en-US" dirty="0"/>
              <a:t>and </a:t>
            </a:r>
            <a:r>
              <a:rPr lang="en-US" dirty="0" smtClean="0"/>
              <a:t>permissions.</a:t>
            </a:r>
            <a:endParaRPr lang="en-US" sz="2400" b="1" dirty="0" smtClean="0"/>
          </a:p>
          <a:p>
            <a:endParaRPr lang="en-US" sz="2400" b="1" dirty="0" smtClean="0"/>
          </a:p>
          <a:p>
            <a:r>
              <a:rPr lang="en-US" sz="2400" b="1" dirty="0" smtClean="0"/>
              <a:t>Note</a:t>
            </a:r>
            <a:r>
              <a:rPr lang="en-US" sz="2400" dirty="0"/>
              <a:t>: You should have attended at least Chef Essentials, Chef Fundamentals or have equivalent Chef experience prior to attending this course.</a:t>
            </a:r>
          </a:p>
          <a:p>
            <a:pPr marL="457200" indent="-457200">
              <a:buFont typeface="Wingdings" charset="2"/>
              <a:buChar char="Ø"/>
            </a:pP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836579" y="2294619"/>
            <a:ext cx="13154059" cy="852712"/>
          </a:xfrm>
        </p:spPr>
        <p:txBody>
          <a:bodyPr>
            <a:normAutofit fontScale="90000"/>
          </a:bodyPr>
          <a:lstStyle/>
          <a:p>
            <a:r>
              <a:rPr lang="en-US" dirty="0" smtClean="0"/>
              <a:t>Chef Compliance Value Proposition</a:t>
            </a:r>
            <a:endParaRPr lang="en-US" dirty="0"/>
          </a:p>
        </p:txBody>
      </p:sp>
      <p:sp>
        <p:nvSpPr>
          <p:cNvPr id="7" name="Subtitle 6"/>
          <p:cNvSpPr>
            <a:spLocks noGrp="1"/>
          </p:cNvSpPr>
          <p:nvPr>
            <p:ph type="subTitle" idx="1"/>
          </p:nvPr>
        </p:nvSpPr>
        <p:spPr>
          <a:xfrm>
            <a:off x="1671638" y="3469550"/>
            <a:ext cx="12319000" cy="4290497"/>
          </a:xfrm>
        </p:spPr>
        <p:txBody>
          <a:bodyPr/>
          <a:lstStyle/>
          <a:p>
            <a:r>
              <a:rPr lang="en-US" dirty="0" smtClean="0"/>
              <a:t>You are probably aware of how Chef automates the configuration and management of your infrastructure. But what about risks and compliance?</a:t>
            </a:r>
          </a:p>
          <a:p>
            <a:endParaRPr lang="en-US" dirty="0" smtClean="0"/>
          </a:p>
          <a:p>
            <a:r>
              <a:rPr lang="en-US" dirty="0"/>
              <a:t>Regulatory compliance is a fact of life for every enterprise</a:t>
            </a:r>
            <a:r>
              <a:rPr lang="en-US" dirty="0" smtClean="0"/>
              <a:t>. </a:t>
            </a:r>
          </a:p>
          <a:p>
            <a:endParaRPr lang="en-US" dirty="0"/>
          </a:p>
          <a:p>
            <a:r>
              <a:rPr lang="en-US" dirty="0" smtClean="0"/>
              <a:t>With Chef Compliance you can scan for risks and compliance issues with easy-to-understand, customizable reports and visualization.</a:t>
            </a:r>
          </a:p>
          <a:p>
            <a:endParaRPr lang="en-US" dirty="0" smtClean="0"/>
          </a:p>
        </p:txBody>
      </p:sp>
    </p:spTree>
    <p:extLst>
      <p:ext uri="{BB962C8B-B14F-4D97-AF65-F5344CB8AC3E}">
        <p14:creationId xmlns:p14="http://schemas.microsoft.com/office/powerpoint/2010/main" val="1397798187"/>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dirty="0" smtClean="0"/>
              <a:t>Chef Compliance</a:t>
            </a:r>
            <a:endParaRPr lang="en-US" dirty="0"/>
          </a:p>
        </p:txBody>
      </p:sp>
      <p:cxnSp>
        <p:nvCxnSpPr>
          <p:cNvPr id="9" name="Straight Arrow Connector 8"/>
          <p:cNvCxnSpPr>
            <a:stCxn id="11" idx="3"/>
          </p:cNvCxnSpPr>
          <p:nvPr/>
        </p:nvCxnSpPr>
        <p:spPr>
          <a:xfrm>
            <a:off x="4418443" y="5479880"/>
            <a:ext cx="2278919" cy="1250"/>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10" name="Text Placeholder 2"/>
          <p:cNvSpPr txBox="1">
            <a:spLocks/>
          </p:cNvSpPr>
          <p:nvPr/>
        </p:nvSpPr>
        <p:spPr bwMode="white">
          <a:xfrm>
            <a:off x="1970624" y="6480804"/>
            <a:ext cx="3155381" cy="1021942"/>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800" b="1" dirty="0" smtClean="0"/>
              <a:t>Chef Compliance Server</a:t>
            </a:r>
            <a:endParaRPr lang="en-US" sz="2800" b="1" dirty="0"/>
          </a:p>
          <a:p>
            <a:endParaRPr lang="en-US" sz="2667" dirty="0"/>
          </a:p>
          <a:p>
            <a:endParaRPr lang="en-US" sz="2667" dirty="0"/>
          </a:p>
          <a:p>
            <a:endParaRPr lang="en-US" sz="4267" dirty="0"/>
          </a:p>
          <a:p>
            <a:endParaRPr lang="en-US" sz="4267"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1632" y="4607290"/>
            <a:ext cx="1636811" cy="1745180"/>
          </a:xfrm>
          <a:prstGeom prst="rect">
            <a:avLst/>
          </a:prstGeom>
        </p:spPr>
      </p:pic>
      <p:sp>
        <p:nvSpPr>
          <p:cNvPr id="12" name="Text Placeholder 2"/>
          <p:cNvSpPr txBox="1">
            <a:spLocks/>
          </p:cNvSpPr>
          <p:nvPr/>
        </p:nvSpPr>
        <p:spPr bwMode="white">
          <a:xfrm>
            <a:off x="12628579" y="7147546"/>
            <a:ext cx="2198204" cy="760777"/>
          </a:xfrm>
          <a:prstGeom prst="rect">
            <a:avLst/>
          </a:prstGeom>
        </p:spPr>
        <p:txBody>
          <a:bodyPr vert="horz" wrap="square" lIns="0" tIns="0" rIns="0" bIns="0" rtlCol="0">
            <a:normAutofit fontScale="85000" lnSpcReduction="10000"/>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3100" b="1" dirty="0" smtClean="0"/>
              <a:t>Your Infrastructure</a:t>
            </a:r>
            <a:endParaRPr lang="en-US" sz="3100" b="1" dirty="0"/>
          </a:p>
          <a:p>
            <a:endParaRPr lang="en-US" sz="2667" dirty="0"/>
          </a:p>
          <a:p>
            <a:endParaRPr lang="en-US" sz="2667" dirty="0"/>
          </a:p>
          <a:p>
            <a:endParaRPr lang="en-US" sz="4267" dirty="0"/>
          </a:p>
          <a:p>
            <a:endParaRPr lang="en-US" sz="4267" dirty="0"/>
          </a:p>
        </p:txBody>
      </p:sp>
      <p:grpSp>
        <p:nvGrpSpPr>
          <p:cNvPr id="13" name="Group 12"/>
          <p:cNvGrpSpPr/>
          <p:nvPr/>
        </p:nvGrpSpPr>
        <p:grpSpPr>
          <a:xfrm>
            <a:off x="12803495" y="3300402"/>
            <a:ext cx="937906" cy="1474239"/>
            <a:chOff x="9289520" y="4376570"/>
            <a:chExt cx="1025227" cy="1424635"/>
          </a:xfrm>
        </p:grpSpPr>
        <p:pic>
          <p:nvPicPr>
            <p:cNvPr id="14"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9520" y="4376570"/>
              <a:ext cx="720427" cy="1119835"/>
            </a:xfrm>
            <a:prstGeom prst="rect">
              <a:avLst/>
            </a:prstGeom>
            <a:noFill/>
            <a:extLst>
              <a:ext uri="{909E8E84-426E-40dd-AFC4-6F175D3DCCD1}">
                <a14:hiddenFill xmlns:a14="http://schemas.microsoft.com/office/drawing/2010/main" xmlns="">
                  <a:solidFill>
                    <a:srgbClr val="FFFFFF"/>
                  </a:solidFill>
                </a14:hiddenFill>
              </a:ext>
            </a:extLst>
          </p:spPr>
        </p:pic>
        <p:pic>
          <p:nvPicPr>
            <p:cNvPr id="15"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1920" y="4528970"/>
              <a:ext cx="720427" cy="1119835"/>
            </a:xfrm>
            <a:prstGeom prst="rect">
              <a:avLst/>
            </a:prstGeom>
            <a:noFill/>
            <a:extLst>
              <a:ext uri="{909E8E84-426E-40dd-AFC4-6F175D3DCCD1}">
                <a14:hiddenFill xmlns:a14="http://schemas.microsoft.com/office/drawing/2010/main" xmlns="">
                  <a:solidFill>
                    <a:srgbClr val="FFFFFF"/>
                  </a:solidFill>
                </a14:hiddenFill>
              </a:ext>
            </a:extLst>
          </p:spPr>
        </p:pic>
        <p:pic>
          <p:nvPicPr>
            <p:cNvPr id="16"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4320" y="4681370"/>
              <a:ext cx="720427" cy="1119835"/>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17" name="Group 16"/>
          <p:cNvGrpSpPr/>
          <p:nvPr/>
        </p:nvGrpSpPr>
        <p:grpSpPr>
          <a:xfrm>
            <a:off x="13743295" y="3874332"/>
            <a:ext cx="937906" cy="1474239"/>
            <a:chOff x="9289520" y="4376570"/>
            <a:chExt cx="1025227" cy="1424635"/>
          </a:xfrm>
        </p:grpSpPr>
        <p:pic>
          <p:nvPicPr>
            <p:cNvPr id="18"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9520" y="4376570"/>
              <a:ext cx="720427" cy="1119835"/>
            </a:xfrm>
            <a:prstGeom prst="rect">
              <a:avLst/>
            </a:prstGeom>
            <a:noFill/>
            <a:extLst>
              <a:ext uri="{909E8E84-426E-40dd-AFC4-6F175D3DCCD1}">
                <a14:hiddenFill xmlns:a14="http://schemas.microsoft.com/office/drawing/2010/main" xmlns="">
                  <a:solidFill>
                    <a:srgbClr val="FFFFFF"/>
                  </a:solidFill>
                </a14:hiddenFill>
              </a:ext>
            </a:extLst>
          </p:spPr>
        </p:pic>
        <p:pic>
          <p:nvPicPr>
            <p:cNvPr id="19"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1920" y="4528970"/>
              <a:ext cx="720427" cy="1119835"/>
            </a:xfrm>
            <a:prstGeom prst="rect">
              <a:avLst/>
            </a:prstGeom>
            <a:noFill/>
            <a:extLst>
              <a:ext uri="{909E8E84-426E-40dd-AFC4-6F175D3DCCD1}">
                <a14:hiddenFill xmlns:a14="http://schemas.microsoft.com/office/drawing/2010/main" xmlns="">
                  <a:solidFill>
                    <a:srgbClr val="FFFFFF"/>
                  </a:solidFill>
                </a14:hiddenFill>
              </a:ext>
            </a:extLst>
          </p:spPr>
        </p:pic>
        <p:pic>
          <p:nvPicPr>
            <p:cNvPr id="20"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4320" y="4681370"/>
              <a:ext cx="720427" cy="1119835"/>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23" name="Group 22"/>
          <p:cNvGrpSpPr/>
          <p:nvPr/>
        </p:nvGrpSpPr>
        <p:grpSpPr>
          <a:xfrm>
            <a:off x="13068614" y="5165717"/>
            <a:ext cx="937906" cy="1474239"/>
            <a:chOff x="9289520" y="4376570"/>
            <a:chExt cx="1025227" cy="1424635"/>
          </a:xfrm>
        </p:grpSpPr>
        <p:pic>
          <p:nvPicPr>
            <p:cNvPr id="24"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9520" y="4376570"/>
              <a:ext cx="720427" cy="1119835"/>
            </a:xfrm>
            <a:prstGeom prst="rect">
              <a:avLst/>
            </a:prstGeom>
            <a:noFill/>
            <a:extLst>
              <a:ext uri="{909E8E84-426E-40dd-AFC4-6F175D3DCCD1}">
                <a14:hiddenFill xmlns:a14="http://schemas.microsoft.com/office/drawing/2010/main" xmlns="">
                  <a:solidFill>
                    <a:srgbClr val="FFFFFF"/>
                  </a:solidFill>
                </a14:hiddenFill>
              </a:ext>
            </a:extLst>
          </p:spPr>
        </p:pic>
        <p:pic>
          <p:nvPicPr>
            <p:cNvPr id="25"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1920" y="4528970"/>
              <a:ext cx="720427" cy="1119835"/>
            </a:xfrm>
            <a:prstGeom prst="rect">
              <a:avLst/>
            </a:prstGeom>
            <a:noFill/>
            <a:extLst>
              <a:ext uri="{909E8E84-426E-40dd-AFC4-6F175D3DCCD1}">
                <a14:hiddenFill xmlns:a14="http://schemas.microsoft.com/office/drawing/2010/main" xmlns="">
                  <a:solidFill>
                    <a:srgbClr val="FFFFFF"/>
                  </a:solidFill>
                </a14:hiddenFill>
              </a:ext>
            </a:extLst>
          </p:spPr>
        </p:pic>
        <p:pic>
          <p:nvPicPr>
            <p:cNvPr id="26"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4320" y="4681370"/>
              <a:ext cx="720427" cy="1119835"/>
            </a:xfrm>
            <a:prstGeom prst="rect">
              <a:avLst/>
            </a:prstGeom>
            <a:noFill/>
            <a:extLst>
              <a:ext uri="{909E8E84-426E-40dd-AFC4-6F175D3DCCD1}">
                <a14:hiddenFill xmlns:a14="http://schemas.microsoft.com/office/drawing/2010/main" xmlns="">
                  <a:solidFill>
                    <a:srgbClr val="FFFFFF"/>
                  </a:solidFill>
                </a14:hiddenFill>
              </a:ext>
            </a:extLst>
          </p:spPr>
        </p:pic>
      </p:grpSp>
      <p:cxnSp>
        <p:nvCxnSpPr>
          <p:cNvPr id="27" name="Straight Arrow Connector 26"/>
          <p:cNvCxnSpPr/>
          <p:nvPr/>
        </p:nvCxnSpPr>
        <p:spPr>
          <a:xfrm flipV="1">
            <a:off x="9516438" y="4477749"/>
            <a:ext cx="3333237" cy="551149"/>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28" name="Straight Arrow Connector 27"/>
          <p:cNvCxnSpPr/>
          <p:nvPr/>
        </p:nvCxnSpPr>
        <p:spPr>
          <a:xfrm flipV="1">
            <a:off x="9607260" y="4891523"/>
            <a:ext cx="3930307" cy="431900"/>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cxnSp>
        <p:nvCxnSpPr>
          <p:cNvPr id="29" name="Straight Arrow Connector 28"/>
          <p:cNvCxnSpPr/>
          <p:nvPr/>
        </p:nvCxnSpPr>
        <p:spPr>
          <a:xfrm>
            <a:off x="9607260" y="5536489"/>
            <a:ext cx="3447707" cy="156485"/>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31" name="Cloud 30"/>
          <p:cNvSpPr/>
          <p:nvPr/>
        </p:nvSpPr>
        <p:spPr bwMode="auto">
          <a:xfrm>
            <a:off x="7033241" y="4615742"/>
            <a:ext cx="2343778" cy="1708801"/>
          </a:xfrm>
          <a:prstGeom prst="cloud">
            <a:avLst/>
          </a:prstGeom>
          <a:solidFill>
            <a:schemeClr val="bg1"/>
          </a:solidFill>
          <a:ln>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r>
              <a:rPr lang="en-US" sz="2000" dirty="0" smtClean="0">
                <a:solidFill>
                  <a:schemeClr val="tx1"/>
                </a:solidFill>
              </a:rPr>
              <a:t>LAN/WAN</a:t>
            </a:r>
          </a:p>
        </p:txBody>
      </p:sp>
      <p:grpSp>
        <p:nvGrpSpPr>
          <p:cNvPr id="38" name="Group 37"/>
          <p:cNvGrpSpPr/>
          <p:nvPr/>
        </p:nvGrpSpPr>
        <p:grpSpPr>
          <a:xfrm>
            <a:off x="13798526" y="5703125"/>
            <a:ext cx="937906" cy="1474239"/>
            <a:chOff x="9289520" y="4376570"/>
            <a:chExt cx="1025227" cy="1424635"/>
          </a:xfrm>
        </p:grpSpPr>
        <p:pic>
          <p:nvPicPr>
            <p:cNvPr id="39"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9520" y="4376570"/>
              <a:ext cx="720427" cy="1119835"/>
            </a:xfrm>
            <a:prstGeom prst="rect">
              <a:avLst/>
            </a:prstGeom>
            <a:noFill/>
            <a:extLst>
              <a:ext uri="{909E8E84-426E-40dd-AFC4-6F175D3DCCD1}">
                <a14:hiddenFill xmlns:a14="http://schemas.microsoft.com/office/drawing/2010/main" xmlns="">
                  <a:solidFill>
                    <a:srgbClr val="FFFFFF"/>
                  </a:solidFill>
                </a14:hiddenFill>
              </a:ext>
            </a:extLst>
          </p:spPr>
        </p:pic>
        <p:pic>
          <p:nvPicPr>
            <p:cNvPr id="40"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1920" y="4528970"/>
              <a:ext cx="720427" cy="1119835"/>
            </a:xfrm>
            <a:prstGeom prst="rect">
              <a:avLst/>
            </a:prstGeom>
            <a:noFill/>
            <a:extLst>
              <a:ext uri="{909E8E84-426E-40dd-AFC4-6F175D3DCCD1}">
                <a14:hiddenFill xmlns:a14="http://schemas.microsoft.com/office/drawing/2010/main" xmlns="">
                  <a:solidFill>
                    <a:srgbClr val="FFFFFF"/>
                  </a:solidFill>
                </a14:hiddenFill>
              </a:ext>
            </a:extLst>
          </p:spPr>
        </p:pic>
        <p:pic>
          <p:nvPicPr>
            <p:cNvPr id="41"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4320" y="4681370"/>
              <a:ext cx="720427" cy="1119835"/>
            </a:xfrm>
            <a:prstGeom prst="rect">
              <a:avLst/>
            </a:prstGeom>
            <a:noFill/>
            <a:extLst>
              <a:ext uri="{909E8E84-426E-40dd-AFC4-6F175D3DCCD1}">
                <a14:hiddenFill xmlns:a14="http://schemas.microsoft.com/office/drawing/2010/main" xmlns="">
                  <a:solidFill>
                    <a:srgbClr val="FFFFFF"/>
                  </a:solidFill>
                </a14:hiddenFill>
              </a:ext>
            </a:extLst>
          </p:spPr>
        </p:pic>
      </p:grpSp>
      <p:grpSp>
        <p:nvGrpSpPr>
          <p:cNvPr id="42" name="Group 41"/>
          <p:cNvGrpSpPr/>
          <p:nvPr/>
        </p:nvGrpSpPr>
        <p:grpSpPr>
          <a:xfrm>
            <a:off x="14648756" y="4796752"/>
            <a:ext cx="937906" cy="1474239"/>
            <a:chOff x="9289520" y="4376570"/>
            <a:chExt cx="1025227" cy="1424635"/>
          </a:xfrm>
        </p:grpSpPr>
        <p:pic>
          <p:nvPicPr>
            <p:cNvPr id="43"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89520" y="4376570"/>
              <a:ext cx="720427" cy="1119835"/>
            </a:xfrm>
            <a:prstGeom prst="rect">
              <a:avLst/>
            </a:prstGeom>
            <a:noFill/>
            <a:extLst>
              <a:ext uri="{909E8E84-426E-40dd-AFC4-6F175D3DCCD1}">
                <a14:hiddenFill xmlns:a14="http://schemas.microsoft.com/office/drawing/2010/main" xmlns="">
                  <a:solidFill>
                    <a:srgbClr val="FFFFFF"/>
                  </a:solidFill>
                </a14:hiddenFill>
              </a:ext>
            </a:extLst>
          </p:spPr>
        </p:pic>
        <p:pic>
          <p:nvPicPr>
            <p:cNvPr id="44"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1920" y="4528970"/>
              <a:ext cx="720427" cy="1119835"/>
            </a:xfrm>
            <a:prstGeom prst="rect">
              <a:avLst/>
            </a:prstGeom>
            <a:noFill/>
            <a:extLst>
              <a:ext uri="{909E8E84-426E-40dd-AFC4-6F175D3DCCD1}">
                <a14:hiddenFill xmlns:a14="http://schemas.microsoft.com/office/drawing/2010/main" xmlns="">
                  <a:solidFill>
                    <a:srgbClr val="FFFFFF"/>
                  </a:solidFill>
                </a14:hiddenFill>
              </a:ext>
            </a:extLst>
          </p:spPr>
        </p:pic>
        <p:pic>
          <p:nvPicPr>
            <p:cNvPr id="45" name="Picture 6" descr="http://images.clipartpanda.com/server-clipart-1313181674_Clipart_Fre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4320" y="4681370"/>
              <a:ext cx="720427" cy="1119835"/>
            </a:xfrm>
            <a:prstGeom prst="rect">
              <a:avLst/>
            </a:prstGeom>
            <a:noFill/>
            <a:extLst>
              <a:ext uri="{909E8E84-426E-40dd-AFC4-6F175D3DCCD1}">
                <a14:hiddenFill xmlns:a14="http://schemas.microsoft.com/office/drawing/2010/main" xmlns="">
                  <a:solidFill>
                    <a:srgbClr val="FFFFFF"/>
                  </a:solidFill>
                </a14:hiddenFill>
              </a:ext>
            </a:extLst>
          </p:spPr>
        </p:pic>
      </p:grpSp>
    </p:spTree>
    <p:extLst>
      <p:ext uri="{BB962C8B-B14F-4D97-AF65-F5344CB8AC3E}">
        <p14:creationId xmlns:p14="http://schemas.microsoft.com/office/powerpoint/2010/main" val="1812066380"/>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dirty="0" smtClean="0"/>
              <a:t>Chef Compliance</a:t>
            </a:r>
            <a:endParaRPr lang="en-US" dirty="0"/>
          </a:p>
        </p:txBody>
      </p:sp>
      <p:sp>
        <p:nvSpPr>
          <p:cNvPr id="7" name="Subtitle 6"/>
          <p:cNvSpPr>
            <a:spLocks noGrp="1"/>
          </p:cNvSpPr>
          <p:nvPr>
            <p:ph type="subTitle" idx="1"/>
          </p:nvPr>
        </p:nvSpPr>
        <p:spPr>
          <a:xfrm>
            <a:off x="1671638" y="3271838"/>
            <a:ext cx="12319000" cy="4402591"/>
          </a:xfrm>
        </p:spPr>
        <p:txBody>
          <a:bodyPr/>
          <a:lstStyle/>
          <a:p>
            <a:r>
              <a:rPr lang="en-US" dirty="0" smtClean="0"/>
              <a:t>Chef Compliance can run without any other Chef software installed.</a:t>
            </a:r>
          </a:p>
          <a:p>
            <a:endParaRPr lang="en-US" dirty="0"/>
          </a:p>
          <a:p>
            <a:r>
              <a:rPr lang="en-US" dirty="0" smtClean="0"/>
              <a:t>The nodes you scan don't even need Chef software on them if you are scanning them for compliance.</a:t>
            </a:r>
          </a:p>
          <a:p>
            <a:endParaRPr lang="en-US" dirty="0"/>
          </a:p>
          <a:p>
            <a:r>
              <a:rPr lang="en-US" dirty="0"/>
              <a:t>However, you would need Chef software to create and implement remediation </a:t>
            </a:r>
            <a:r>
              <a:rPr lang="en-US" dirty="0" smtClean="0"/>
              <a:t>recipes.</a:t>
            </a:r>
          </a:p>
          <a:p>
            <a:endParaRPr lang="en-US" dirty="0"/>
          </a:p>
        </p:txBody>
      </p:sp>
    </p:spTree>
    <p:extLst>
      <p:ext uri="{BB962C8B-B14F-4D97-AF65-F5344CB8AC3E}">
        <p14:creationId xmlns:p14="http://schemas.microsoft.com/office/powerpoint/2010/main" val="1431891172"/>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dirty="0" smtClean="0"/>
              <a:t>Chef Compliance</a:t>
            </a:r>
            <a:endParaRPr lang="en-US" dirty="0"/>
          </a:p>
        </p:txBody>
      </p:sp>
      <p:sp>
        <p:nvSpPr>
          <p:cNvPr id="7" name="Subtitle 6"/>
          <p:cNvSpPr>
            <a:spLocks noGrp="1"/>
          </p:cNvSpPr>
          <p:nvPr>
            <p:ph type="subTitle" idx="1"/>
          </p:nvPr>
        </p:nvSpPr>
        <p:spPr>
          <a:xfrm>
            <a:off x="1671638" y="3271838"/>
            <a:ext cx="12319000" cy="4402591"/>
          </a:xfrm>
        </p:spPr>
        <p:txBody>
          <a:bodyPr/>
          <a:lstStyle/>
          <a:p>
            <a:r>
              <a:rPr lang="en-US" b="1" dirty="0" smtClean="0"/>
              <a:t>Reports</a:t>
            </a:r>
            <a:r>
              <a:rPr lang="en-US" dirty="0" smtClean="0"/>
              <a:t>: Chef Compliance can produce reports that indicate risks </a:t>
            </a:r>
            <a:r>
              <a:rPr lang="en-US" dirty="0"/>
              <a:t>and issues classified by severity and </a:t>
            </a:r>
            <a:r>
              <a:rPr lang="en-US" dirty="0" smtClean="0"/>
              <a:t>impact levels.</a:t>
            </a:r>
          </a:p>
          <a:p>
            <a:endParaRPr lang="en-US" dirty="0"/>
          </a:p>
          <a:p>
            <a:r>
              <a:rPr lang="en-US" b="1" dirty="0" smtClean="0"/>
              <a:t>Compliance Profiles</a:t>
            </a:r>
            <a:r>
              <a:rPr lang="en-US" dirty="0" smtClean="0"/>
              <a:t>: You can get </a:t>
            </a:r>
            <a:r>
              <a:rPr lang="en-US" dirty="0"/>
              <a:t>started quickly with pre-built </a:t>
            </a:r>
            <a:r>
              <a:rPr lang="en-US" dirty="0" smtClean="0"/>
              <a:t>Compliance profiles for scanning Linux and Windows nodes.</a:t>
            </a:r>
          </a:p>
          <a:p>
            <a:endParaRPr lang="en-US" dirty="0" smtClean="0"/>
          </a:p>
          <a:p>
            <a:endParaRPr lang="en-US" dirty="0"/>
          </a:p>
        </p:txBody>
      </p:sp>
    </p:spTree>
    <p:extLst>
      <p:ext uri="{BB962C8B-B14F-4D97-AF65-F5344CB8AC3E}">
        <p14:creationId xmlns:p14="http://schemas.microsoft.com/office/powerpoint/2010/main" val="1765951813"/>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650040" y="2039078"/>
            <a:ext cx="5133540" cy="5345953"/>
          </a:xfrm>
        </p:spPr>
        <p:txBody>
          <a:bodyPr/>
          <a:lstStyle/>
          <a:p>
            <a:r>
              <a:rPr lang="en-US" dirty="0" smtClean="0"/>
              <a:t>Chef Compliance leverages </a:t>
            </a:r>
            <a:r>
              <a:rPr lang="en-US" dirty="0" err="1" smtClean="0"/>
              <a:t>InSpec</a:t>
            </a:r>
            <a:r>
              <a:rPr lang="en-US" dirty="0" smtClean="0"/>
              <a:t>.</a:t>
            </a:r>
          </a:p>
          <a:p>
            <a:endParaRPr lang="en-US" dirty="0" smtClean="0"/>
          </a:p>
          <a:p>
            <a:r>
              <a:rPr lang="en-US" dirty="0" err="1" smtClean="0"/>
              <a:t>InSpec</a:t>
            </a:r>
            <a:r>
              <a:rPr lang="en-US" dirty="0" smtClean="0"/>
              <a:t> </a:t>
            </a:r>
            <a:r>
              <a:rPr lang="en-US" dirty="0"/>
              <a:t>is an open-source run-time framework and rule language used to specify compliance, security, and policy requirements for testing any node in your infrastructure.</a:t>
            </a:r>
            <a:endParaRPr lang="en-US" dirty="0" smtClean="0"/>
          </a:p>
        </p:txBody>
      </p:sp>
      <p:sp>
        <p:nvSpPr>
          <p:cNvPr id="2" name="Title 1"/>
          <p:cNvSpPr>
            <a:spLocks noGrp="1"/>
          </p:cNvSpPr>
          <p:nvPr>
            <p:ph type="title"/>
          </p:nvPr>
        </p:nvSpPr>
        <p:spPr>
          <a:xfrm>
            <a:off x="609599" y="304800"/>
            <a:ext cx="13178589" cy="1551398"/>
          </a:xfrm>
        </p:spPr>
        <p:txBody>
          <a:bodyPr>
            <a:normAutofit/>
          </a:bodyPr>
          <a:lstStyle/>
          <a:p>
            <a:r>
              <a:rPr lang="en-US" dirty="0" smtClean="0"/>
              <a:t>Chef Compliance and </a:t>
            </a:r>
            <a:r>
              <a:rPr lang="en-US" dirty="0" err="1" smtClean="0"/>
              <a:t>InSpec</a:t>
            </a:r>
            <a:endParaRPr lang="en-US" dirty="0"/>
          </a:p>
        </p:txBody>
      </p:sp>
      <p:sp>
        <p:nvSpPr>
          <p:cNvPr id="5" name="Text Placeholder 2"/>
          <p:cNvSpPr txBox="1">
            <a:spLocks/>
          </p:cNvSpPr>
          <p:nvPr/>
        </p:nvSpPr>
        <p:spPr bwMode="white">
          <a:xfrm>
            <a:off x="8935744" y="1610056"/>
            <a:ext cx="5920596" cy="5774975"/>
          </a:xfrm>
          <a:prstGeom prst="rect">
            <a:avLst/>
          </a:prstGeom>
          <a:ln>
            <a:solidFill>
              <a:schemeClr val="accent1"/>
            </a:solidFill>
          </a:ln>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smtClean="0"/>
              <a:t>control 'cis-3.1' do</a:t>
            </a:r>
          </a:p>
          <a:p>
            <a:r>
              <a:rPr lang="en-US" sz="2000" b="1" dirty="0" smtClean="0"/>
              <a:t>  impact 0.7</a:t>
            </a:r>
          </a:p>
          <a:p>
            <a:r>
              <a:rPr lang="en-US" sz="2000" b="1" dirty="0" smtClean="0"/>
              <a:t>  title 'Set Daemon </a:t>
            </a:r>
            <a:r>
              <a:rPr lang="en-US" sz="2000" b="1" dirty="0" err="1" smtClean="0"/>
              <a:t>umask</a:t>
            </a:r>
            <a:r>
              <a:rPr lang="en-US" sz="2000" b="1" dirty="0" smtClean="0"/>
              <a:t>'</a:t>
            </a:r>
          </a:p>
          <a:p>
            <a:r>
              <a:rPr lang="en-US" sz="2000" b="1" dirty="0"/>
              <a:t>desc '</a:t>
            </a:r>
          </a:p>
          <a:p>
            <a:r>
              <a:rPr lang="en-US" sz="2000" b="1" dirty="0"/>
              <a:t>    Set the default </a:t>
            </a:r>
            <a:r>
              <a:rPr lang="en-US" sz="2000" b="1" dirty="0" err="1"/>
              <a:t>umask</a:t>
            </a:r>
            <a:r>
              <a:rPr lang="en-US" sz="2000" b="1" dirty="0"/>
              <a:t> for all processes started at boot time</a:t>
            </a:r>
            <a:r>
              <a:rPr lang="en-US" sz="2000" b="1" dirty="0" smtClean="0"/>
              <a:t>.</a:t>
            </a:r>
          </a:p>
          <a:p>
            <a:r>
              <a:rPr lang="en-US" sz="2000" b="1" dirty="0" smtClean="0"/>
              <a:t>  </a:t>
            </a:r>
            <a:r>
              <a:rPr lang="en-US" sz="2000" b="1" dirty="0"/>
              <a:t>'</a:t>
            </a:r>
          </a:p>
          <a:p>
            <a:r>
              <a:rPr lang="en-US" sz="2000" b="1" dirty="0" smtClean="0"/>
              <a:t>describe file('/etc/</a:t>
            </a:r>
            <a:r>
              <a:rPr lang="en-US" sz="2000" b="1" dirty="0" err="1" smtClean="0"/>
              <a:t>sysconfig</a:t>
            </a:r>
            <a:r>
              <a:rPr lang="en-US" sz="2000" b="1" dirty="0" smtClean="0"/>
              <a:t>/</a:t>
            </a:r>
            <a:r>
              <a:rPr lang="en-US" sz="2000" b="1" dirty="0" err="1" smtClean="0"/>
              <a:t>init</a:t>
            </a:r>
            <a:r>
              <a:rPr lang="en-US" sz="2000" b="1" dirty="0" smtClean="0"/>
              <a:t>') do</a:t>
            </a:r>
          </a:p>
          <a:p>
            <a:r>
              <a:rPr lang="en-US" sz="2000" b="1" dirty="0" smtClean="0"/>
              <a:t>      its('content') {should match '</a:t>
            </a:r>
            <a:r>
              <a:rPr lang="en-US" sz="2000" b="1" dirty="0" err="1" smtClean="0"/>
              <a:t>umask</a:t>
            </a:r>
            <a:r>
              <a:rPr lang="en-US" sz="2000" b="1" dirty="0" smtClean="0"/>
              <a:t> 027'}</a:t>
            </a:r>
          </a:p>
          <a:p>
            <a:r>
              <a:rPr lang="en-US" sz="2000" b="1" dirty="0" smtClean="0"/>
              <a:t>    end</a:t>
            </a:r>
          </a:p>
          <a:p>
            <a:r>
              <a:rPr lang="en-US" sz="2000" b="1" dirty="0" smtClean="0"/>
              <a:t>end</a:t>
            </a:r>
          </a:p>
        </p:txBody>
      </p:sp>
    </p:spTree>
    <p:extLst>
      <p:ext uri="{BB962C8B-B14F-4D97-AF65-F5344CB8AC3E}">
        <p14:creationId xmlns:p14="http://schemas.microsoft.com/office/powerpoint/2010/main" val="1621053410"/>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650039" y="1403647"/>
            <a:ext cx="15328713" cy="5345953"/>
          </a:xfrm>
        </p:spPr>
        <p:txBody>
          <a:bodyPr/>
          <a:lstStyle/>
          <a:p>
            <a:r>
              <a:rPr lang="en-US" dirty="0" err="1" smtClean="0"/>
              <a:t>InSpec</a:t>
            </a:r>
            <a:r>
              <a:rPr lang="en-US" dirty="0" smtClean="0"/>
              <a:t> </a:t>
            </a:r>
            <a:r>
              <a:rPr lang="en-US" dirty="0"/>
              <a:t>includes a collection of resources to help you write auditing rules quickly and easily using the Compliance DSL</a:t>
            </a:r>
          </a:p>
          <a:p>
            <a:r>
              <a:rPr lang="en-US" dirty="0"/>
              <a:t>Use </a:t>
            </a:r>
            <a:r>
              <a:rPr lang="en-US" dirty="0" err="1"/>
              <a:t>InSpec</a:t>
            </a:r>
            <a:r>
              <a:rPr lang="en-US" dirty="0"/>
              <a:t> to examine any node in your infrastructure; run the tests locally or </a:t>
            </a:r>
            <a:r>
              <a:rPr lang="en-US" dirty="0" smtClean="0"/>
              <a:t>remotely.</a:t>
            </a:r>
            <a:endParaRPr lang="en-US" dirty="0"/>
          </a:p>
          <a:p>
            <a:r>
              <a:rPr lang="en-US" dirty="0"/>
              <a:t>Any detected security, compliance, or policy issues are flagged in a </a:t>
            </a:r>
            <a:r>
              <a:rPr lang="en-US" dirty="0" smtClean="0"/>
              <a:t>log and in Chef Compliance, displayed in a GUI.</a:t>
            </a:r>
            <a:endParaRPr lang="en-US" dirty="0"/>
          </a:p>
        </p:txBody>
      </p:sp>
      <p:sp>
        <p:nvSpPr>
          <p:cNvPr id="2" name="Title 1"/>
          <p:cNvSpPr>
            <a:spLocks noGrp="1"/>
          </p:cNvSpPr>
          <p:nvPr>
            <p:ph type="title"/>
          </p:nvPr>
        </p:nvSpPr>
        <p:spPr>
          <a:xfrm>
            <a:off x="609599" y="304800"/>
            <a:ext cx="13178589" cy="2312894"/>
          </a:xfrm>
        </p:spPr>
        <p:txBody>
          <a:bodyPr>
            <a:normAutofit/>
          </a:bodyPr>
          <a:lstStyle/>
          <a:p>
            <a:r>
              <a:rPr lang="en-US" dirty="0" err="1" smtClean="0"/>
              <a:t>InSpec</a:t>
            </a:r>
            <a:r>
              <a:rPr lang="en-US" dirty="0" smtClean="0"/>
              <a:t> DSL</a:t>
            </a:r>
            <a:endParaRPr lang="en-US" dirty="0"/>
          </a:p>
        </p:txBody>
      </p:sp>
      <p:sp>
        <p:nvSpPr>
          <p:cNvPr id="4" name="TextBox 3"/>
          <p:cNvSpPr txBox="1"/>
          <p:nvPr/>
        </p:nvSpPr>
        <p:spPr bwMode="white">
          <a:xfrm>
            <a:off x="4044155" y="4912516"/>
            <a:ext cx="8155156" cy="3141292"/>
          </a:xfrm>
          <a:prstGeom prst="rect">
            <a:avLst/>
          </a:prstGeom>
          <a:ln>
            <a:solidFill>
              <a:schemeClr val="tx1"/>
            </a:solidFill>
            <a:prstDash val="dash"/>
          </a:ln>
        </p:spPr>
        <p:txBody>
          <a:bodyPr vert="horz" wrap="none" lIns="91440" tIns="91440" rIns="91440" bIns="91440" rtlCol="0">
            <a:noAutofit/>
          </a:bodyPr>
          <a:lstStyle/>
          <a:p>
            <a:r>
              <a:rPr lang="en-US" dirty="0">
                <a:solidFill>
                  <a:srgbClr val="000000"/>
                </a:solidFill>
                <a:latin typeface="Courier New"/>
                <a:cs typeface="Courier New"/>
              </a:rPr>
              <a:t>describe port</a:t>
            </a:r>
            <a:r>
              <a:rPr lang="en-US" b="1" dirty="0">
                <a:solidFill>
                  <a:srgbClr val="000000"/>
                </a:solidFill>
                <a:latin typeface="Courier New"/>
                <a:cs typeface="Courier New"/>
              </a:rPr>
              <a:t>(</a:t>
            </a:r>
            <a:r>
              <a:rPr lang="en-US" b="1" dirty="0">
                <a:solidFill>
                  <a:srgbClr val="0000CF"/>
                </a:solidFill>
                <a:latin typeface="Courier New"/>
                <a:cs typeface="Courier New"/>
              </a:rPr>
              <a:t>80</a:t>
            </a:r>
            <a:r>
              <a:rPr lang="en-US" b="1" dirty="0">
                <a:solidFill>
                  <a:srgbClr val="000000"/>
                </a:solidFill>
                <a:latin typeface="Courier New"/>
                <a:cs typeface="Courier New"/>
              </a:rPr>
              <a:t>) </a:t>
            </a:r>
            <a:r>
              <a:rPr lang="en-US" b="1" dirty="0">
                <a:solidFill>
                  <a:srgbClr val="204A87"/>
                </a:solidFill>
                <a:latin typeface="Courier New"/>
                <a:cs typeface="Courier New"/>
              </a:rPr>
              <a:t>do</a:t>
            </a:r>
          </a:p>
          <a:p>
            <a:r>
              <a:rPr lang="en-US" dirty="0">
                <a:latin typeface="Courier New"/>
                <a:cs typeface="Courier New"/>
              </a:rPr>
              <a:t>  </a:t>
            </a:r>
            <a:r>
              <a:rPr lang="en-US" dirty="0">
                <a:solidFill>
                  <a:srgbClr val="000000"/>
                </a:solidFill>
                <a:latin typeface="Courier New"/>
                <a:cs typeface="Courier New"/>
              </a:rPr>
              <a:t>it </a:t>
            </a:r>
            <a:r>
              <a:rPr lang="en-US" b="1" dirty="0">
                <a:solidFill>
                  <a:srgbClr val="000000"/>
                </a:solidFill>
                <a:latin typeface="Courier New"/>
                <a:cs typeface="Courier New"/>
              </a:rPr>
              <a:t>{ </a:t>
            </a:r>
            <a:r>
              <a:rPr lang="en-US" b="1" dirty="0" err="1">
                <a:solidFill>
                  <a:srgbClr val="000000"/>
                </a:solidFill>
                <a:latin typeface="Courier New"/>
                <a:cs typeface="Courier New"/>
              </a:rPr>
              <a:t>should_not</a:t>
            </a:r>
            <a:r>
              <a:rPr lang="en-US" b="1" dirty="0">
                <a:solidFill>
                  <a:srgbClr val="000000"/>
                </a:solidFill>
                <a:latin typeface="Courier New"/>
                <a:cs typeface="Courier New"/>
              </a:rPr>
              <a:t> </a:t>
            </a:r>
            <a:r>
              <a:rPr lang="en-US" b="1" dirty="0" err="1">
                <a:solidFill>
                  <a:srgbClr val="000000"/>
                </a:solidFill>
                <a:latin typeface="Courier New"/>
                <a:cs typeface="Courier New"/>
              </a:rPr>
              <a:t>be_listening</a:t>
            </a:r>
            <a:r>
              <a:rPr lang="en-US" b="1" dirty="0">
                <a:solidFill>
                  <a:srgbClr val="000000"/>
                </a:solidFill>
                <a:latin typeface="Courier New"/>
                <a:cs typeface="Courier New"/>
              </a:rPr>
              <a:t> }</a:t>
            </a:r>
          </a:p>
          <a:p>
            <a:r>
              <a:rPr lang="en-US" b="1" dirty="0">
                <a:solidFill>
                  <a:srgbClr val="204A87"/>
                </a:solidFill>
                <a:latin typeface="Courier New"/>
                <a:cs typeface="Courier New"/>
              </a:rPr>
              <a:t>end</a:t>
            </a:r>
          </a:p>
          <a:p>
            <a:endParaRPr lang="en-US" dirty="0">
              <a:latin typeface="Courier New"/>
              <a:cs typeface="Courier New"/>
            </a:endParaRPr>
          </a:p>
          <a:p>
            <a:r>
              <a:rPr lang="en-US" dirty="0">
                <a:solidFill>
                  <a:srgbClr val="000000"/>
                </a:solidFill>
                <a:latin typeface="Courier New"/>
                <a:cs typeface="Courier New"/>
              </a:rPr>
              <a:t>describe port</a:t>
            </a:r>
            <a:r>
              <a:rPr lang="en-US" b="1" dirty="0">
                <a:solidFill>
                  <a:srgbClr val="000000"/>
                </a:solidFill>
                <a:latin typeface="Courier New"/>
                <a:cs typeface="Courier New"/>
              </a:rPr>
              <a:t>(</a:t>
            </a:r>
            <a:r>
              <a:rPr lang="en-US" b="1" dirty="0">
                <a:solidFill>
                  <a:srgbClr val="0000CF"/>
                </a:solidFill>
                <a:latin typeface="Courier New"/>
                <a:cs typeface="Courier New"/>
              </a:rPr>
              <a:t>443</a:t>
            </a:r>
            <a:r>
              <a:rPr lang="en-US" b="1" dirty="0">
                <a:solidFill>
                  <a:srgbClr val="000000"/>
                </a:solidFill>
                <a:latin typeface="Courier New"/>
                <a:cs typeface="Courier New"/>
              </a:rPr>
              <a:t>) </a:t>
            </a:r>
            <a:r>
              <a:rPr lang="en-US" b="1" dirty="0">
                <a:solidFill>
                  <a:srgbClr val="204A87"/>
                </a:solidFill>
                <a:latin typeface="Courier New"/>
                <a:cs typeface="Courier New"/>
              </a:rPr>
              <a:t>do</a:t>
            </a:r>
          </a:p>
          <a:p>
            <a:r>
              <a:rPr lang="en-US" dirty="0">
                <a:latin typeface="Courier New"/>
                <a:cs typeface="Courier New"/>
              </a:rPr>
              <a:t>  </a:t>
            </a:r>
            <a:r>
              <a:rPr lang="en-US" dirty="0">
                <a:solidFill>
                  <a:srgbClr val="000000"/>
                </a:solidFill>
                <a:latin typeface="Courier New"/>
                <a:cs typeface="Courier New"/>
              </a:rPr>
              <a:t>it </a:t>
            </a:r>
            <a:r>
              <a:rPr lang="en-US" b="1" dirty="0">
                <a:solidFill>
                  <a:srgbClr val="000000"/>
                </a:solidFill>
                <a:latin typeface="Courier New"/>
                <a:cs typeface="Courier New"/>
              </a:rPr>
              <a:t>{ should </a:t>
            </a:r>
            <a:r>
              <a:rPr lang="en-US" b="1" dirty="0" err="1">
                <a:solidFill>
                  <a:srgbClr val="000000"/>
                </a:solidFill>
                <a:latin typeface="Courier New"/>
                <a:cs typeface="Courier New"/>
              </a:rPr>
              <a:t>be_listening</a:t>
            </a:r>
            <a:r>
              <a:rPr lang="en-US" b="1" dirty="0">
                <a:solidFill>
                  <a:srgbClr val="000000"/>
                </a:solidFill>
                <a:latin typeface="Courier New"/>
                <a:cs typeface="Courier New"/>
              </a:rPr>
              <a:t> }</a:t>
            </a:r>
          </a:p>
          <a:p>
            <a:r>
              <a:rPr lang="en-US" dirty="0">
                <a:latin typeface="Courier New"/>
                <a:cs typeface="Courier New"/>
              </a:rPr>
              <a:t>  </a:t>
            </a:r>
            <a:r>
              <a:rPr lang="en-US" dirty="0">
                <a:solidFill>
                  <a:srgbClr val="000000"/>
                </a:solidFill>
                <a:latin typeface="Courier New"/>
                <a:cs typeface="Courier New"/>
              </a:rPr>
              <a:t>its</a:t>
            </a:r>
            <a:r>
              <a:rPr lang="en-US" b="1" dirty="0">
                <a:solidFill>
                  <a:srgbClr val="000000"/>
                </a:solidFill>
                <a:latin typeface="Courier New"/>
                <a:cs typeface="Courier New"/>
              </a:rPr>
              <a:t>(</a:t>
            </a:r>
            <a:r>
              <a:rPr lang="en-US" b="1" dirty="0">
                <a:solidFill>
                  <a:srgbClr val="4E9A06"/>
                </a:solidFill>
                <a:latin typeface="Courier New"/>
                <a:cs typeface="Courier New"/>
              </a:rPr>
              <a:t>'protocols'</a:t>
            </a:r>
            <a:r>
              <a:rPr lang="en-US" b="1" dirty="0">
                <a:solidFill>
                  <a:srgbClr val="000000"/>
                </a:solidFill>
                <a:latin typeface="Courier New"/>
                <a:cs typeface="Courier New"/>
              </a:rPr>
              <a:t>) {should </a:t>
            </a:r>
            <a:r>
              <a:rPr lang="en-US" b="1" dirty="0">
                <a:solidFill>
                  <a:srgbClr val="204A87"/>
                </a:solidFill>
                <a:latin typeface="Courier New"/>
                <a:cs typeface="Courier New"/>
              </a:rPr>
              <a:t>include </a:t>
            </a:r>
            <a:r>
              <a:rPr lang="en-US" b="1" dirty="0">
                <a:solidFill>
                  <a:srgbClr val="4E9A06"/>
                </a:solidFill>
                <a:latin typeface="Courier New"/>
                <a:cs typeface="Courier New"/>
              </a:rPr>
              <a:t>'</a:t>
            </a:r>
            <a:r>
              <a:rPr lang="en-US" b="1" dirty="0" err="1">
                <a:solidFill>
                  <a:srgbClr val="4E9A06"/>
                </a:solidFill>
                <a:latin typeface="Courier New"/>
                <a:cs typeface="Courier New"/>
              </a:rPr>
              <a:t>tcp</a:t>
            </a:r>
            <a:r>
              <a:rPr lang="en-US" b="1" dirty="0">
                <a:solidFill>
                  <a:srgbClr val="4E9A06"/>
                </a:solidFill>
                <a:latin typeface="Courier New"/>
                <a:cs typeface="Courier New"/>
              </a:rPr>
              <a:t>'</a:t>
            </a:r>
            <a:r>
              <a:rPr lang="en-US" b="1" dirty="0">
                <a:solidFill>
                  <a:srgbClr val="000000"/>
                </a:solidFill>
                <a:latin typeface="Courier New"/>
                <a:cs typeface="Courier New"/>
              </a:rPr>
              <a:t>}</a:t>
            </a:r>
          </a:p>
          <a:p>
            <a:r>
              <a:rPr lang="en-US" b="1" dirty="0">
                <a:solidFill>
                  <a:srgbClr val="204A87"/>
                </a:solidFill>
                <a:latin typeface="Courier New"/>
                <a:cs typeface="Courier New"/>
              </a:rPr>
              <a:t>end</a:t>
            </a:r>
          </a:p>
          <a:p>
            <a:endParaRPr lang="en-US" dirty="0" smtClean="0">
              <a:latin typeface="Courier New"/>
              <a:cs typeface="Courier New"/>
            </a:endParaRPr>
          </a:p>
        </p:txBody>
      </p:sp>
    </p:spTree>
    <p:extLst>
      <p:ext uri="{BB962C8B-B14F-4D97-AF65-F5344CB8AC3E}">
        <p14:creationId xmlns:p14="http://schemas.microsoft.com/office/powerpoint/2010/main" val="321647873"/>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Base">
  <a:themeElements>
    <a:clrScheme name="Custom 1">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21749B-AEB7-461B-845F-603CABD25259}">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7bb5d761-a2ea-4873-95f7-7a6658fb3ef0"/>
    <ds:schemaRef ds:uri="http://purl.org/dc/terms/"/>
    <ds:schemaRef ds:uri="http://schemas.openxmlformats.org/package/2006/metadata/core-properties"/>
    <ds:schemaRef ds:uri="http://www.w3.org/XML/1998/namespace"/>
    <ds:schemaRef ds:uri="http://purl.org/dc/dcmitype/"/>
  </ds:schemaRefs>
</ds:datastoreItem>
</file>

<file path=customXml/itemProps4.xml><?xml version="1.0" encoding="utf-8"?>
<ds:datastoreItem xmlns:ds="http://schemas.openxmlformats.org/officeDocument/2006/customXml" ds:itemID="{5CDEB364-43EC-4510-9881-539C2A3FCE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Template-FW</Template>
  <TotalTime>1372</TotalTime>
  <Words>1576</Words>
  <Application>Microsoft Office PowerPoint</Application>
  <PresentationFormat>Custom</PresentationFormat>
  <Paragraphs>233</Paragraphs>
  <Slides>18</Slides>
  <Notes>16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ＭＳ Ｐゴシック</vt:lpstr>
      <vt:lpstr>Arial</vt:lpstr>
      <vt:lpstr>Courier New</vt:lpstr>
      <vt:lpstr>Gill Sans MT</vt:lpstr>
      <vt:lpstr>Inconsolata</vt:lpstr>
      <vt:lpstr>Wingdings</vt:lpstr>
      <vt:lpstr>Base</vt:lpstr>
      <vt:lpstr>Interaction</vt:lpstr>
      <vt:lpstr>Chef Compliance  Installation, Configuration, and Operation</vt:lpstr>
      <vt:lpstr>Introduce Yourselves</vt:lpstr>
      <vt:lpstr>Objectives</vt:lpstr>
      <vt:lpstr>Chef Compliance Value Proposition</vt:lpstr>
      <vt:lpstr>Chef Compliance</vt:lpstr>
      <vt:lpstr>Chef Compliance</vt:lpstr>
      <vt:lpstr>Chef Compliance</vt:lpstr>
      <vt:lpstr>Chef Compliance and InSpec</vt:lpstr>
      <vt:lpstr>InSpec DSL</vt:lpstr>
      <vt:lpstr>InSpec DSL</vt:lpstr>
      <vt:lpstr>Compliance Profiles</vt:lpstr>
      <vt:lpstr>Compliance Web UI</vt:lpstr>
      <vt:lpstr>Your Lab Environment for Scanning</vt:lpstr>
      <vt:lpstr>Your Lab Environment for Remediation</vt:lpstr>
      <vt:lpstr>Logging in to the Compliance Server and Linux Node</vt:lpstr>
      <vt:lpstr>Logging in to the Remote Windows Node</vt:lpstr>
      <vt:lpstr>Hands-on Legend</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Steve Del Fante</cp:lastModifiedBy>
  <cp:revision>151</cp:revision>
  <cp:lastPrinted>2015-02-07T23:49:10Z</cp:lastPrinted>
  <dcterms:created xsi:type="dcterms:W3CDTF">2015-11-10T15:58:30Z</dcterms:created>
  <dcterms:modified xsi:type="dcterms:W3CDTF">2016-02-26T23:04:19Z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