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8"/>
  </p:notesMasterIdLst>
  <p:handoutMasterIdLst>
    <p:handoutMasterId r:id="rId69"/>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67" r:id="rId30"/>
    <p:sldId id="315" r:id="rId31"/>
    <p:sldId id="306" r:id="rId32"/>
    <p:sldId id="317" r:id="rId33"/>
    <p:sldId id="316" r:id="rId34"/>
    <p:sldId id="318" r:id="rId35"/>
    <p:sldId id="319" r:id="rId36"/>
    <p:sldId id="320" r:id="rId37"/>
    <p:sldId id="321" r:id="rId38"/>
    <p:sldId id="322" r:id="rId39"/>
    <p:sldId id="330" r:id="rId40"/>
    <p:sldId id="324" r:id="rId41"/>
    <p:sldId id="363" r:id="rId42"/>
    <p:sldId id="364" r:id="rId43"/>
    <p:sldId id="365" r:id="rId44"/>
    <p:sldId id="328" r:id="rId45"/>
    <p:sldId id="329" r:id="rId46"/>
    <p:sldId id="332" r:id="rId47"/>
    <p:sldId id="353" r:id="rId48"/>
    <p:sldId id="334" r:id="rId49"/>
    <p:sldId id="356" r:id="rId50"/>
    <p:sldId id="336" r:id="rId51"/>
    <p:sldId id="350" r:id="rId52"/>
    <p:sldId id="361"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6" r:id="rId66"/>
    <p:sldId id="267" r:id="rId6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0DF"/>
    <a:srgbClr val="F0A400"/>
    <a:srgbClr val="FF7B8E"/>
    <a:srgbClr val="F0F0F0"/>
    <a:srgbClr val="7D868C"/>
    <a:srgbClr val="808000"/>
    <a:srgbClr val="4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6006" autoAdjust="0"/>
  </p:normalViewPr>
  <p:slideViewPr>
    <p:cSldViewPr snapToGrid="0">
      <p:cViewPr>
        <p:scale>
          <a:sx n="33" d="100"/>
          <a:sy n="33" d="100"/>
        </p:scale>
        <p:origin x="1416" y="12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Answers</a:t>
            </a:r>
            <a:r>
              <a:rPr lang="en-US" baseline="0" dirty="0" smtClean="0"/>
              <a:t> to quizzes are contained in Instructor Notes found below each quiz slide so participants won't see the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a:t>
            </a:r>
            <a:r>
              <a:rPr lang="en-US" dirty="0" smtClean="0"/>
              <a:t>than </a:t>
            </a:r>
            <a:r>
              <a:rPr lang="en-US" dirty="0" smtClean="0"/>
              <a:t>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 We'll discuss severity mapping in a moment.</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is the current mapping of Compliance Profile </a:t>
            </a:r>
            <a:r>
              <a:rPr lang="en-US" b="1" dirty="0" smtClean="0"/>
              <a:t>impact </a:t>
            </a:r>
            <a:r>
              <a:rPr lang="en-US" dirty="0" smtClean="0"/>
              <a:t>numbering to severity. </a:t>
            </a:r>
          </a:p>
          <a:p>
            <a:endParaRPr lang="en-US" dirty="0" smtClean="0"/>
          </a:p>
          <a:p>
            <a:r>
              <a:rPr lang="en-US" dirty="0" smtClean="0"/>
              <a:t>The image at the top-right shows a Compliance Profile's impact numbering.</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table at the bottom-left shows the </a:t>
            </a:r>
            <a:r>
              <a:rPr lang="en-US" dirty="0" smtClean="0"/>
              <a:t>current mapping of Compliance Profile </a:t>
            </a:r>
            <a:r>
              <a:rPr lang="en-US" b="0" dirty="0" smtClean="0"/>
              <a:t>impact</a:t>
            </a:r>
            <a:r>
              <a:rPr lang="en-US" b="1" dirty="0" smtClean="0"/>
              <a:t> </a:t>
            </a:r>
            <a:r>
              <a:rPr lang="en-US" dirty="0" smtClean="0"/>
              <a:t>numbering</a:t>
            </a:r>
            <a:br>
              <a:rPr lang="en-US" dirty="0" smtClean="0"/>
            </a:br>
            <a:r>
              <a:rPr lang="en-US" dirty="0" smtClean="0"/>
              <a:t>to severity.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image at</a:t>
            </a:r>
            <a:r>
              <a:rPr lang="en-US" baseline="0" dirty="0" smtClean="0"/>
              <a:t> the bottom-right is an example of the severities listed in the reports in the Compliance web UI.</a:t>
            </a:r>
            <a:endParaRPr lang="en-US" dirty="0" smtClean="0"/>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mapping is currently analogous to the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Common Vulnerability Scoring System (CVSS) framework,</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which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can be viewed via the link at the bottom of this slide.</a:t>
            </a:r>
          </a:p>
          <a:p>
            <a:endParaRPr lang="en-US" dirty="0" smtClean="0"/>
          </a:p>
          <a:p>
            <a:r>
              <a:rPr lang="en-US" dirty="0" smtClean="0"/>
              <a:t>This mapping</a:t>
            </a:r>
            <a:r>
              <a:rPr lang="en-US" baseline="0" dirty="0" smtClean="0"/>
              <a:t> will be made </a:t>
            </a:r>
            <a:r>
              <a:rPr lang="en-US" dirty="0" smtClean="0"/>
              <a:t>configurable in the future.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8999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a:t>
            </a:r>
            <a:r>
              <a:rPr lang="en-US" baseline="0" smtClean="0"/>
              <a:t>ssh client.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Instructor Note Answers:</a:t>
            </a:r>
          </a:p>
          <a:p>
            <a:r>
              <a:rPr lang="en-US" dirty="0" smtClean="0"/>
              <a:t>1.</a:t>
            </a:r>
            <a:r>
              <a:rPr lang="en-US" baseline="0" dirty="0" smtClean="0"/>
              <a:t> It doesn't matter...you could use the </a:t>
            </a:r>
            <a:r>
              <a:rPr lang="en-US" dirty="0" smtClean="0"/>
              <a:t>node's FQDN or just its IP address.</a:t>
            </a:r>
          </a:p>
          <a:p>
            <a:r>
              <a:rPr lang="en-US" dirty="0" smtClean="0"/>
              <a:t>2. </a:t>
            </a:r>
            <a:r>
              <a:rPr lang="en-US" baseline="0" dirty="0" smtClean="0"/>
              <a:t>`</a:t>
            </a:r>
            <a:r>
              <a:rPr lang="en-US" baseline="0" dirty="0" err="1" smtClean="0"/>
              <a:t>inspec</a:t>
            </a:r>
            <a:r>
              <a:rPr lang="en-US" baseline="0" dirty="0" smtClean="0"/>
              <a:t> exec` can be used to test a compliance profile against </a:t>
            </a:r>
            <a:r>
              <a:rPr lang="en-US" dirty="0" smtClean="0"/>
              <a:t>remote hosts, including </a:t>
            </a:r>
            <a:r>
              <a:rPr lang="en-US" dirty="0" err="1" smtClean="0"/>
              <a:t>docker</a:t>
            </a:r>
            <a:r>
              <a:rPr lang="en-US" dirty="0" smtClean="0"/>
              <a:t> containers.</a:t>
            </a:r>
          </a:p>
          <a:p>
            <a:r>
              <a:rPr lang="en-US" sz="1200" baseline="0" dirty="0" smtClean="0"/>
              <a:t>3. </a:t>
            </a:r>
            <a:r>
              <a:rPr lang="en-US" sz="1200" dirty="0" smtClean="0"/>
              <a:t>The `impact` value in a Compliance Profile defines severity. See slide 3-22 through slide 3-24 for examples.</a:t>
            </a:r>
          </a:p>
          <a:p>
            <a:r>
              <a:rPr lang="en-US" sz="1200" dirty="0" smtClean="0"/>
              <a:t>4. The `describe` section is the actual test.</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a:t>
            </a:r>
            <a:r>
              <a:rPr lang="en-US" dirty="0" smtClean="0">
                <a:effectLst/>
              </a:rPr>
              <a:t>The Linux</a:t>
            </a:r>
            <a:r>
              <a:rPr lang="en-US" baseline="0" dirty="0" smtClean="0">
                <a:effectLst/>
              </a:rPr>
              <a:t> AMI used in this course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has /etc/sudoers  </a:t>
            </a:r>
            <a:r>
              <a:rPr lang="en-US" dirty="0" smtClean="0">
                <a:effectLst/>
              </a:rPr>
              <a:t>`</a:t>
            </a:r>
            <a:r>
              <a:rPr lang="en-US" dirty="0" smtClean="0"/>
              <a:t>Defaults    requiretty</a:t>
            </a:r>
            <a:r>
              <a:rPr lang="en-US" dirty="0" smtClean="0">
                <a:effectLst/>
              </a:rPr>
              <a:t>` commented</a:t>
            </a:r>
            <a:r>
              <a:rPr lang="en-US" baseline="0" dirty="0" smtClean="0">
                <a:effectLst/>
              </a:rPr>
              <a:t> so no worries."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vd.nist.gov/cvss.cfm" TargetMode="Externa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Test for compliance with InSpec from the </a:t>
            </a:r>
            <a:r>
              <a:rPr lang="en-US" dirty="0" smtClean="0"/>
              <a:t>CLI</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071684" cy="828675"/>
          </a:xfrm>
        </p:spPr>
        <p:txBody>
          <a:bodyPr>
            <a:normAutofit fontScale="90000"/>
          </a:bodyPr>
          <a:lstStyle/>
          <a:p>
            <a:r>
              <a:rPr lang="en-US" dirty="0" smtClean="0"/>
              <a:t>Compliance Profile Severity Mapping</a:t>
            </a:r>
            <a:endParaRPr lang="en-US" dirty="0"/>
          </a:p>
        </p:txBody>
      </p:sp>
      <p:sp>
        <p:nvSpPr>
          <p:cNvPr id="3" name="Text Placeholder 2"/>
          <p:cNvSpPr>
            <a:spLocks noGrp="1"/>
          </p:cNvSpPr>
          <p:nvPr>
            <p:ph type="body" sz="quarter" idx="12"/>
          </p:nvPr>
        </p:nvSpPr>
        <p:spPr>
          <a:xfrm>
            <a:off x="457200" y="1862415"/>
            <a:ext cx="7868653" cy="1620433"/>
          </a:xfrm>
        </p:spPr>
        <p:txBody>
          <a:bodyPr/>
          <a:lstStyle/>
          <a:p>
            <a:r>
              <a:rPr lang="en-US" dirty="0" smtClean="0"/>
              <a:t>The table below shows the current mapping of Compliance Profile </a:t>
            </a:r>
            <a:r>
              <a:rPr lang="en-US" b="1" dirty="0" smtClean="0"/>
              <a:t>impact </a:t>
            </a:r>
            <a:r>
              <a:rPr lang="en-US" dirty="0" smtClean="0"/>
              <a:t>numbering</a:t>
            </a:r>
            <a:br>
              <a:rPr lang="en-US" dirty="0" smtClean="0"/>
            </a:br>
            <a:r>
              <a:rPr lang="en-US" dirty="0" smtClean="0"/>
              <a:t>to severity. </a:t>
            </a:r>
          </a:p>
        </p:txBody>
      </p:sp>
      <p:pic>
        <p:nvPicPr>
          <p:cNvPr id="10" name="Picture 9"/>
          <p:cNvPicPr>
            <a:picLocks noChangeAspect="1"/>
          </p:cNvPicPr>
          <p:nvPr/>
        </p:nvPicPr>
        <p:blipFill>
          <a:blip r:embed="rId3"/>
          <a:stretch>
            <a:fillRect/>
          </a:stretch>
        </p:blipFill>
        <p:spPr>
          <a:xfrm>
            <a:off x="9292657" y="1223944"/>
            <a:ext cx="6480756" cy="3155551"/>
          </a:xfrm>
          <a:prstGeom prst="rect">
            <a:avLst/>
          </a:prstGeom>
          <a:ln>
            <a:solidFill>
              <a:schemeClr val="accent1"/>
            </a:solidFill>
          </a:ln>
        </p:spPr>
      </p:pic>
      <p:cxnSp>
        <p:nvCxnSpPr>
          <p:cNvPr id="14" name="Straight Arrow Connector 13"/>
          <p:cNvCxnSpPr/>
          <p:nvPr/>
        </p:nvCxnSpPr>
        <p:spPr>
          <a:xfrm flipV="1">
            <a:off x="7988968" y="2197769"/>
            <a:ext cx="1636295" cy="35292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07887481"/>
              </p:ext>
            </p:extLst>
          </p:nvPr>
        </p:nvGraphicFramePr>
        <p:xfrm>
          <a:off x="1033379" y="4946317"/>
          <a:ext cx="9758110" cy="2549049"/>
        </p:xfrm>
        <a:graphic>
          <a:graphicData uri="http://schemas.openxmlformats.org/drawingml/2006/table">
            <a:tbl>
              <a:tblPr firstRow="1" bandRow="1">
                <a:tableStyleId>{073A0DAA-6AF3-43AB-8588-CEC1D06C72B9}</a:tableStyleId>
              </a:tblPr>
              <a:tblGrid>
                <a:gridCol w="4879055"/>
                <a:gridCol w="4879055"/>
              </a:tblGrid>
              <a:tr h="602951">
                <a:tc>
                  <a:txBody>
                    <a:bodyPr/>
                    <a:lstStyle/>
                    <a:p>
                      <a:pPr algn="ctr"/>
                      <a:r>
                        <a:rPr lang="en-US" dirty="0" smtClean="0">
                          <a:solidFill>
                            <a:schemeClr val="tx1">
                              <a:lumMod val="75000"/>
                            </a:schemeClr>
                          </a:solidFill>
                        </a:rPr>
                        <a:t>Impact</a:t>
                      </a:r>
                      <a:r>
                        <a:rPr lang="en-US" baseline="0" dirty="0" smtClean="0">
                          <a:solidFill>
                            <a:schemeClr val="tx1">
                              <a:lumMod val="75000"/>
                            </a:schemeClr>
                          </a:solidFill>
                        </a:rPr>
                        <a:t> Numbering</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lumMod val="75000"/>
                            </a:schemeClr>
                          </a:solidFill>
                        </a:rPr>
                        <a:t> Severity Designation</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02951">
                <a:tc>
                  <a:txBody>
                    <a:bodyPr/>
                    <a:lstStyle/>
                    <a:p>
                      <a:pPr algn="ctr"/>
                      <a:r>
                        <a:rPr lang="en-US" b="1" dirty="0" smtClean="0"/>
                        <a:t>0.7</a:t>
                      </a:r>
                      <a:r>
                        <a:rPr lang="en-US" b="1" baseline="0" dirty="0" smtClean="0"/>
                        <a:t> - </a:t>
                      </a:r>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F7B8E"/>
                          </a:solidFill>
                        </a:rPr>
                        <a:t>Critical Issues</a:t>
                      </a:r>
                      <a:endParaRPr lang="en-US" sz="2800" b="1" dirty="0">
                        <a:solidFill>
                          <a:srgbClr val="FF7B8E"/>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0196">
                <a:tc>
                  <a:txBody>
                    <a:bodyPr/>
                    <a:lstStyle/>
                    <a:p>
                      <a:pPr algn="ctr"/>
                      <a:r>
                        <a:rPr lang="en-US" b="1" dirty="0" smtClean="0"/>
                        <a:t>0.4</a:t>
                      </a:r>
                      <a:r>
                        <a:rPr lang="en-US" b="1" baseline="0" dirty="0" smtClean="0"/>
                        <a:t> - &lt;</a:t>
                      </a:r>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0A400"/>
                          </a:solidFill>
                        </a:rPr>
                        <a:t>Major Issues</a:t>
                      </a:r>
                      <a:endParaRPr lang="en-US" sz="2800" b="1" dirty="0">
                        <a:solidFill>
                          <a:srgbClr val="F0A4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b="1" dirty="0" smtClean="0"/>
                        <a:t>0</a:t>
                      </a:r>
                      <a:r>
                        <a:rPr lang="en-US" b="1" baseline="0" dirty="0" smtClean="0"/>
                        <a:t> - &lt;</a:t>
                      </a:r>
                      <a:r>
                        <a:rPr lang="en-US" b="1" dirty="0" smtClean="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23D0DF"/>
                          </a:solidFill>
                        </a:rPr>
                        <a:t>Minor Issues</a:t>
                      </a:r>
                      <a:endParaRPr lang="en-US" sz="2800" b="1" dirty="0">
                        <a:solidFill>
                          <a:srgbClr val="23D0D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0" name="Picture 19"/>
          <p:cNvPicPr>
            <a:picLocks noChangeAspect="1"/>
          </p:cNvPicPr>
          <p:nvPr/>
        </p:nvPicPr>
        <p:blipFill>
          <a:blip r:embed="rId4"/>
          <a:stretch>
            <a:fillRect/>
          </a:stretch>
        </p:blipFill>
        <p:spPr>
          <a:xfrm>
            <a:off x="12528884" y="5067439"/>
            <a:ext cx="2857500" cy="2600325"/>
          </a:xfrm>
          <a:prstGeom prst="rect">
            <a:avLst/>
          </a:prstGeom>
          <a:ln>
            <a:solidFill>
              <a:schemeClr val="accent1"/>
            </a:solidFill>
          </a:ln>
        </p:spPr>
      </p:pic>
      <p:sp>
        <p:nvSpPr>
          <p:cNvPr id="23" name="Rectangle 22"/>
          <p:cNvSpPr/>
          <p:nvPr/>
        </p:nvSpPr>
        <p:spPr>
          <a:xfrm>
            <a:off x="6112865" y="7600523"/>
            <a:ext cx="4030270" cy="830997"/>
          </a:xfrm>
          <a:prstGeom prst="rect">
            <a:avLst/>
          </a:prstGeom>
        </p:spPr>
        <p:txBody>
          <a:bodyPr wrap="none">
            <a:spAutoFit/>
          </a:bodyPr>
          <a:lstStyle/>
          <a:p>
            <a:r>
              <a:rPr lang="en-US" dirty="0">
                <a:hlinkClick r:id="rId5"/>
              </a:rPr>
              <a:t>https://</a:t>
            </a:r>
            <a:r>
              <a:rPr lang="en-US" dirty="0" smtClean="0">
                <a:hlinkClick r:id="rId5"/>
              </a:rPr>
              <a:t>nvd.nist.gov/cvss.cfm</a:t>
            </a:r>
            <a:endParaRPr lang="en-US" dirty="0" smtClean="0"/>
          </a:p>
          <a:p>
            <a:endParaRPr lang="en-US" dirty="0"/>
          </a:p>
        </p:txBody>
      </p:sp>
    </p:spTree>
    <p:extLst>
      <p:ext uri="{BB962C8B-B14F-4D97-AF65-F5344CB8AC3E}">
        <p14:creationId xmlns:p14="http://schemas.microsoft.com/office/powerpoint/2010/main" val="27390760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From the home directory, 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r>
              <a:rPr lang="en-US" dirty="0" smtClean="0"/>
              <a:t>.</a:t>
            </a:r>
          </a:p>
          <a:p>
            <a:endParaRPr lang="en-US" dirty="0"/>
          </a:p>
          <a:p>
            <a:r>
              <a:rPr lang="en-US" dirty="0" smtClean="0"/>
              <a:t>You can use '</a:t>
            </a:r>
            <a:r>
              <a:rPr lang="en-US" dirty="0" err="1" smtClean="0"/>
              <a:t>inspec</a:t>
            </a:r>
            <a:r>
              <a:rPr lang="en-US" dirty="0" smtClean="0"/>
              <a:t> exec' </a:t>
            </a:r>
            <a:r>
              <a:rPr lang="en-US" dirty="0"/>
              <a:t>to run </a:t>
            </a:r>
            <a:r>
              <a:rPr lang="en-US" dirty="0" smtClean="0"/>
              <a:t>tests </a:t>
            </a:r>
            <a:r>
              <a:rPr lang="en-US" dirty="0"/>
              <a:t>at </a:t>
            </a:r>
            <a:r>
              <a:rPr lang="en-US" dirty="0" smtClean="0"/>
              <a:t>a specified </a:t>
            </a:r>
            <a:r>
              <a:rPr lang="en-US" dirty="0"/>
              <a:t>path.</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a:pPr>
            <a:r>
              <a:rPr lang="en-US" dirty="0" smtClean="0"/>
              <a:t>When adding a node to the Compliance server's dashboard, should you </a:t>
            </a:r>
            <a:r>
              <a:rPr lang="en-US" dirty="0"/>
              <a:t>use the node's FQDN or </a:t>
            </a:r>
            <a:r>
              <a:rPr lang="en-US" dirty="0" smtClean="0"/>
              <a:t>just its IP address?</a:t>
            </a:r>
            <a:r>
              <a:rPr lang="en-US" dirty="0" smtClean="0"/>
              <a:t/>
            </a:r>
            <a:br>
              <a:rPr lang="en-US" dirty="0" smtClean="0"/>
            </a:br>
            <a:endParaRPr lang="en-US" dirty="0" smtClean="0"/>
          </a:p>
          <a:p>
            <a:pPr marL="514350" indent="-514350">
              <a:buFont typeface="+mj-lt"/>
              <a:buAutoNum type="arabicPeriod"/>
            </a:pPr>
            <a:r>
              <a:rPr lang="en-US" dirty="0" smtClean="0"/>
              <a:t>What can `</a:t>
            </a:r>
            <a:r>
              <a:rPr lang="en-US" dirty="0" err="1" smtClean="0"/>
              <a:t>inspec</a:t>
            </a:r>
            <a:r>
              <a:rPr lang="en-US" dirty="0" smtClean="0"/>
              <a:t> exec` be used for?</a:t>
            </a:r>
            <a:r>
              <a:rPr lang="en-US" dirty="0" smtClean="0"/>
              <a:t/>
            </a:r>
            <a:br>
              <a:rPr lang="en-US" dirty="0" smtClean="0"/>
            </a:br>
            <a:endParaRPr lang="en-US" dirty="0" smtClean="0"/>
          </a:p>
          <a:p>
            <a:pPr marL="514350" indent="-514350">
              <a:buFont typeface="+mj-lt"/>
              <a:buAutoNum type="arabicPeriod"/>
            </a:pPr>
            <a:r>
              <a:rPr lang="en-US" dirty="0" smtClean="0"/>
              <a:t>How are compliance severities defined?</a:t>
            </a:r>
          </a:p>
          <a:p>
            <a:pPr marL="514350" indent="-514350">
              <a:buFont typeface="+mj-lt"/>
              <a:buAutoNum type="arabicPeriod"/>
            </a:pPr>
            <a:endParaRPr lang="en-US" dirty="0"/>
          </a:p>
          <a:p>
            <a:pPr marL="514350" indent="-514350">
              <a:buFont typeface="+mj-lt"/>
              <a:buAutoNum type="arabicPeriod"/>
            </a:pPr>
            <a:r>
              <a:rPr lang="en-US" dirty="0" smtClean="0"/>
              <a:t>Using the image on the right, what section</a:t>
            </a:r>
            <a:br>
              <a:rPr lang="en-US" dirty="0" smtClean="0"/>
            </a:br>
            <a:r>
              <a:rPr lang="en-US" dirty="0" smtClean="0"/>
              <a:t>is the actual test?</a:t>
            </a:r>
            <a:endParaRPr lang="en-US" dirty="0"/>
          </a:p>
        </p:txBody>
      </p:sp>
      <p:pic>
        <p:nvPicPr>
          <p:cNvPr id="4" name="Picture 3"/>
          <p:cNvPicPr>
            <a:picLocks noChangeAspect="1"/>
          </p:cNvPicPr>
          <p:nvPr/>
        </p:nvPicPr>
        <p:blipFill>
          <a:blip r:embed="rId3"/>
          <a:stretch>
            <a:fillRect/>
          </a:stretch>
        </p:blipFill>
        <p:spPr>
          <a:xfrm>
            <a:off x="9299643" y="5164954"/>
            <a:ext cx="6439709" cy="2780456"/>
          </a:xfrm>
          <a:prstGeom prst="rect">
            <a:avLst/>
          </a:prstGeom>
          <a:ln>
            <a:solidFill>
              <a:schemeClr val="accent1"/>
            </a:solidFill>
          </a:ln>
        </p:spPr>
      </p:pic>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bb5d761-a2ea-4873-95f7-7a6658fb3ef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3842</TotalTime>
  <Words>4524</Words>
  <Application>Microsoft Office PowerPoint</Application>
  <PresentationFormat>Custom</PresentationFormat>
  <Paragraphs>673</Paragraphs>
  <Slides>61</Slides>
  <Notes>56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61</vt:i4>
      </vt:variant>
    </vt:vector>
  </HeadingPairs>
  <TitlesOfParts>
    <vt:vector size="67" baseType="lpstr">
      <vt:lpstr>MS PGothic</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Compliance Profile Severity Mapping</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351</cp:revision>
  <cp:lastPrinted>2015-02-07T23:49:10Z</cp:lastPrinted>
  <dcterms:created xsi:type="dcterms:W3CDTF">2015-11-10T15:58:30Z</dcterms:created>
  <dcterms:modified xsi:type="dcterms:W3CDTF">2016-02-11T17:27:33Z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