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57" r:id="rId8"/>
    <p:sldId id="272" r:id="rId9"/>
    <p:sldId id="283" r:id="rId10"/>
    <p:sldId id="290" r:id="rId11"/>
    <p:sldId id="291" r:id="rId12"/>
    <p:sldId id="292" r:id="rId13"/>
    <p:sldId id="359" r:id="rId14"/>
    <p:sldId id="360" r:id="rId15"/>
    <p:sldId id="361" r:id="rId16"/>
    <p:sldId id="293" r:id="rId17"/>
    <p:sldId id="295" r:id="rId18"/>
    <p:sldId id="297" r:id="rId19"/>
    <p:sldId id="294" r:id="rId20"/>
    <p:sldId id="301" r:id="rId21"/>
    <p:sldId id="302" r:id="rId22"/>
    <p:sldId id="309" r:id="rId23"/>
    <p:sldId id="312" r:id="rId24"/>
    <p:sldId id="358" r:id="rId25"/>
    <p:sldId id="313" r:id="rId26"/>
    <p:sldId id="315" r:id="rId27"/>
    <p:sldId id="306" r:id="rId28"/>
    <p:sldId id="317" r:id="rId29"/>
    <p:sldId id="316" r:id="rId30"/>
    <p:sldId id="318" r:id="rId31"/>
    <p:sldId id="319" r:id="rId32"/>
    <p:sldId id="320" r:id="rId33"/>
    <p:sldId id="321" r:id="rId34"/>
    <p:sldId id="322" r:id="rId35"/>
    <p:sldId id="330" r:id="rId36"/>
    <p:sldId id="324" r:id="rId37"/>
    <p:sldId id="325" r:id="rId38"/>
    <p:sldId id="326" r:id="rId39"/>
    <p:sldId id="327" r:id="rId40"/>
    <p:sldId id="328" r:id="rId41"/>
    <p:sldId id="329" r:id="rId42"/>
    <p:sldId id="332" r:id="rId43"/>
    <p:sldId id="333" r:id="rId44"/>
    <p:sldId id="353" r:id="rId45"/>
    <p:sldId id="334" r:id="rId46"/>
    <p:sldId id="356" r:id="rId47"/>
    <p:sldId id="336" r:id="rId48"/>
    <p:sldId id="346" r:id="rId49"/>
    <p:sldId id="349" r:id="rId50"/>
    <p:sldId id="350" r:id="rId51"/>
    <p:sldId id="351" r:id="rId52"/>
    <p:sldId id="352" r:id="rId53"/>
    <p:sldId id="348" r:id="rId54"/>
    <p:sldId id="347" r:id="rId55"/>
    <p:sldId id="339" r:id="rId56"/>
    <p:sldId id="340" r:id="rId57"/>
    <p:sldId id="341" r:id="rId58"/>
    <p:sldId id="342" r:id="rId59"/>
    <p:sldId id="343" r:id="rId60"/>
    <p:sldId id="344" r:id="rId61"/>
    <p:sldId id="345" r:id="rId62"/>
    <p:sldId id="275" r:id="rId63"/>
    <p:sldId id="276" r:id="rId64"/>
    <p:sldId id="267"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264" autoAdjust="0"/>
  </p:normalViewPr>
  <p:slideViewPr>
    <p:cSldViewPr snapToGrid="0">
      <p:cViewPr varScale="1">
        <p:scale>
          <a:sx n="30" d="100"/>
          <a:sy n="30" d="100"/>
        </p:scale>
        <p:origin x="1012"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Critical issue</a:t>
            </a:r>
            <a:r>
              <a:rPr lang="en-US" sz="1200" baseline="0" dirty="0" smtClean="0"/>
              <a:t> if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left off - 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need to explain how</a:t>
            </a:r>
            <a:r>
              <a:rPr lang="en-US" baseline="0" dirty="0" smtClean="0"/>
              <a:t> this file's contents, when uncommented, override the default values and where the default values </a:t>
            </a:r>
            <a:r>
              <a:rPr lang="en-US" baseline="0" smtClean="0"/>
              <a:t>are stored</a:t>
            </a:r>
            <a:r>
              <a:rPr lang="en-US" baseline="0" smtClean="0"/>
              <a:t>.</a:t>
            </a:r>
            <a:endParaRPr lang="en-US" dirty="0" smtClean="0"/>
          </a:p>
          <a:p>
            <a:endParaRPr lang="en-US" dirty="0" smtClean="0"/>
          </a:p>
          <a:p>
            <a:r>
              <a:rPr lang="en-US" dirty="0" smtClean="0"/>
              <a:t>Show logs a la 46:00 in video. ?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a:t>
            </a:r>
          </a:p>
          <a:p>
            <a:endParaRPr lang="en-US" dirty="0" smtClean="0"/>
          </a:p>
          <a:p>
            <a:r>
              <a:rPr lang="en-US" dirty="0" smtClean="0"/>
              <a:t>USE Name field.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81774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Windows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6733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75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0429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 on Windows Nodes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14661296" cy="5345953"/>
          </a:xfrm>
        </p:spPr>
        <p:txBody>
          <a:bodyPr/>
          <a:lstStyle/>
          <a:p>
            <a:r>
              <a:rPr lang="en-US" dirty="0" smtClean="0"/>
              <a:t>Now you can more easily differentiate your Windows node from your Linux node.</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460232" y="4280712"/>
            <a:ext cx="11335537" cy="3423594"/>
          </a:xfrm>
          <a:prstGeom prst="rect">
            <a:avLst/>
          </a:prstGeom>
          <a:ln>
            <a:solidFill>
              <a:schemeClr val="accent1"/>
            </a:solidFill>
          </a:ln>
        </p:spPr>
      </p:pic>
    </p:spTree>
    <p:extLst>
      <p:ext uri="{BB962C8B-B14F-4D97-AF65-F5344CB8AC3E}">
        <p14:creationId xmlns:p14="http://schemas.microsoft.com/office/powerpoint/2010/main" val="32035848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Windows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764312" y="3450251"/>
            <a:ext cx="12727377" cy="3903859"/>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68568" y="1710724"/>
            <a:ext cx="15850723" cy="5345953"/>
          </a:xfrm>
        </p:spPr>
        <p:txBody>
          <a:bodyPr/>
          <a:lstStyle/>
          <a:p>
            <a:r>
              <a:rPr lang="en-US" dirty="0" smtClean="0"/>
              <a:t>The Status column of your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1115847" y="3249038"/>
            <a:ext cx="13299539" cy="3807639"/>
          </a:xfrm>
          <a:prstGeom prst="rect">
            <a:avLst/>
          </a:prstGeom>
          <a:ln>
            <a:solidFill>
              <a:schemeClr val="accent1"/>
            </a:solidFill>
          </a:ln>
        </p:spPr>
      </p:pic>
      <p:cxnSp>
        <p:nvCxnSpPr>
          <p:cNvPr id="7" name="Straight Arrow Connector 6"/>
          <p:cNvCxnSpPr/>
          <p:nvPr/>
        </p:nvCxnSpPr>
        <p:spPr>
          <a:xfrm>
            <a:off x="11498094" y="2393004"/>
            <a:ext cx="2156886" cy="303414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548341" y="2061553"/>
            <a:ext cx="10493691" cy="3171928"/>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314065" y="304800"/>
            <a:ext cx="5345299" cy="7885889"/>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base/windows</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cxnSp>
        <p:nvCxnSpPr>
          <p:cNvPr id="7" name="Straight Arrow Connector 6"/>
          <p:cNvCxnSpPr/>
          <p:nvPr/>
        </p:nvCxnSpPr>
        <p:spPr>
          <a:xfrm>
            <a:off x="5584485" y="3730253"/>
            <a:ext cx="3865765" cy="1600504"/>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7 tests were compliant and 18 tests show critical issues with ssh.</a:t>
            </a:r>
          </a:p>
          <a:p>
            <a:endParaRPr lang="en-US" dirty="0"/>
          </a:p>
        </p:txBody>
      </p:sp>
      <p:pic>
        <p:nvPicPr>
          <p:cNvPr id="4" name="Picture 3"/>
          <p:cNvPicPr>
            <a:picLocks noChangeAspect="1"/>
          </p:cNvPicPr>
          <p:nvPr/>
        </p:nvPicPr>
        <p:blipFill>
          <a:blip r:embed="rId3"/>
          <a:stretch>
            <a:fillRect/>
          </a:stretch>
        </p:blipFill>
        <p:spPr>
          <a:xfrm>
            <a:off x="5927927" y="121718"/>
            <a:ext cx="10153344" cy="4506622"/>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986292" y="4481352"/>
            <a:ext cx="10067925" cy="3705225"/>
          </a:xfrm>
          <a:prstGeom prst="rect">
            <a:avLst/>
          </a:prstGeom>
          <a:ln>
            <a:solidFill>
              <a:schemeClr val="accent1"/>
            </a:solidFill>
          </a:ln>
        </p:spPr>
      </p:pic>
      <p:cxnSp>
        <p:nvCxnSpPr>
          <p:cNvPr id="7" name="Straight Arrow Connector 6"/>
          <p:cNvCxnSpPr/>
          <p:nvPr/>
        </p:nvCxnSpPr>
        <p:spPr>
          <a:xfrm flipV="1">
            <a:off x="4883727" y="2375029"/>
            <a:ext cx="6120872" cy="3132154"/>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stretch>
            <a:fillRect/>
          </a:stretch>
        </p:blipFill>
        <p:spPr>
          <a:xfrm>
            <a:off x="5461609" y="1788340"/>
            <a:ext cx="10734386" cy="3017122"/>
          </a:xfrm>
          <a:prstGeom prst="rect">
            <a:avLst/>
          </a:prstGeom>
          <a:ln>
            <a:solidFill>
              <a:schemeClr val="accent1"/>
            </a:solidFill>
          </a:ln>
        </p:spPr>
      </p:pic>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category (</a:t>
            </a:r>
            <a:r>
              <a:rPr lang="en-US" b="1" dirty="0" smtClean="0"/>
              <a:t>Windows Base ...</a:t>
            </a:r>
            <a:r>
              <a:rPr lang="en-US" dirty="0" smtClean="0"/>
              <a:t>).</a:t>
            </a:r>
          </a:p>
          <a:p>
            <a:pPr marL="514350" indent="-514350">
              <a:buFont typeface="+mj-lt"/>
              <a:buAutoNum type="arabicPeriod"/>
            </a:pPr>
            <a:r>
              <a:rPr lang="en-US" dirty="0" smtClean="0"/>
              <a:t>Scroll down and click the </a:t>
            </a:r>
            <a:r>
              <a:rPr lang="en-US" b="1" dirty="0" smtClean="0"/>
              <a:t>Windows </a:t>
            </a:r>
            <a:r>
              <a:rPr lang="en-US" b="1" dirty="0"/>
              <a:t>Remote </a:t>
            </a:r>
            <a:r>
              <a:rPr lang="en-US" b="1" dirty="0" smtClean="0"/>
              <a:t>Desktop...</a:t>
            </a:r>
            <a:r>
              <a:rPr lang="en-US" dirty="0" smtClean="0"/>
              <a:t> profile.</a:t>
            </a:r>
            <a:endParaRPr lang="en-US" dirty="0"/>
          </a:p>
        </p:txBody>
      </p:sp>
      <p:pic>
        <p:nvPicPr>
          <p:cNvPr id="4" name="Picture 3"/>
          <p:cNvPicPr>
            <a:picLocks noChangeAspect="1"/>
          </p:cNvPicPr>
          <p:nvPr/>
        </p:nvPicPr>
        <p:blipFill>
          <a:blip r:embed="rId3"/>
          <a:stretch>
            <a:fillRect/>
          </a:stretch>
        </p:blipFill>
        <p:spPr>
          <a:xfrm>
            <a:off x="6754749" y="362335"/>
            <a:ext cx="5019675" cy="3000375"/>
          </a:xfrm>
          <a:prstGeom prst="rect">
            <a:avLst/>
          </a:prstGeom>
          <a:ln>
            <a:solidFill>
              <a:schemeClr val="accent1"/>
            </a:solidFill>
          </a:ln>
        </p:spPr>
      </p:pic>
      <p:cxnSp>
        <p:nvCxnSpPr>
          <p:cNvPr id="9" name="Straight Arrow Connector 8"/>
          <p:cNvCxnSpPr/>
          <p:nvPr/>
        </p:nvCxnSpPr>
        <p:spPr>
          <a:xfrm flipV="1">
            <a:off x="4967142" y="2916594"/>
            <a:ext cx="2367513" cy="1064388"/>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4"/>
          <a:stretch>
            <a:fillRect/>
          </a:stretch>
        </p:blipFill>
        <p:spPr>
          <a:xfrm>
            <a:off x="9197974" y="2014026"/>
            <a:ext cx="4962525" cy="2647950"/>
          </a:xfrm>
          <a:prstGeom prst="rect">
            <a:avLst/>
          </a:prstGeom>
          <a:ln>
            <a:solidFill>
              <a:schemeClr val="accent1"/>
            </a:solidFill>
          </a:ln>
        </p:spPr>
      </p:pic>
      <p:pic>
        <p:nvPicPr>
          <p:cNvPr id="12" name="Picture 11"/>
          <p:cNvPicPr>
            <a:picLocks noChangeAspect="1"/>
          </p:cNvPicPr>
          <p:nvPr/>
        </p:nvPicPr>
        <p:blipFill>
          <a:blip r:embed="rId5"/>
          <a:stretch>
            <a:fillRect/>
          </a:stretch>
        </p:blipFill>
        <p:spPr>
          <a:xfrm>
            <a:off x="7179013" y="4713542"/>
            <a:ext cx="8428162" cy="3435457"/>
          </a:xfrm>
          <a:prstGeom prst="rect">
            <a:avLst/>
          </a:prstGeom>
          <a:ln>
            <a:solidFill>
              <a:schemeClr val="accent1"/>
            </a:solidFill>
          </a:ln>
        </p:spPr>
      </p:pic>
      <p:cxnSp>
        <p:nvCxnSpPr>
          <p:cNvPr id="15" name="Straight Arrow Connector 14"/>
          <p:cNvCxnSpPr/>
          <p:nvPr/>
        </p:nvCxnSpPr>
        <p:spPr>
          <a:xfrm flipV="1">
            <a:off x="5295900" y="6149819"/>
            <a:ext cx="5579623" cy="70818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379260"/>
            <a:ext cx="6968291" cy="12400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718223" y="1626561"/>
            <a:ext cx="10432799" cy="4252580"/>
          </a:xfrm>
          <a:prstGeom prst="rect">
            <a:avLst/>
          </a:prstGeom>
          <a:ln>
            <a:solidFill>
              <a:schemeClr val="accent1"/>
            </a:solidFill>
          </a:ln>
        </p:spPr>
      </p:pic>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cxnSp>
        <p:nvCxnSpPr>
          <p:cNvPr id="10" name="Straight Arrow Connector 9"/>
          <p:cNvCxnSpPr/>
          <p:nvPr/>
        </p:nvCxnSpPr>
        <p:spPr>
          <a:xfrm>
            <a:off x="4133850" y="3752851"/>
            <a:ext cx="2528206" cy="44484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607707"/>
            <a:ext cx="1798226" cy="45067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Windows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718223" y="1626561"/>
            <a:ext cx="10432799" cy="4252580"/>
          </a:xfrm>
          <a:prstGeom prst="rect">
            <a:avLst/>
          </a:prstGeom>
          <a:ln>
            <a:solidFill>
              <a:schemeClr val="accent1"/>
            </a:solidFill>
          </a:ln>
        </p:spPr>
      </p:pic>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3715966"/>
            <a:ext cx="4707082" cy="2163176"/>
          </a:xfrm>
        </p:spPr>
        <p:txBody>
          <a:bodyPr/>
          <a:lstStyle/>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cxnSp>
        <p:nvCxnSpPr>
          <p:cNvPr id="15" name="Straight Arrow Connector 14"/>
          <p:cNvCxnSpPr/>
          <p:nvPr/>
        </p:nvCxnSpPr>
        <p:spPr>
          <a:xfrm>
            <a:off x="4805464" y="4455268"/>
            <a:ext cx="2003898" cy="60311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Windows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3.0</a:t>
            </a:r>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583825"/>
            <a:ext cx="6855660" cy="5345953"/>
          </a:xfrm>
        </p:spPr>
        <p:txBody>
          <a:bodyPr/>
          <a:lstStyle/>
          <a:p>
            <a:pPr marL="514350" indent="-514350">
              <a:buFont typeface="+mj-lt"/>
              <a:buAutoNum type="arabicPeriod" startAt="2"/>
            </a:pPr>
            <a:r>
              <a:rPr lang="en-US" dirty="0" smtClean="0"/>
              <a:t>From the resulting page, enter the Windows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a:t>
            </a:r>
          </a:p>
          <a:p>
            <a:pPr marL="514350" indent="-514350">
              <a:buFont typeface="+mj-lt"/>
              <a:buAutoNum type="arabicPeriod" startAt="2"/>
            </a:pPr>
            <a:r>
              <a:rPr lang="en-US" dirty="0" smtClean="0"/>
              <a:t>Click the </a:t>
            </a:r>
            <a:r>
              <a:rPr lang="en-US" b="1" dirty="0" err="1" smtClean="0"/>
              <a:t>WinRM</a:t>
            </a:r>
            <a:r>
              <a:rPr lang="en-US" dirty="0" smtClean="0"/>
              <a:t> Access configuration.</a:t>
            </a:r>
          </a:p>
          <a:p>
            <a:pPr marL="514350" indent="-514350">
              <a:buFont typeface="+mj-lt"/>
              <a:buAutoNum type="arabicPeriod" startAt="2"/>
            </a:pPr>
            <a:r>
              <a:rPr lang="en-US" dirty="0" smtClean="0"/>
              <a:t>Type </a:t>
            </a:r>
            <a:r>
              <a:rPr lang="en-US" b="1" dirty="0" smtClean="0"/>
              <a:t>Administrator </a:t>
            </a:r>
            <a:r>
              <a:rPr lang="en-US" dirty="0" smtClean="0"/>
              <a:t>in the </a:t>
            </a:r>
            <a:r>
              <a:rPr lang="en-US" b="1" dirty="0"/>
              <a:t>U</a:t>
            </a:r>
            <a:r>
              <a:rPr lang="en-US" b="1" dirty="0" smtClean="0"/>
              <a:t>sername</a:t>
            </a:r>
            <a:r>
              <a:rPr lang="en-US" dirty="0" smtClean="0"/>
              <a:t> field.</a:t>
            </a:r>
          </a:p>
          <a:p>
            <a:pPr marL="514350" indent="-514350">
              <a:buFont typeface="+mj-lt"/>
              <a:buAutoNum type="arabicPeriod" startAt="2"/>
            </a:pPr>
            <a:r>
              <a:rPr lang="en-US" dirty="0"/>
              <a:t>Type the password </a:t>
            </a:r>
            <a:r>
              <a:rPr lang="en-US" dirty="0" smtClean="0"/>
              <a:t>(</a:t>
            </a:r>
            <a:r>
              <a:rPr lang="en-US" b="1" dirty="0"/>
              <a:t>Cod3Can!</a:t>
            </a:r>
            <a:r>
              <a:rPr lang="en-US" dirty="0" smtClean="0"/>
              <a:t>) </a:t>
            </a:r>
            <a:r>
              <a:rPr lang="en-US" dirty="0"/>
              <a:t>in the password field.</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8094662" y="112749"/>
            <a:ext cx="7729538" cy="7976038"/>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Ensure the </a:t>
            </a:r>
            <a:r>
              <a:rPr lang="en-US" b="1" dirty="0" smtClean="0"/>
              <a:t>HTTP</a:t>
            </a:r>
            <a:r>
              <a:rPr lang="en-US" dirty="0" smtClean="0"/>
              <a:t> Communication Protocol is set.</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077200" y="1105786"/>
            <a:ext cx="7305675" cy="6846776"/>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  In the next step we'll modify the Windows node name to make it easier to differentiate it from your Linux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67630" y="3662773"/>
            <a:ext cx="14896461" cy="4262101"/>
          </a:xfrm>
          <a:prstGeom prst="rect">
            <a:avLst/>
          </a:prstGeom>
          <a:ln>
            <a:solidFill>
              <a:schemeClr val="accent1"/>
            </a:solidFill>
          </a:ln>
        </p:spPr>
      </p:pic>
      <p:sp>
        <p:nvSpPr>
          <p:cNvPr id="7" name="Oval 6"/>
          <p:cNvSpPr/>
          <p:nvPr/>
        </p:nvSpPr>
        <p:spPr bwMode="auto">
          <a:xfrm>
            <a:off x="3945665" y="6378949"/>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AutoNum type="arabicPeriod"/>
            </a:pPr>
            <a:r>
              <a:rPr lang="en-US" dirty="0" smtClean="0"/>
              <a:t>Click the </a:t>
            </a:r>
            <a:r>
              <a:rPr lang="en-US" b="1" dirty="0" smtClean="0"/>
              <a:t>Windows node</a:t>
            </a:r>
            <a:r>
              <a:rPr lang="en-US" dirty="0" smtClean="0"/>
              <a:t>.</a:t>
            </a:r>
          </a:p>
          <a:p>
            <a:pPr marL="514350" indent="-514350">
              <a:buAutoNum type="arabicPeriod"/>
            </a:pPr>
            <a:r>
              <a:rPr lang="en-US" dirty="0" smtClean="0"/>
              <a:t>From the resulting page, click </a:t>
            </a:r>
            <a:r>
              <a:rPr lang="en-US" b="1" dirty="0" smtClean="0"/>
              <a:t>Configuration</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8521631" y="1133475"/>
            <a:ext cx="6534206" cy="244630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360755" y="3795827"/>
            <a:ext cx="7008947" cy="4073436"/>
          </a:xfrm>
          <a:prstGeom prst="rect">
            <a:avLst/>
          </a:prstGeom>
          <a:ln>
            <a:solidFill>
              <a:schemeClr val="accent1"/>
            </a:solidFill>
          </a:ln>
        </p:spPr>
      </p:pic>
    </p:spTree>
    <p:extLst>
      <p:ext uri="{BB962C8B-B14F-4D97-AF65-F5344CB8AC3E}">
        <p14:creationId xmlns:p14="http://schemas.microsoft.com/office/powerpoint/2010/main" val="184360747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3"/>
            </a:pPr>
            <a:r>
              <a:rPr lang="en-US" dirty="0" smtClean="0"/>
              <a:t>Type </a:t>
            </a:r>
            <a:r>
              <a:rPr lang="en-US" b="1" dirty="0" smtClean="0"/>
              <a:t>Windows</a:t>
            </a:r>
            <a:r>
              <a:rPr lang="en-US" dirty="0" smtClean="0"/>
              <a:t> at the beginning of the </a:t>
            </a:r>
            <a:r>
              <a:rPr lang="en-US" b="1" dirty="0" smtClean="0"/>
              <a:t>Name: </a:t>
            </a:r>
            <a:r>
              <a:rPr lang="en-US" dirty="0" smtClean="0"/>
              <a:t>field. </a:t>
            </a:r>
            <a:br>
              <a:rPr lang="en-US" dirty="0" smtClean="0"/>
            </a:br>
            <a:r>
              <a:rPr lang="en-US" dirty="0" smtClean="0"/>
              <a:t/>
            </a:r>
            <a:br>
              <a:rPr lang="en-US" dirty="0" smtClean="0"/>
            </a:br>
            <a:r>
              <a:rPr lang="en-US" b="1" dirty="0" smtClean="0"/>
              <a:t>Important</a:t>
            </a:r>
            <a:r>
              <a:rPr lang="en-US" dirty="0" smtClean="0"/>
              <a:t>: Do not change the value in the </a:t>
            </a:r>
            <a:r>
              <a:rPr lang="en-US" b="1" dirty="0" smtClean="0"/>
              <a:t>IP or Hostname </a:t>
            </a:r>
            <a:r>
              <a:rPr lang="en-US" dirty="0" smtClean="0"/>
              <a:t>field because that field is used to connect to your node.</a:t>
            </a:r>
            <a:br>
              <a:rPr lang="en-US" dirty="0" smtClean="0"/>
            </a:br>
            <a:endParaRPr lang="en-US" dirty="0" smtClean="0"/>
          </a:p>
          <a:p>
            <a:pPr marL="514350" indent="-514350">
              <a:buAutoNum type="arabicPeriod" startAt="3"/>
            </a:pPr>
            <a:r>
              <a:rPr lang="en-US" dirty="0"/>
              <a:t>C</a:t>
            </a:r>
            <a:r>
              <a:rPr lang="en-US" dirty="0" smtClean="0"/>
              <a:t>lick </a:t>
            </a:r>
            <a:r>
              <a:rPr lang="en-US" b="1" dirty="0" smtClean="0"/>
              <a:t>Save</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7485872" y="1448205"/>
            <a:ext cx="5607557" cy="4619957"/>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0729103" y="5642044"/>
            <a:ext cx="4283750" cy="2112044"/>
          </a:xfrm>
          <a:prstGeom prst="rect">
            <a:avLst/>
          </a:prstGeom>
          <a:ln>
            <a:solidFill>
              <a:schemeClr val="accent1"/>
            </a:solidFill>
          </a:ln>
        </p:spPr>
      </p:pic>
    </p:spTree>
    <p:extLst>
      <p:ext uri="{BB962C8B-B14F-4D97-AF65-F5344CB8AC3E}">
        <p14:creationId xmlns:p14="http://schemas.microsoft.com/office/powerpoint/2010/main" val="29961097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2458</TotalTime>
  <Words>3873</Words>
  <Application>Microsoft Office PowerPoint</Application>
  <PresentationFormat>Custom</PresentationFormat>
  <Paragraphs>632</Paragraphs>
  <Slides>59</Slides>
  <Notes>51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ＭＳ Ｐゴシック</vt:lpstr>
      <vt:lpstr>Arial</vt:lpstr>
      <vt:lpstr>Courier New</vt:lpstr>
      <vt:lpstr>Wingdings</vt:lpstr>
      <vt:lpstr>Base</vt:lpstr>
      <vt:lpstr>Interaction</vt:lpstr>
      <vt:lpstr>Running Scans, Remediation, and Testing on Windows Nodes</vt:lpstr>
      <vt:lpstr>Objectives</vt:lpstr>
      <vt:lpstr>Group Exercise: Adding a Node to Scan</vt:lpstr>
      <vt:lpstr>GE: Adding a Node to Scan</vt:lpstr>
      <vt:lpstr>GE: Adding a Node</vt:lpstr>
      <vt:lpstr>GE: Adding a Node to Scan</vt:lpstr>
      <vt:lpstr>GE: Adding a Node to Scan</vt:lpstr>
      <vt:lpstr>GE: Modify the Node Name</vt:lpstr>
      <vt:lpstr>GE: Modify the Node Name</vt:lpstr>
      <vt:lpstr>GE: Modify the Node Name</vt:lpstr>
      <vt:lpstr>GE: Testing Connectivity to your Node</vt:lpstr>
      <vt:lpstr>GE: Testing Connectivity to your Node</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271</cp:revision>
  <cp:lastPrinted>2015-02-07T23:49:10Z</cp:lastPrinted>
  <dcterms:created xsi:type="dcterms:W3CDTF">2015-11-10T15:58:30Z</dcterms:created>
  <dcterms:modified xsi:type="dcterms:W3CDTF">2016-01-12T22:13:06Z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