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92" r:id="rId9"/>
    <p:sldId id="328" r:id="rId10"/>
    <p:sldId id="317" r:id="rId11"/>
    <p:sldId id="318" r:id="rId12"/>
    <p:sldId id="319" r:id="rId13"/>
    <p:sldId id="321" r:id="rId14"/>
    <p:sldId id="323" r:id="rId15"/>
    <p:sldId id="320" r:id="rId16"/>
    <p:sldId id="322" r:id="rId17"/>
    <p:sldId id="334" r:id="rId18"/>
    <p:sldId id="324" r:id="rId19"/>
    <p:sldId id="333" r:id="rId20"/>
    <p:sldId id="315" r:id="rId21"/>
    <p:sldId id="327" r:id="rId22"/>
    <p:sldId id="326" r:id="rId23"/>
    <p:sldId id="335" r:id="rId24"/>
    <p:sldId id="316" r:id="rId25"/>
    <p:sldId id="332" r:id="rId26"/>
    <p:sldId id="276" r:id="rId27"/>
    <p:sldId id="267"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6351" autoAdjust="0"/>
  </p:normalViewPr>
  <p:slideViewPr>
    <p:cSldViewPr snapToGrid="0">
      <p:cViewPr varScale="1">
        <p:scale>
          <a:sx n="41" d="100"/>
          <a:sy n="41" d="100"/>
        </p:scale>
        <p:origin x="988" y="2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2015-12-30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2015-12-30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chefio.slack.com/archives/D0HGL4T2T/p1451496820000007" TargetMode="External"/><Relationship Id="rId13" Type="http://schemas.openxmlformats.org/officeDocument/2006/relationships/hyperlink" Target="https://chefio.slack.com/archives/D0HGL4T2T/p1451496986000012" TargetMode="External"/><Relationship Id="rId18" Type="http://schemas.openxmlformats.org/officeDocument/2006/relationships/hyperlink" Target="https://chefio.slack.com/archives/D0HGL4T2T/p1451497122000017" TargetMode="External"/><Relationship Id="rId3" Type="http://schemas.openxmlformats.org/officeDocument/2006/relationships/hyperlink" Target="https://chefio.slack.com/archives/D0HGL4T2T/p1451496689000003" TargetMode="External"/><Relationship Id="rId21" Type="http://schemas.openxmlformats.org/officeDocument/2006/relationships/hyperlink" Target="https://chefio.slack.com/archives/D0HGL4T2T/p1451497166000021" TargetMode="External"/><Relationship Id="rId7" Type="http://schemas.openxmlformats.org/officeDocument/2006/relationships/hyperlink" Target="https://chefio.slack.com/archives/D0HGL4T2T/p1451496788000006" TargetMode="External"/><Relationship Id="rId12" Type="http://schemas.openxmlformats.org/officeDocument/2006/relationships/hyperlink" Target="https://chefio.slack.com/archives/D0HGL4T2T/p1451496974000011" TargetMode="External"/><Relationship Id="rId17" Type="http://schemas.openxmlformats.org/officeDocument/2006/relationships/hyperlink" Target="https://chefio.slack.com/archives/D0HGL4T2T/p1451497099000016" TargetMode="External"/><Relationship Id="rId2" Type="http://schemas.openxmlformats.org/officeDocument/2006/relationships/slide" Target="../slides/slide19.xml"/><Relationship Id="rId16" Type="http://schemas.openxmlformats.org/officeDocument/2006/relationships/hyperlink" Target="https://chefio.slack.com/archives/D0HGL4T2T/p1451497088000015" TargetMode="External"/><Relationship Id="rId20" Type="http://schemas.openxmlformats.org/officeDocument/2006/relationships/hyperlink" Target="https://chefio.slack.com/archives/D0HGL4T2T/p1451497160000020" TargetMode="External"/><Relationship Id="rId1" Type="http://schemas.openxmlformats.org/officeDocument/2006/relationships/notesMaster" Target="../notesMasters/notesMaster1.xml"/><Relationship Id="rId6" Type="http://schemas.openxmlformats.org/officeDocument/2006/relationships/hyperlink" Target="https://chefio.slack.com/team/steve_delfante" TargetMode="External"/><Relationship Id="rId11" Type="http://schemas.openxmlformats.org/officeDocument/2006/relationships/hyperlink" Target="https://chefio.slack.com/archives/D0HGL4T2T/p1451496957000010" TargetMode="External"/><Relationship Id="rId5" Type="http://schemas.openxmlformats.org/officeDocument/2006/relationships/hyperlink" Target="https://chefio.slack.com/archives/D0HGL4T2T/p1451496744000004" TargetMode="External"/><Relationship Id="rId15" Type="http://schemas.openxmlformats.org/officeDocument/2006/relationships/hyperlink" Target="https://chefio.slack.com/archives/D0HGL4T2T/p1451497077000014" TargetMode="External"/><Relationship Id="rId23" Type="http://schemas.openxmlformats.org/officeDocument/2006/relationships/hyperlink" Target="https://chefio.slack.com/archives/D0HGL4T2T/p1451497189000023" TargetMode="External"/><Relationship Id="rId10" Type="http://schemas.openxmlformats.org/officeDocument/2006/relationships/hyperlink" Target="https://chefio.slack.com/archives/D0HGL4T2T/p1451496880000009" TargetMode="External"/><Relationship Id="rId19" Type="http://schemas.openxmlformats.org/officeDocument/2006/relationships/hyperlink" Target="https://chefio.slack.com/archives/D0HGL4T2T/p1451497150000019" TargetMode="External"/><Relationship Id="rId4" Type="http://schemas.openxmlformats.org/officeDocument/2006/relationships/hyperlink" Target="https://chefio.slack.com/team/dominik" TargetMode="External"/><Relationship Id="rId9" Type="http://schemas.openxmlformats.org/officeDocument/2006/relationships/hyperlink" Target="https://chefio.slack.com/archives/D0HGL4T2T/p1451496825000008" TargetMode="External"/><Relationship Id="rId14" Type="http://schemas.openxmlformats.org/officeDocument/2006/relationships/hyperlink" Target="https://chefio.slack.com/archives/D0HGL4T2T/p1451497053000013" TargetMode="External"/><Relationship Id="rId22" Type="http://schemas.openxmlformats.org/officeDocument/2006/relationships/hyperlink" Target="https://chefio.slack.com/archives/D0HGL4T2T/p145149717700002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683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time distinction </a:t>
            </a:r>
            <a:r>
              <a:rPr lang="en-US" dirty="0" smtClean="0"/>
              <a:t>is important</a:t>
            </a:r>
            <a:r>
              <a:rPr lang="en-US" baseline="0" dirty="0" smtClean="0"/>
              <a:t> when scheduling scans or if viewing the compliance logs.</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As</a:t>
            </a:r>
            <a:r>
              <a:rPr lang="en-US" baseline="0" dirty="0" smtClean="0"/>
              <a:t> of this writing this slide is correct but it could be subject to change. Also, here is the `tail` command in case you want to demonstrate the logs as you set a scheduled scan: `</a:t>
            </a:r>
            <a:r>
              <a:rPr lang="en-US" dirty="0" smtClean="0"/>
              <a:t>sudo tail -f /var/log/chef-compliance/core/current`/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1435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Delete button after click.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7708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We</a:t>
            </a:r>
            <a:r>
              <a:rPr lang="en-US" baseline="0" dirty="0" smtClean="0"/>
              <a:t> recommend you demonstrate the available recurrence values in the UI at this time.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0792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06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097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This section is more of a placeholder for exporting Compliance reports after the PDF and Excel</a:t>
            </a:r>
            <a:r>
              <a:rPr lang="en-US" baseline="0" dirty="0" smtClean="0"/>
              <a:t> methods are ready for release.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6975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effectLst/>
              </a:rPr>
              <a:t>Hi Dominik....Is there a document that explains a use case for running scheduled scans?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9:31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Not really right now :</a:t>
            </a:r>
            <a:r>
              <a:rPr lang="en-US" dirty="0" err="1" smtClean="0">
                <a:effectLst/>
              </a:rPr>
              <a:t>simple_smile</a:t>
            </a:r>
            <a:r>
              <a:rPr lang="en-US" dirty="0" smtClean="0">
                <a:effectLst/>
              </a:rPr>
              <a:t>: We have them included, but their functionality is still a bit limited in the UI. what are you interested in ?</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9:32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I wrote a short lab on how to schedule scans and read the results but I gave no reason why someone would want to schedule a scan rather than do one on the fly.</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Run a compliance scan every night on your whole infrastructure. Instead of pushing it off manually, you could ask chef compliance to do it for </a:t>
            </a:r>
            <a:r>
              <a:rPr lang="en-US" dirty="0" err="1" smtClean="0">
                <a:effectLst/>
              </a:rPr>
              <a:t>yoou</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dirty="0" smtClean="0">
                <a:effectLst/>
              </a:rPr>
              <a:t> </a:t>
            </a:r>
          </a:p>
          <a:p>
            <a:r>
              <a:rPr lang="en-US" dirty="0" smtClean="0">
                <a:effectLst/>
              </a:rPr>
              <a:t>This would give you up to date information on a daily basis without interruptions in reporting.</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because nodes cold fall out of compliance due to updates others may have made </a:t>
            </a:r>
            <a:r>
              <a:rPr lang="en-US" dirty="0" err="1" smtClean="0">
                <a:effectLst/>
              </a:rPr>
              <a:t>throught</a:t>
            </a:r>
            <a:r>
              <a:rPr lang="en-US" dirty="0" smtClean="0">
                <a:effectLst/>
              </a:rPr>
              <a:t> the day?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9:34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or if you had changed your chef automation and something went wrong (because you didn’t use delivery to verify </a:t>
            </a:r>
            <a:r>
              <a:rPr lang="en-US" dirty="0" err="1" smtClean="0">
                <a:effectLst/>
              </a:rPr>
              <a:t>compiance</a:t>
            </a:r>
            <a:r>
              <a:rPr lang="en-US" dirty="0" smtClean="0">
                <a:effectLst/>
              </a:rPr>
              <a:t> of your changes)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9:35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dirty="0" smtClean="0">
                <a:effectLst/>
              </a:rPr>
              <a:t> </a:t>
            </a:r>
          </a:p>
          <a:p>
            <a:r>
              <a:rPr lang="en-US" dirty="0" smtClean="0">
                <a:effectLst/>
              </a:rPr>
              <a:t>or if any component was changed, that you didn’t yet explicitly manage through chef; for example: have telnet listen on </a:t>
            </a:r>
            <a:r>
              <a:rPr lang="en-US" dirty="0" err="1" smtClean="0">
                <a:effectLst/>
              </a:rPr>
              <a:t>tcp</a:t>
            </a:r>
            <a:r>
              <a:rPr lang="en-US" dirty="0" smtClean="0">
                <a:effectLst/>
              </a:rPr>
              <a:t> for some reason you didn’t expect; apart from uninstalling telnet through chef, we don’t tend to write cookbooks for negative cases :wink: so that’s a great example for compliance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Cool.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dirty="0" smtClean="0">
                <a:effectLst/>
              </a:rPr>
              <a:t> </a:t>
            </a:r>
          </a:p>
          <a:p>
            <a:r>
              <a:rPr lang="en-US" dirty="0" smtClean="0">
                <a:effectLst/>
              </a:rPr>
              <a:t>One more question for now please....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dirty="0" smtClean="0">
                <a:effectLst/>
              </a:rPr>
              <a:t> </a:t>
            </a:r>
          </a:p>
          <a:p>
            <a:r>
              <a:rPr lang="en-US" dirty="0" smtClean="0">
                <a:effectLst/>
              </a:rPr>
              <a:t>Is there going to be a way to export  reports or do we only have people view results live?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Yes there is; We are looking into exporting reports to PDF and (some type of) Excel format</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dirty="0" smtClean="0">
                <a:effectLst/>
              </a:rPr>
              <a:t> </a:t>
            </a:r>
          </a:p>
          <a:p>
            <a:r>
              <a:rPr lang="en-US" dirty="0" smtClean="0">
                <a:effectLst/>
              </a:rPr>
              <a:t>There is also the alternative to retrieve reports via JSON </a:t>
            </a:r>
            <a:r>
              <a:rPr lang="en-US" dirty="0" err="1" smtClean="0">
                <a:effectLst/>
              </a:rPr>
              <a:t>api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dirty="0" smtClean="0">
                <a:effectLst/>
              </a:rPr>
              <a:t> </a:t>
            </a:r>
          </a:p>
          <a:p>
            <a:r>
              <a:rPr lang="en-US" dirty="0" smtClean="0">
                <a:effectLst/>
              </a:rPr>
              <a:t>we will have the PDF and Excel options in UI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Sounds good. Do you have an ETA for exporting?</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It has not been explicitly planned yet. My expectation is for end of Q1, but it could just as easily move into early Q2</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JSON-based exporting however is already supported</a:t>
            </a:r>
            <a:r>
              <a:rPr lang="en-US" i="1" dirty="0" smtClean="0">
                <a:effectLst/>
              </a:rPr>
              <a:t/>
            </a:r>
            <a:br>
              <a:rPr lang="en-US" i="1" dirty="0" smtClean="0">
                <a:effectLst/>
              </a:rPr>
            </a:br>
            <a:endParaRPr lang="en-US" dirty="0" smtClean="0">
              <a:effectLst/>
            </a:endParaRPr>
          </a:p>
          <a:p>
            <a:r>
              <a:rPr lang="en-US" sz="1200" b="1" i="0" kern="1200" dirty="0" smtClean="0">
                <a:solidFill>
                  <a:schemeClr val="tx1"/>
                </a:solidFill>
                <a:effectLst/>
                <a:latin typeface="Arial" panose="020B0604020202020204" pitchFamily="34" charset="0"/>
                <a:ea typeface="ＭＳ Ｐゴシック" charset="0"/>
                <a:cs typeface="Arial" panose="020B0604020202020204" pitchFamily="34" charset="0"/>
              </a:rPr>
              <a:t>new messages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dirty="0" smtClean="0">
                <a:effectLst/>
              </a:rPr>
              <a:t> </a:t>
            </a:r>
          </a:p>
          <a:p>
            <a:r>
              <a:rPr lang="en-US" dirty="0" smtClean="0">
                <a:effectLst/>
              </a:rPr>
              <a:t>and we are rewriting the API to be much better at generating large reports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dirty="0" smtClean="0">
                <a:effectLst/>
              </a:rPr>
              <a:t> </a:t>
            </a:r>
          </a:p>
          <a:p>
            <a:r>
              <a:rPr lang="en-US" dirty="0" smtClean="0">
                <a:effectLst/>
              </a:rPr>
              <a:t>let me know if customers have different priorities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6100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61220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3699322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renatus"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github.com/chef/chef-compliance/issues/237" TargetMode="External"/><Relationship Id="rId5" Type="http://schemas.openxmlformats.org/officeDocument/2006/relationships/hyperlink" Target="https://github.com/SteveDelFante" TargetMode="External"/><Relationship Id="rId4" Type="http://schemas.openxmlformats.org/officeDocument/2006/relationships/hyperlink" Target="https://github.com/chef/chef-compliance/issues/234#issuecomment-1654999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Scheduling Scans and Running Reports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Scheduling scans for future reporting</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When 5 minutes have elapsed, refresh your browser and you should see that your Job's status is now "done".</a:t>
            </a:r>
          </a:p>
          <a:p>
            <a:endParaRPr lang="en-US" dirty="0"/>
          </a:p>
          <a:p>
            <a:r>
              <a:rPr lang="en-US" b="1" dirty="0" smtClean="0"/>
              <a:t>Note</a:t>
            </a:r>
            <a:r>
              <a:rPr lang="en-US" dirty="0" smtClean="0"/>
              <a:t>: If you like you could click that job to see its original details</a:t>
            </a:r>
            <a:r>
              <a:rPr lang="en-US" dirty="0"/>
              <a:t> </a:t>
            </a:r>
            <a:r>
              <a:rPr lang="en-US" dirty="0" smtClean="0"/>
              <a:t>that you set when you scheduled it.</a:t>
            </a:r>
          </a:p>
          <a:p>
            <a:endParaRPr lang="en-US" dirty="0"/>
          </a:p>
        </p:txBody>
      </p:sp>
      <p:pic>
        <p:nvPicPr>
          <p:cNvPr id="7" name="Picture 6"/>
          <p:cNvPicPr>
            <a:picLocks noChangeAspect="1"/>
          </p:cNvPicPr>
          <p:nvPr/>
        </p:nvPicPr>
        <p:blipFill>
          <a:blip r:embed="rId3"/>
          <a:stretch>
            <a:fillRect/>
          </a:stretch>
        </p:blipFill>
        <p:spPr>
          <a:xfrm>
            <a:off x="6829517" y="1856198"/>
            <a:ext cx="8715283" cy="2163711"/>
          </a:xfrm>
          <a:prstGeom prst="rect">
            <a:avLst/>
          </a:prstGeom>
          <a:ln>
            <a:solidFill>
              <a:schemeClr val="accent1"/>
            </a:solidFill>
          </a:ln>
        </p:spPr>
      </p:pic>
    </p:spTree>
    <p:extLst>
      <p:ext uri="{BB962C8B-B14F-4D97-AF65-F5344CB8AC3E}">
        <p14:creationId xmlns:p14="http://schemas.microsoft.com/office/powerpoint/2010/main" val="339523570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Click the Reports tab and then click the report from your scheduled scan. </a:t>
            </a:r>
          </a:p>
          <a:p>
            <a:endParaRPr lang="en-US" dirty="0"/>
          </a:p>
        </p:txBody>
      </p:sp>
      <p:pic>
        <p:nvPicPr>
          <p:cNvPr id="8" name="Picture 7"/>
          <p:cNvPicPr>
            <a:picLocks noChangeAspect="1"/>
          </p:cNvPicPr>
          <p:nvPr/>
        </p:nvPicPr>
        <p:blipFill>
          <a:blip r:embed="rId2"/>
          <a:stretch>
            <a:fillRect/>
          </a:stretch>
        </p:blipFill>
        <p:spPr>
          <a:xfrm>
            <a:off x="7096125" y="1609096"/>
            <a:ext cx="8448675" cy="1752600"/>
          </a:xfrm>
          <a:prstGeom prst="rect">
            <a:avLst/>
          </a:prstGeom>
          <a:ln>
            <a:solidFill>
              <a:schemeClr val="accent1"/>
            </a:solidFill>
          </a:ln>
        </p:spPr>
      </p:pic>
    </p:spTree>
    <p:extLst>
      <p:ext uri="{BB962C8B-B14F-4D97-AF65-F5344CB8AC3E}">
        <p14:creationId xmlns:p14="http://schemas.microsoft.com/office/powerpoint/2010/main" val="1104392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4180752" cy="5345953"/>
          </a:xfrm>
        </p:spPr>
        <p:txBody>
          <a:bodyPr/>
          <a:lstStyle/>
          <a:p>
            <a:r>
              <a:rPr lang="en-US" dirty="0" smtClean="0"/>
              <a:t>At this point you should be able to view the report from your scheduled scan. </a:t>
            </a:r>
          </a:p>
          <a:p>
            <a:endParaRPr lang="en-US" dirty="0"/>
          </a:p>
        </p:txBody>
      </p:sp>
      <p:pic>
        <p:nvPicPr>
          <p:cNvPr id="4" name="Picture 3"/>
          <p:cNvPicPr>
            <a:picLocks noChangeAspect="1"/>
          </p:cNvPicPr>
          <p:nvPr/>
        </p:nvPicPr>
        <p:blipFill>
          <a:blip r:embed="rId2"/>
          <a:stretch>
            <a:fillRect/>
          </a:stretch>
        </p:blipFill>
        <p:spPr>
          <a:xfrm>
            <a:off x="5325710" y="1623116"/>
            <a:ext cx="10546894" cy="5781731"/>
          </a:xfrm>
          <a:prstGeom prst="rect">
            <a:avLst/>
          </a:prstGeom>
          <a:ln>
            <a:solidFill>
              <a:schemeClr val="accent1"/>
            </a:solidFill>
          </a:ln>
        </p:spPr>
      </p:pic>
    </p:spTree>
    <p:extLst>
      <p:ext uri="{BB962C8B-B14F-4D97-AF65-F5344CB8AC3E}">
        <p14:creationId xmlns:p14="http://schemas.microsoft.com/office/powerpoint/2010/main" val="418273377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8009866" cy="5345953"/>
          </a:xfrm>
        </p:spPr>
        <p:txBody>
          <a:bodyPr/>
          <a:lstStyle/>
          <a:p>
            <a:r>
              <a:rPr lang="en-US" dirty="0" smtClean="0"/>
              <a:t>You can schedule recurring scans as well.</a:t>
            </a:r>
          </a:p>
          <a:p>
            <a:endParaRPr lang="en-US" dirty="0" smtClean="0"/>
          </a:p>
          <a:p>
            <a:r>
              <a:rPr lang="en-US" dirty="0" smtClean="0"/>
              <a:t>To do so, set up a scheduled scan </a:t>
            </a:r>
            <a:r>
              <a:rPr lang="en-US" dirty="0" smtClean="0"/>
              <a:t>like you </a:t>
            </a:r>
            <a:r>
              <a:rPr lang="en-US" dirty="0" smtClean="0"/>
              <a:t>just did... </a:t>
            </a:r>
          </a:p>
          <a:p>
            <a:endParaRPr lang="en-US" dirty="0"/>
          </a:p>
        </p:txBody>
      </p:sp>
      <p:pic>
        <p:nvPicPr>
          <p:cNvPr id="5" name="Picture 4"/>
          <p:cNvPicPr>
            <a:picLocks noChangeAspect="1"/>
          </p:cNvPicPr>
          <p:nvPr/>
        </p:nvPicPr>
        <p:blipFill>
          <a:blip r:embed="rId2"/>
          <a:stretch>
            <a:fillRect/>
          </a:stretch>
        </p:blipFill>
        <p:spPr>
          <a:xfrm>
            <a:off x="9025592" y="1778531"/>
            <a:ext cx="5448300" cy="19621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0224620" y="4529174"/>
            <a:ext cx="3695700" cy="2876550"/>
          </a:xfrm>
          <a:prstGeom prst="rect">
            <a:avLst/>
          </a:prstGeom>
          <a:ln>
            <a:solidFill>
              <a:schemeClr val="accent1"/>
            </a:solidFill>
          </a:ln>
        </p:spPr>
      </p:pic>
    </p:spTree>
    <p:extLst>
      <p:ext uri="{BB962C8B-B14F-4D97-AF65-F5344CB8AC3E}">
        <p14:creationId xmlns:p14="http://schemas.microsoft.com/office/powerpoint/2010/main" val="361108298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6109348" cy="5345953"/>
          </a:xfrm>
        </p:spPr>
        <p:txBody>
          <a:bodyPr/>
          <a:lstStyle/>
          <a:p>
            <a:r>
              <a:rPr lang="en-US" dirty="0" smtClean="0"/>
              <a:t>...but when you get to the page with the </a:t>
            </a:r>
            <a:r>
              <a:rPr lang="en-US" dirty="0" smtClean="0"/>
              <a:t>calendar (Scan nodes page), </a:t>
            </a:r>
            <a:r>
              <a:rPr lang="en-US" dirty="0" smtClean="0"/>
              <a:t>click the </a:t>
            </a:r>
            <a:r>
              <a:rPr lang="en-US" b="1" dirty="0" smtClean="0"/>
              <a:t>Recurring</a:t>
            </a:r>
            <a:r>
              <a:rPr lang="en-US" dirty="0" smtClean="0"/>
              <a:t> link and you'll be able to set the recurrence.</a:t>
            </a:r>
          </a:p>
          <a:p>
            <a:endParaRPr lang="en-US" dirty="0"/>
          </a:p>
          <a:p>
            <a:r>
              <a:rPr lang="en-US" dirty="0" smtClean="0"/>
              <a:t>In this example the user is scheduling a scan to run every day at 23:48 UTC.</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700310" y="1255758"/>
            <a:ext cx="3067050" cy="2057400"/>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9100110" y="3435442"/>
            <a:ext cx="6267450" cy="4562475"/>
          </a:xfrm>
          <a:prstGeom prst="rect">
            <a:avLst/>
          </a:prstGeom>
          <a:ln>
            <a:solidFill>
              <a:schemeClr val="accent1"/>
            </a:solidFill>
          </a:ln>
        </p:spPr>
      </p:pic>
    </p:spTree>
    <p:extLst>
      <p:ext uri="{BB962C8B-B14F-4D97-AF65-F5344CB8AC3E}">
        <p14:creationId xmlns:p14="http://schemas.microsoft.com/office/powerpoint/2010/main" val="392187389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Deleting Old Jobs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smtClean="0"/>
          </a:p>
          <a:p>
            <a:r>
              <a:rPr lang="en-US" dirty="0" smtClean="0"/>
              <a:t>The </a:t>
            </a:r>
            <a:r>
              <a:rPr lang="en-US" dirty="0" smtClean="0"/>
              <a:t>list of old scheduled jobs can grow so you should delete them </a:t>
            </a:r>
            <a:r>
              <a:rPr lang="en-US" dirty="0" smtClean="0"/>
              <a:t>if you no longer need them.</a:t>
            </a:r>
            <a:endParaRPr lang="en-US" dirty="0"/>
          </a:p>
        </p:txBody>
      </p:sp>
    </p:spTree>
    <p:extLst>
      <p:ext uri="{BB962C8B-B14F-4D97-AF65-F5344CB8AC3E}">
        <p14:creationId xmlns:p14="http://schemas.microsoft.com/office/powerpoint/2010/main" val="31178829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Deleting Jobs</a:t>
            </a:r>
            <a:endParaRPr lang="en-US" dirty="0"/>
          </a:p>
        </p:txBody>
      </p:sp>
      <p:sp>
        <p:nvSpPr>
          <p:cNvPr id="3" name="Text Placeholder 2"/>
          <p:cNvSpPr>
            <a:spLocks noGrp="1"/>
          </p:cNvSpPr>
          <p:nvPr>
            <p:ph type="body" sz="quarter" idx="12"/>
          </p:nvPr>
        </p:nvSpPr>
        <p:spPr>
          <a:xfrm>
            <a:off x="650040" y="1856198"/>
            <a:ext cx="6127278" cy="5345953"/>
          </a:xfrm>
        </p:spPr>
        <p:txBody>
          <a:bodyPr/>
          <a:lstStyle/>
          <a:p>
            <a:r>
              <a:rPr lang="en-US" dirty="0" smtClean="0"/>
              <a:t>To delete an old job, from the Jobs tab, click a job...</a:t>
            </a:r>
          </a:p>
          <a:p>
            <a:endParaRPr lang="en-US" dirty="0"/>
          </a:p>
          <a:p>
            <a:r>
              <a:rPr lang="en-US" dirty="0" smtClean="0"/>
              <a:t>...and from the resulting page, click the </a:t>
            </a:r>
            <a:r>
              <a:rPr lang="en-US" b="1" dirty="0" smtClean="0"/>
              <a:t>Delete</a:t>
            </a:r>
            <a:r>
              <a:rPr lang="en-US" dirty="0" smtClean="0"/>
              <a:t> button.</a:t>
            </a:r>
            <a:endParaRPr lang="en-US" dirty="0" smtClean="0"/>
          </a:p>
          <a:p>
            <a:endParaRPr lang="en-US" dirty="0"/>
          </a:p>
        </p:txBody>
      </p:sp>
      <p:pic>
        <p:nvPicPr>
          <p:cNvPr id="4" name="Picture 3"/>
          <p:cNvPicPr>
            <a:picLocks noChangeAspect="1"/>
          </p:cNvPicPr>
          <p:nvPr/>
        </p:nvPicPr>
        <p:blipFill>
          <a:blip r:embed="rId2"/>
          <a:stretch>
            <a:fillRect/>
          </a:stretch>
        </p:blipFill>
        <p:spPr>
          <a:xfrm>
            <a:off x="7957405" y="1448920"/>
            <a:ext cx="7051567" cy="287206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625968" y="4636432"/>
            <a:ext cx="5248275" cy="3190875"/>
          </a:xfrm>
          <a:prstGeom prst="rect">
            <a:avLst/>
          </a:prstGeom>
          <a:ln>
            <a:solidFill>
              <a:schemeClr val="accent1"/>
            </a:solidFill>
          </a:ln>
        </p:spPr>
      </p:pic>
    </p:spTree>
    <p:extLst>
      <p:ext uri="{BB962C8B-B14F-4D97-AF65-F5344CB8AC3E}">
        <p14:creationId xmlns:p14="http://schemas.microsoft.com/office/powerpoint/2010/main" val="387480381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Compliance Reports</a:t>
            </a:r>
            <a:endParaRPr lang="en-US" dirty="0"/>
          </a:p>
        </p:txBody>
      </p:sp>
      <p:sp>
        <p:nvSpPr>
          <p:cNvPr id="3" name="Subtitle 2"/>
          <p:cNvSpPr>
            <a:spLocks noGrp="1"/>
          </p:cNvSpPr>
          <p:nvPr>
            <p:ph type="subTitle" idx="1"/>
          </p:nvPr>
        </p:nvSpPr>
        <p:spPr>
          <a:xfrm>
            <a:off x="1671638" y="3228296"/>
            <a:ext cx="12319000" cy="4317682"/>
          </a:xfrm>
        </p:spPr>
        <p:txBody>
          <a:bodyPr/>
          <a:lstStyle/>
          <a:p>
            <a:r>
              <a:rPr lang="en-US" dirty="0" smtClean="0"/>
              <a:t>The results of all of your scans are available via the Reports tab.</a:t>
            </a:r>
          </a:p>
          <a:p>
            <a:endParaRPr lang="en-US" dirty="0"/>
          </a:p>
          <a:p>
            <a:r>
              <a:rPr lang="en-US" dirty="0" smtClean="0"/>
              <a:t>As of this writing, </a:t>
            </a:r>
            <a:r>
              <a:rPr lang="en-US" dirty="0"/>
              <a:t>JSON-based exporting </a:t>
            </a:r>
            <a:r>
              <a:rPr lang="en-US" dirty="0" smtClean="0"/>
              <a:t>of reports is supported.</a:t>
            </a:r>
          </a:p>
          <a:p>
            <a:endParaRPr lang="en-US" dirty="0"/>
          </a:p>
        </p:txBody>
      </p:sp>
      <p:pic>
        <p:nvPicPr>
          <p:cNvPr id="4" name="Picture 3"/>
          <p:cNvPicPr>
            <a:picLocks noChangeAspect="1"/>
          </p:cNvPicPr>
          <p:nvPr/>
        </p:nvPicPr>
        <p:blipFill>
          <a:blip r:embed="rId3"/>
          <a:stretch>
            <a:fillRect/>
          </a:stretch>
        </p:blipFill>
        <p:spPr>
          <a:xfrm>
            <a:off x="2022652" y="5342365"/>
            <a:ext cx="12210696" cy="2576568"/>
          </a:xfrm>
          <a:prstGeom prst="rect">
            <a:avLst/>
          </a:prstGeom>
          <a:ln>
            <a:solidFill>
              <a:schemeClr val="accent1"/>
            </a:solidFill>
          </a:ln>
        </p:spPr>
      </p:pic>
    </p:spTree>
    <p:extLst>
      <p:ext uri="{BB962C8B-B14F-4D97-AF65-F5344CB8AC3E}">
        <p14:creationId xmlns:p14="http://schemas.microsoft.com/office/powerpoint/2010/main" val="427818217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Compliance Reports</a:t>
            </a:r>
            <a:endParaRPr lang="en-US" dirty="0"/>
          </a:p>
        </p:txBody>
      </p:sp>
      <p:sp>
        <p:nvSpPr>
          <p:cNvPr id="3" name="Subtitle 2"/>
          <p:cNvSpPr>
            <a:spLocks noGrp="1"/>
          </p:cNvSpPr>
          <p:nvPr>
            <p:ph type="subTitle" idx="1"/>
          </p:nvPr>
        </p:nvSpPr>
        <p:spPr>
          <a:xfrm>
            <a:off x="1671638" y="3228296"/>
            <a:ext cx="12319000" cy="4317682"/>
          </a:xfrm>
        </p:spPr>
        <p:txBody>
          <a:bodyPr/>
          <a:lstStyle/>
          <a:p>
            <a:r>
              <a:rPr lang="en-US" dirty="0" smtClean="0"/>
              <a:t>In the near future, Chef Compliance will also support exporting reports to Excel and PDF.</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2753135" y="4417016"/>
            <a:ext cx="10749730" cy="3641213"/>
          </a:xfrm>
          <a:prstGeom prst="rect">
            <a:avLst/>
          </a:prstGeom>
          <a:ln>
            <a:solidFill>
              <a:schemeClr val="accent1"/>
            </a:solidFill>
          </a:ln>
        </p:spPr>
      </p:pic>
    </p:spTree>
    <p:extLst>
      <p:ext uri="{BB962C8B-B14F-4D97-AF65-F5344CB8AC3E}">
        <p14:creationId xmlns:p14="http://schemas.microsoft.com/office/powerpoint/2010/main" val="32745067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READ NOTES</a:t>
            </a:r>
            <a:endParaRPr lang="en-US" dirty="0"/>
          </a:p>
        </p:txBody>
      </p:sp>
    </p:spTree>
    <p:extLst>
      <p:ext uri="{BB962C8B-B14F-4D97-AF65-F5344CB8AC3E}">
        <p14:creationId xmlns:p14="http://schemas.microsoft.com/office/powerpoint/2010/main" val="273402507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Schedule scans.</a:t>
            </a:r>
          </a:p>
          <a:p>
            <a:pPr marL="457200" indent="-457200">
              <a:buFont typeface="Wingdings" charset="2"/>
              <a:buChar char="Ø"/>
            </a:pPr>
            <a:r>
              <a:rPr lang="en-US" smtClean="0"/>
              <a:t>View pending jobs.</a:t>
            </a:r>
            <a:endParaRPr lang="en-US" dirty="0" smtClean="0"/>
          </a:p>
          <a:p>
            <a:pPr marL="457200" indent="-457200">
              <a:buFont typeface="Wingdings" charset="2"/>
              <a:buChar char="Ø"/>
            </a:pPr>
            <a:r>
              <a:rPr lang="en-US" dirty="0" smtClean="0"/>
              <a:t>Run Reports.</a:t>
            </a:r>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a:p>
          <a:p>
            <a:r>
              <a:rPr lang="en-US" dirty="0"/>
              <a:t>sudo tail -f /</a:t>
            </a:r>
            <a:r>
              <a:rPr lang="en-US" dirty="0" smtClean="0"/>
              <a:t>var/log/chef-compliance/core/current</a:t>
            </a:r>
          </a:p>
          <a:p>
            <a:endParaRPr lang="en-US" dirty="0"/>
          </a:p>
          <a:p>
            <a:endParaRPr lang="en-US" dirty="0" smtClean="0"/>
          </a:p>
          <a:p>
            <a:r>
              <a:rPr lang="en-US" b="1" dirty="0" err="1">
                <a:hlinkClick r:id="rId3"/>
              </a:rPr>
              <a:t>srenatus</a:t>
            </a:r>
            <a:r>
              <a:rPr lang="en-US" b="1" dirty="0"/>
              <a:t> </a:t>
            </a:r>
            <a:r>
              <a:rPr lang="en-US" dirty="0"/>
              <a:t>commented </a:t>
            </a:r>
            <a:r>
              <a:rPr lang="en-US" dirty="0">
                <a:hlinkClick r:id="rId4"/>
              </a:rPr>
              <a:t>9 minutes ago</a:t>
            </a:r>
            <a:endParaRPr lang="en-US" dirty="0"/>
          </a:p>
          <a:p>
            <a:r>
              <a:rPr lang="en-US" b="1" dirty="0">
                <a:hlinkClick r:id="rId5"/>
              </a:rPr>
              <a:t>@</a:t>
            </a:r>
            <a:r>
              <a:rPr lang="en-US" b="1" dirty="0" err="1">
                <a:hlinkClick r:id="rId5"/>
              </a:rPr>
              <a:t>SteveDelFante</a:t>
            </a:r>
            <a:r>
              <a:rPr lang="en-US" dirty="0"/>
              <a:t> Hehe, I might hope so, but I wouldn't hold my breath. We have not found the real issue at play here yet. But tomorrows release is much more explicit about errors, and rejects "old jobs", so we can hopefully tackle this bug better with it. ;)</a:t>
            </a:r>
          </a:p>
          <a:p>
            <a:r>
              <a:rPr lang="en-US" dirty="0"/>
              <a:t>Scheduled times are still a rather split: recurring jobs uses UTC, one-off jobs local time. Nothing has changed there (yet -- </a:t>
            </a:r>
            <a:r>
              <a:rPr lang="en-US" dirty="0">
                <a:hlinkClick r:id="rId6" tooltip="Homogenize the handling of times, reject schedules in the past"/>
              </a:rPr>
              <a:t>#237</a:t>
            </a:r>
            <a:r>
              <a:rPr lang="en-US" dirty="0"/>
              <a:t>).</a:t>
            </a:r>
          </a:p>
          <a:p>
            <a:endParaRPr lang="en-US" dirty="0"/>
          </a:p>
        </p:txBody>
      </p:sp>
    </p:spTree>
    <p:extLst>
      <p:ext uri="{BB962C8B-B14F-4D97-AF65-F5344CB8AC3E}">
        <p14:creationId xmlns:p14="http://schemas.microsoft.com/office/powerpoint/2010/main" val="26628654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You can schedule scans to run at a later time.</a:t>
            </a:r>
          </a:p>
          <a:p>
            <a:endParaRPr lang="en-US" dirty="0"/>
          </a:p>
          <a:p>
            <a:r>
              <a:rPr lang="en-US" dirty="0" smtClean="0"/>
              <a:t>Running </a:t>
            </a:r>
            <a:r>
              <a:rPr lang="en-US" dirty="0"/>
              <a:t>a </a:t>
            </a:r>
            <a:r>
              <a:rPr lang="en-US" dirty="0" smtClean="0"/>
              <a:t>scheduled compliance scan on </a:t>
            </a:r>
            <a:r>
              <a:rPr lang="en-US" dirty="0"/>
              <a:t>your </a:t>
            </a:r>
            <a:r>
              <a:rPr lang="en-US" dirty="0" smtClean="0"/>
              <a:t>infrastructure, </a:t>
            </a:r>
            <a:r>
              <a:rPr lang="en-US" dirty="0"/>
              <a:t>say every night,</a:t>
            </a:r>
            <a:r>
              <a:rPr lang="en-US" dirty="0" smtClean="0"/>
              <a:t> could </a:t>
            </a:r>
            <a:r>
              <a:rPr lang="en-US" dirty="0"/>
              <a:t>give you </a:t>
            </a:r>
            <a:r>
              <a:rPr lang="en-US" dirty="0" smtClean="0"/>
              <a:t>up-to-date </a:t>
            </a:r>
            <a:r>
              <a:rPr lang="en-US" dirty="0" smtClean="0"/>
              <a:t>compliance information </a:t>
            </a:r>
            <a:r>
              <a:rPr lang="en-US" dirty="0"/>
              <a:t>on a daily basis without interruptions in reporting</a:t>
            </a:r>
            <a:r>
              <a:rPr lang="en-US" dirty="0" smtClean="0"/>
              <a:t>.</a:t>
            </a:r>
          </a:p>
          <a:p>
            <a:endParaRPr lang="en-US" dirty="0"/>
          </a:p>
          <a:p>
            <a:r>
              <a:rPr lang="en-US" dirty="0" smtClean="0"/>
              <a:t>In this way, any changes to your infrastructure that may have put some nodes out of compliance can be routinely identified.</a:t>
            </a:r>
            <a:endParaRPr lang="en-US" dirty="0"/>
          </a:p>
          <a:p>
            <a:endParaRPr lang="en-US" dirty="0"/>
          </a:p>
        </p:txBody>
      </p:sp>
    </p:spTree>
    <p:extLst>
      <p:ext uri="{BB962C8B-B14F-4D97-AF65-F5344CB8AC3E}">
        <p14:creationId xmlns:p14="http://schemas.microsoft.com/office/powerpoint/2010/main" val="209505974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time zone for </a:t>
            </a:r>
            <a:r>
              <a:rPr lang="en-US" dirty="0" smtClean="0"/>
              <a:t>"Date" scheduling </a:t>
            </a:r>
            <a:r>
              <a:rPr lang="en-US" dirty="0" smtClean="0"/>
              <a:t>in the Compliance web UI is based on your local workstation's browser time zone</a:t>
            </a:r>
            <a:r>
              <a:rPr lang="en-US" dirty="0" smtClean="0"/>
              <a:t>.</a:t>
            </a:r>
          </a:p>
          <a:p>
            <a:endParaRPr lang="en-US" dirty="0"/>
          </a:p>
          <a:p>
            <a:r>
              <a:rPr lang="en-US" dirty="0"/>
              <a:t>The time zone for </a:t>
            </a:r>
            <a:r>
              <a:rPr lang="en-US" dirty="0" smtClean="0"/>
              <a:t>"Recurring" </a:t>
            </a:r>
            <a:r>
              <a:rPr lang="en-US" dirty="0"/>
              <a:t>scheduling in the Compliance web UI is based on </a:t>
            </a:r>
            <a:r>
              <a:rPr lang="en-US" dirty="0" smtClean="0"/>
              <a:t>UTC.</a:t>
            </a:r>
            <a:endParaRPr lang="en-US" dirty="0"/>
          </a:p>
          <a:p>
            <a:endParaRPr lang="en-US" dirty="0" smtClean="0"/>
          </a:p>
          <a:p>
            <a:endParaRPr lang="en-US" dirty="0"/>
          </a:p>
          <a:p>
            <a:r>
              <a:rPr lang="en-US" dirty="0" smtClean="0"/>
              <a:t>The Compliance </a:t>
            </a:r>
            <a:r>
              <a:rPr lang="en-US" dirty="0" smtClean="0"/>
              <a:t>logs, should you view them, are also based </a:t>
            </a:r>
            <a:r>
              <a:rPr lang="en-US" dirty="0" smtClean="0"/>
              <a:t>on UTC.</a:t>
            </a:r>
            <a:endParaRPr lang="en-US" dirty="0"/>
          </a:p>
          <a:p>
            <a:endParaRPr lang="en-US" dirty="0"/>
          </a:p>
        </p:txBody>
      </p:sp>
    </p:spTree>
    <p:extLst>
      <p:ext uri="{BB962C8B-B14F-4D97-AF65-F5344CB8AC3E}">
        <p14:creationId xmlns:p14="http://schemas.microsoft.com/office/powerpoint/2010/main" val="280388325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Scheduling Scans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Schedule a scan.</a:t>
            </a:r>
          </a:p>
          <a:p>
            <a:pPr marL="342900" indent="-342900">
              <a:buFont typeface="Wingdings" panose="05000000000000000000" pitchFamily="2" charset="2"/>
              <a:buChar char="q"/>
            </a:pPr>
            <a:r>
              <a:rPr lang="en-US" dirty="0" smtClean="0"/>
              <a:t>View the scan output.</a:t>
            </a:r>
          </a:p>
          <a:p>
            <a:pPr marL="342900" indent="-342900">
              <a:buFont typeface="Wingdings" panose="05000000000000000000" pitchFamily="2" charset="2"/>
              <a:buChar char="q"/>
            </a:pPr>
            <a:r>
              <a:rPr lang="en-US" dirty="0" smtClean="0"/>
              <a:t>tail the log file when the scheduled scan runs.</a:t>
            </a:r>
            <a:endParaRPr lang="en-US" dirty="0"/>
          </a:p>
        </p:txBody>
      </p:sp>
    </p:spTree>
    <p:extLst>
      <p:ext uri="{BB962C8B-B14F-4D97-AF65-F5344CB8AC3E}">
        <p14:creationId xmlns:p14="http://schemas.microsoft.com/office/powerpoint/2010/main" val="15850542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1. Open the Compliance web UI's Dashboard page.</a:t>
            </a:r>
          </a:p>
          <a:p>
            <a:r>
              <a:rPr lang="en-US" dirty="0" smtClean="0"/>
              <a:t>2. </a:t>
            </a:r>
            <a:r>
              <a:rPr lang="en-US" dirty="0"/>
              <a:t>S</a:t>
            </a:r>
            <a:r>
              <a:rPr lang="en-US" dirty="0" smtClean="0"/>
              <a:t>elect your Linux target node.</a:t>
            </a:r>
          </a:p>
          <a:p>
            <a:r>
              <a:rPr lang="en-US" dirty="0" smtClean="0"/>
              <a:t>3. Click </a:t>
            </a:r>
            <a:r>
              <a:rPr lang="en-US" b="1" dirty="0" smtClean="0"/>
              <a:t>Scan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6763110" y="2075678"/>
            <a:ext cx="9228583" cy="2902070"/>
          </a:xfrm>
          <a:prstGeom prst="rect">
            <a:avLst/>
          </a:prstGeom>
          <a:ln>
            <a:solidFill>
              <a:schemeClr val="accent1"/>
            </a:solidFill>
          </a:ln>
        </p:spPr>
      </p:pic>
    </p:spTree>
    <p:extLst>
      <p:ext uri="{BB962C8B-B14F-4D97-AF65-F5344CB8AC3E}">
        <p14:creationId xmlns:p14="http://schemas.microsoft.com/office/powerpoint/2010/main" val="6872823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4.Deselect all profiles.</a:t>
            </a:r>
          </a:p>
          <a:p>
            <a:r>
              <a:rPr lang="en-US" dirty="0" smtClean="0"/>
              <a:t>5. Select the </a:t>
            </a:r>
            <a:r>
              <a:rPr lang="en-US" b="1" dirty="0" smtClean="0"/>
              <a:t>base/ssh</a:t>
            </a:r>
            <a:r>
              <a:rPr lang="en-US" dirty="0" smtClean="0"/>
              <a:t> profile</a:t>
            </a:r>
          </a:p>
          <a:p>
            <a:r>
              <a:rPr lang="en-US" dirty="0" smtClean="0"/>
              <a:t>6. Click the </a:t>
            </a:r>
            <a:r>
              <a:rPr lang="en-US" b="1" dirty="0" smtClean="0"/>
              <a:t>Schedule</a:t>
            </a:r>
            <a:r>
              <a:rPr lang="en-US" dirty="0" smtClean="0"/>
              <a:t> button.</a:t>
            </a:r>
          </a:p>
          <a:p>
            <a:endParaRPr lang="en-US" dirty="0"/>
          </a:p>
        </p:txBody>
      </p:sp>
      <p:pic>
        <p:nvPicPr>
          <p:cNvPr id="5" name="Picture 4"/>
          <p:cNvPicPr>
            <a:picLocks noChangeAspect="1"/>
          </p:cNvPicPr>
          <p:nvPr/>
        </p:nvPicPr>
        <p:blipFill>
          <a:blip r:embed="rId2"/>
          <a:stretch>
            <a:fillRect/>
          </a:stretch>
        </p:blipFill>
        <p:spPr>
          <a:xfrm>
            <a:off x="9023171" y="1325226"/>
            <a:ext cx="6076950" cy="5876925"/>
          </a:xfrm>
          <a:prstGeom prst="rect">
            <a:avLst/>
          </a:prstGeom>
          <a:ln>
            <a:solidFill>
              <a:schemeClr val="accent1"/>
            </a:solidFill>
          </a:ln>
        </p:spPr>
      </p:pic>
    </p:spTree>
    <p:extLst>
      <p:ext uri="{BB962C8B-B14F-4D97-AF65-F5344CB8AC3E}">
        <p14:creationId xmlns:p14="http://schemas.microsoft.com/office/powerpoint/2010/main" val="72444664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09600" y="1856198"/>
            <a:ext cx="5785266" cy="5345953"/>
          </a:xfrm>
        </p:spPr>
        <p:txBody>
          <a:bodyPr/>
          <a:lstStyle/>
          <a:p>
            <a:r>
              <a:rPr lang="en-US" dirty="0" smtClean="0"/>
              <a:t>7. If you like, type a name for this scan in the </a:t>
            </a:r>
            <a:r>
              <a:rPr lang="en-US" b="1" dirty="0" smtClean="0"/>
              <a:t>Name the job </a:t>
            </a:r>
            <a:r>
              <a:rPr lang="en-US" dirty="0" smtClean="0"/>
              <a:t>field.</a:t>
            </a:r>
          </a:p>
          <a:p>
            <a:r>
              <a:rPr lang="en-US" dirty="0" smtClean="0"/>
              <a:t>8. Click the up arrows and set the scheduled time to 5 minutes from now and then click </a:t>
            </a:r>
            <a:r>
              <a:rPr lang="en-US" b="1" dirty="0" smtClean="0"/>
              <a:t>Schedule</a:t>
            </a:r>
            <a:r>
              <a:rPr lang="en-US" dirty="0" smtClean="0"/>
              <a:t>.</a:t>
            </a:r>
          </a:p>
          <a:p>
            <a:endParaRPr lang="en-US" dirty="0"/>
          </a:p>
          <a:p>
            <a:r>
              <a:rPr lang="en-US" b="1" dirty="0" smtClean="0"/>
              <a:t>Note</a:t>
            </a:r>
            <a:r>
              <a:rPr lang="en-US" dirty="0" smtClean="0"/>
              <a:t>: The up/down arrows are also used to set the AM and PM value.</a:t>
            </a:r>
          </a:p>
          <a:p>
            <a:endParaRPr lang="en-US" dirty="0"/>
          </a:p>
        </p:txBody>
      </p:sp>
      <p:pic>
        <p:nvPicPr>
          <p:cNvPr id="4" name="Picture 3"/>
          <p:cNvPicPr>
            <a:picLocks noChangeAspect="1"/>
          </p:cNvPicPr>
          <p:nvPr/>
        </p:nvPicPr>
        <p:blipFill>
          <a:blip r:embed="rId2"/>
          <a:stretch>
            <a:fillRect/>
          </a:stretch>
        </p:blipFill>
        <p:spPr>
          <a:xfrm>
            <a:off x="8947961" y="1133475"/>
            <a:ext cx="6111617" cy="583693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2437702" y="6351288"/>
            <a:ext cx="2295525" cy="1447800"/>
          </a:xfrm>
          <a:prstGeom prst="rect">
            <a:avLst/>
          </a:prstGeom>
          <a:ln>
            <a:solidFill>
              <a:schemeClr val="accent1"/>
            </a:solidFill>
          </a:ln>
        </p:spPr>
      </p:pic>
    </p:spTree>
    <p:extLst>
      <p:ext uri="{BB962C8B-B14F-4D97-AF65-F5344CB8AC3E}">
        <p14:creationId xmlns:p14="http://schemas.microsoft.com/office/powerpoint/2010/main" val="148307523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581028" y="1856198"/>
            <a:ext cx="5785266" cy="5345953"/>
          </a:xfrm>
        </p:spPr>
        <p:txBody>
          <a:bodyPr/>
          <a:lstStyle/>
          <a:p>
            <a:r>
              <a:rPr lang="en-US" dirty="0" smtClean="0"/>
              <a:t>Click the </a:t>
            </a:r>
            <a:r>
              <a:rPr lang="en-US" b="1" dirty="0" smtClean="0"/>
              <a:t>Jobs</a:t>
            </a:r>
            <a:r>
              <a:rPr lang="en-US" dirty="0" smtClean="0"/>
              <a:t> tab and you should see your scheduled scan's details such as its Next Run time and its "scheduled" status.  </a:t>
            </a:r>
          </a:p>
          <a:p>
            <a:endParaRPr lang="en-US" dirty="0"/>
          </a:p>
        </p:txBody>
      </p:sp>
      <p:pic>
        <p:nvPicPr>
          <p:cNvPr id="6" name="Picture 5"/>
          <p:cNvPicPr>
            <a:picLocks noChangeAspect="1"/>
          </p:cNvPicPr>
          <p:nvPr/>
        </p:nvPicPr>
        <p:blipFill>
          <a:blip r:embed="rId2"/>
          <a:stretch>
            <a:fillRect/>
          </a:stretch>
        </p:blipFill>
        <p:spPr>
          <a:xfrm>
            <a:off x="6435306" y="2940520"/>
            <a:ext cx="9433280" cy="2528627"/>
          </a:xfrm>
          <a:prstGeom prst="rect">
            <a:avLst/>
          </a:prstGeom>
          <a:ln>
            <a:solidFill>
              <a:schemeClr val="accent1"/>
            </a:solidFill>
          </a:ln>
        </p:spPr>
      </p:pic>
    </p:spTree>
    <p:extLst>
      <p:ext uri="{BB962C8B-B14F-4D97-AF65-F5344CB8AC3E}">
        <p14:creationId xmlns:p14="http://schemas.microsoft.com/office/powerpoint/2010/main" val="2069305112"/>
      </p:ext>
    </p:extLst>
  </p:cSld>
  <p:clrMapOvr>
    <a:masterClrMapping/>
  </p:clrMapOvr>
  <p:transition spd="med">
    <p:fade/>
  </p:transition>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2427</TotalTime>
  <Words>743</Words>
  <Application>Microsoft Office PowerPoint</Application>
  <PresentationFormat>Custom</PresentationFormat>
  <Paragraphs>146</Paragraphs>
  <Slides>22</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ＭＳ Ｐゴシック</vt:lpstr>
      <vt:lpstr>Arial</vt:lpstr>
      <vt:lpstr>Courier New</vt:lpstr>
      <vt:lpstr>Wingdings</vt:lpstr>
      <vt:lpstr>Base</vt:lpstr>
      <vt:lpstr>Interaction</vt:lpstr>
      <vt:lpstr>Scheduling Scans and Running Reports</vt:lpstr>
      <vt:lpstr>Objectives</vt:lpstr>
      <vt:lpstr>Scheduling Scans</vt:lpstr>
      <vt:lpstr>Scheduling Scans</vt:lpstr>
      <vt:lpstr>GE: Scheduling Scans</vt:lpstr>
      <vt:lpstr>GE: Scheduling Scans</vt:lpstr>
      <vt:lpstr>GE: Scheduling Scans</vt:lpstr>
      <vt:lpstr>GE: Scheduling Scans</vt:lpstr>
      <vt:lpstr>GE: Scheduling Scans</vt:lpstr>
      <vt:lpstr>GE: Scheduling Scans</vt:lpstr>
      <vt:lpstr>GE: Scheduling Scans</vt:lpstr>
      <vt:lpstr>GE: Scheduling Scans</vt:lpstr>
      <vt:lpstr>Demonstration: Recurring Scans</vt:lpstr>
      <vt:lpstr>Demonstration: Recurring Scans</vt:lpstr>
      <vt:lpstr>Deleting Old Jobs</vt:lpstr>
      <vt:lpstr>Demonstration: Deleting Jobs</vt:lpstr>
      <vt:lpstr>Compliance Reports</vt:lpstr>
      <vt:lpstr>Compliance Reports</vt:lpstr>
      <vt:lpstr>Scheduling Scans</vt:lpstr>
      <vt:lpstr>Scheduling Scans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169</cp:revision>
  <cp:lastPrinted>2015-02-07T23:49:10Z</cp:lastPrinted>
  <dcterms:created xsi:type="dcterms:W3CDTF">2015-11-10T15:58:30Z</dcterms:created>
  <dcterms:modified xsi:type="dcterms:W3CDTF">2015-12-30T19:03:23Z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