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7"/>
  </p:notesMasterIdLst>
  <p:handoutMasterIdLst>
    <p:handoutMasterId r:id="rId68"/>
  </p:handoutMasterIdLst>
  <p:sldIdLst>
    <p:sldId id="256" r:id="rId7"/>
    <p:sldId id="257" r:id="rId8"/>
    <p:sldId id="271" r:id="rId9"/>
    <p:sldId id="272" r:id="rId10"/>
    <p:sldId id="283" r:id="rId11"/>
    <p:sldId id="290" r:id="rId12"/>
    <p:sldId id="359" r:id="rId13"/>
    <p:sldId id="292" r:id="rId14"/>
    <p:sldId id="293" r:id="rId15"/>
    <p:sldId id="295" r:id="rId16"/>
    <p:sldId id="304" r:id="rId17"/>
    <p:sldId id="305" r:id="rId18"/>
    <p:sldId id="307" r:id="rId19"/>
    <p:sldId id="308" r:id="rId20"/>
    <p:sldId id="297" r:id="rId21"/>
    <p:sldId id="294" r:id="rId22"/>
    <p:sldId id="301" r:id="rId23"/>
    <p:sldId id="302" r:id="rId24"/>
    <p:sldId id="309" r:id="rId25"/>
    <p:sldId id="312" r:id="rId26"/>
    <p:sldId id="358" r:id="rId27"/>
    <p:sldId id="313" r:id="rId28"/>
    <p:sldId id="315" r:id="rId29"/>
    <p:sldId id="306" r:id="rId30"/>
    <p:sldId id="317" r:id="rId31"/>
    <p:sldId id="316" r:id="rId32"/>
    <p:sldId id="318" r:id="rId33"/>
    <p:sldId id="319" r:id="rId34"/>
    <p:sldId id="320" r:id="rId35"/>
    <p:sldId id="321" r:id="rId36"/>
    <p:sldId id="322" r:id="rId37"/>
    <p:sldId id="330" r:id="rId38"/>
    <p:sldId id="324" r:id="rId39"/>
    <p:sldId id="363" r:id="rId40"/>
    <p:sldId id="364" r:id="rId41"/>
    <p:sldId id="365" r:id="rId42"/>
    <p:sldId id="328" r:id="rId43"/>
    <p:sldId id="329" r:id="rId44"/>
    <p:sldId id="332" r:id="rId45"/>
    <p:sldId id="333" r:id="rId46"/>
    <p:sldId id="353" r:id="rId47"/>
    <p:sldId id="334" r:id="rId48"/>
    <p:sldId id="356" r:id="rId49"/>
    <p:sldId id="336" r:id="rId50"/>
    <p:sldId id="350" r:id="rId51"/>
    <p:sldId id="361" r:id="rId52"/>
    <p:sldId id="351" r:id="rId53"/>
    <p:sldId id="352" r:id="rId54"/>
    <p:sldId id="348" r:id="rId55"/>
    <p:sldId id="347" r:id="rId56"/>
    <p:sldId id="339" r:id="rId57"/>
    <p:sldId id="340" r:id="rId58"/>
    <p:sldId id="360" r:id="rId59"/>
    <p:sldId id="341" r:id="rId60"/>
    <p:sldId id="342" r:id="rId61"/>
    <p:sldId id="343" r:id="rId62"/>
    <p:sldId id="344" r:id="rId63"/>
    <p:sldId id="345" r:id="rId64"/>
    <p:sldId id="276" r:id="rId65"/>
    <p:sldId id="267" r:id="rId66"/>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70302" autoAdjust="0"/>
  </p:normalViewPr>
  <p:slideViewPr>
    <p:cSldViewPr snapToGrid="0">
      <p:cViewPr varScale="1">
        <p:scale>
          <a:sx n="33" d="100"/>
          <a:sy n="33" d="100"/>
        </p:scale>
        <p:origin x="752" y="40"/>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handoutMaster" Target="handoutMasters/handoutMaster1.xml"/><Relationship Id="rId7" Type="http://schemas.openxmlformats.org/officeDocument/2006/relationships/slide" Target="slides/slide1.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2016-01-28</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2016-01-28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chefio.slack.com/archives/D08GX4VAA/p1449606320000004"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79649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workplace, using security key pairs would be a more secure method for connecting to nodes than using the password method we are using in class. </a:t>
            </a:r>
          </a:p>
          <a:p>
            <a:endParaRPr lang="en-US" dirty="0" smtClean="0"/>
          </a:p>
          <a:p>
            <a:r>
              <a:rPr lang="en-US" dirty="0" smtClean="0"/>
              <a:t>By clicking `</a:t>
            </a:r>
            <a:r>
              <a:rPr lang="en-US" b="1" dirty="0" smtClean="0"/>
              <a:t>Settings &gt; Add New Key Pair`  </a:t>
            </a:r>
            <a:r>
              <a:rPr lang="en-US" dirty="0" smtClean="0"/>
              <a:t>you will see where to paste</a:t>
            </a:r>
            <a:r>
              <a:rPr lang="en-US" baseline="0" dirty="0" smtClean="0"/>
              <a:t> </a:t>
            </a:r>
            <a:r>
              <a:rPr lang="en-US" dirty="0" smtClean="0"/>
              <a:t>your private and public keys.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08647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958851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image shows the default Compliance Profiles as accessed from the Scan Nodes page. This page displays when you select</a:t>
            </a:r>
            <a:r>
              <a:rPr lang="en-US" baseline="0" dirty="0" smtClean="0"/>
              <a:t> nodes to scan and then click the Scan button.</a:t>
            </a:r>
            <a:endParaRPr lang="en-US" dirty="0" smtClean="0"/>
          </a:p>
          <a:p>
            <a:endParaRPr lang="en-US" dirty="0" smtClean="0"/>
          </a:p>
          <a:p>
            <a:r>
              <a:rPr lang="en-US" dirty="0" smtClean="0"/>
              <a:t>You'll access the profiles in a moment. These profiles</a:t>
            </a:r>
            <a:r>
              <a:rPr lang="en-US" baseline="0" dirty="0" smtClean="0"/>
              <a:t> determine what will be scanned on your nodes.</a:t>
            </a:r>
            <a:endParaRPr lang="en-US" dirty="0" smtClean="0"/>
          </a:p>
          <a:p>
            <a:endParaRPr lang="en-US" dirty="0" smtClean="0"/>
          </a:p>
          <a:p>
            <a:r>
              <a:rPr lang="en-US" dirty="0" smtClean="0"/>
              <a:t>You should be thoughtful with which profiles choose since the more you choose to run, the longer it will take to execute the scan.</a:t>
            </a:r>
          </a:p>
          <a:p>
            <a:endParaRPr lang="en-US" dirty="0" smtClean="0"/>
          </a:p>
          <a:p>
            <a:r>
              <a:rPr lang="en-US" dirty="0" smtClean="0"/>
              <a:t>Notice how you can also choose to run a scan on demand (Scan now) or schedule a scan to run at a later time.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9724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8793816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151536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also 6 critical issues related to ssh on the target node</a:t>
            </a:r>
            <a:r>
              <a:rPr lang="en-US" dirty="0" smtClean="0"/>
              <a:t>. Your results may be slightly different that this example.</a:t>
            </a:r>
            <a:endParaRPr lang="en-US" dirty="0" smtClean="0"/>
          </a:p>
          <a:p>
            <a:endParaRPr lang="en-US" dirty="0" smtClean="0"/>
          </a:p>
          <a:p>
            <a:r>
              <a:rPr lang="en-US" dirty="0" smtClean="0"/>
              <a:t>Instructor Note: This</a:t>
            </a:r>
            <a:r>
              <a:rPr lang="en-US" baseline="0" dirty="0" smtClean="0"/>
              <a:t> and the following slide should be used for a discussion of the scan results. The group exercise continues after that.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213312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bottom half of the Compliance Report has a table of details of test results.</a:t>
            </a:r>
          </a:p>
          <a:p>
            <a:endParaRPr lang="en-US" dirty="0" smtClean="0"/>
          </a:p>
          <a:p>
            <a:r>
              <a:rPr lang="en-US" dirty="0" smtClean="0"/>
              <a:t>These are sorted by severity so the critical issues are listed at the top and the compliant items are at the bottom of the list.     </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click an issue as shown here, a bit more information about the issue displays,</a:t>
            </a:r>
            <a:r>
              <a:rPr lang="en-US" baseline="0" dirty="0" smtClean="0"/>
              <a:t> but that's not really telling us much.</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4045622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Now we continue the group Lab but you</a:t>
            </a:r>
            <a:r>
              <a:rPr lang="en-US" baseline="0" dirty="0" smtClean="0"/>
              <a:t> should stop as needed to explain what this code means.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42404850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discuss what this profile is doing.</a:t>
            </a:r>
          </a:p>
          <a:p>
            <a:endParaRPr lang="en-US" dirty="0" smtClean="0"/>
          </a:p>
          <a:p>
            <a:r>
              <a:rPr lang="en-US" sz="1200" dirty="0" smtClean="0"/>
              <a:t>The </a:t>
            </a:r>
            <a:r>
              <a:rPr lang="en-US" sz="1200" dirty="0" smtClean="0"/>
              <a:t>impact of 1.0 indicates this is a </a:t>
            </a:r>
            <a:r>
              <a:rPr lang="en-US" sz="1200" dirty="0" smtClean="0"/>
              <a:t>critical issue</a:t>
            </a:r>
            <a:r>
              <a:rPr lang="en-US" sz="1200" baseline="0" dirty="0" smtClean="0"/>
              <a:t> </a:t>
            </a:r>
            <a:r>
              <a:rPr lang="en-US" sz="1200" baseline="0" dirty="0" smtClean="0"/>
              <a:t>if it the scanned node violates what is in this code.</a:t>
            </a:r>
            <a:endParaRPr lang="en-US" sz="1200" dirty="0" smtClean="0"/>
          </a:p>
          <a:p>
            <a:endParaRPr lang="en-US" sz="120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39604597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dirty="0" smtClean="0"/>
              <a:t>The </a:t>
            </a:r>
            <a:r>
              <a:rPr lang="en-US" sz="1200" b="1" dirty="0" smtClean="0"/>
              <a:t>desc</a:t>
            </a:r>
            <a:r>
              <a:rPr lang="en-US" sz="1200" dirty="0" smtClean="0"/>
              <a:t> is typically human-readable description sourced from the CIS or source doc</a:t>
            </a:r>
            <a:r>
              <a:rPr lang="en-US" sz="1200" dirty="0" smtClean="0"/>
              <a:t>.</a:t>
            </a:r>
            <a:endParaRPr lang="en-US" sz="1200" dirty="0" smtClean="0"/>
          </a:p>
          <a:p>
            <a:endParaRPr lang="en-US" sz="1200" dirty="0" smtClean="0"/>
          </a:p>
          <a:p>
            <a:r>
              <a:rPr lang="en-US" sz="1200" dirty="0" smtClean="0"/>
              <a:t>The describe value is the actual test. In this case, this is saying the protocol for `ssh_config` Protocol should be `2`. If the actual value from the node is not Protocol 2, the Critical issue is reported </a:t>
            </a:r>
            <a:r>
              <a:rPr lang="en-US" sz="1200" baseline="0" dirty="0" smtClean="0"/>
              <a:t>as in this case.</a:t>
            </a:r>
          </a:p>
          <a:p>
            <a:endParaRPr lang="en-US" sz="1200" baseline="0" dirty="0" smtClean="0"/>
          </a:p>
          <a:p>
            <a:r>
              <a:rPr lang="en-US" sz="1200" baseline="0" dirty="0" smtClean="0"/>
              <a:t>So when you run a scan, the Compliance Server connects to the node using the configuration we specified, in this case ssh, and then it will run this set of code, this InSpec control, on that node. The Compliance Server translates the InSpec code into ssh commands when it transmits across the wire.</a:t>
            </a:r>
          </a:p>
          <a:p>
            <a:endParaRPr lang="en-US" sz="1200" baseline="0" dirty="0" smtClean="0"/>
          </a:p>
          <a:p>
            <a:r>
              <a:rPr lang="en-US" sz="1200" baseline="0" dirty="0" smtClean="0"/>
              <a:t>No agent or client is required to be running on the target node for this work.</a:t>
            </a:r>
          </a:p>
          <a:p>
            <a:endParaRPr lang="en-US" sz="12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445567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083675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489440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619602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prefer to use emacs, nano, or vim to edit files on this training node, please do so now.</a:t>
            </a:r>
            <a:br>
              <a:rPr lang="en-US" dirty="0" smtClean="0"/>
            </a:br>
            <a:r>
              <a:rPr lang="en-US" dirty="0" smtClean="0"/>
              <a:t/>
            </a:r>
            <a:br>
              <a:rPr lang="en-US" dirty="0" smtClean="0"/>
            </a:br>
            <a:r>
              <a:rPr lang="en-US" dirty="0" smtClean="0"/>
              <a:t>For nano: sudo chef-apply -e "package 'nano'"</a:t>
            </a:r>
          </a:p>
          <a:p>
            <a:endParaRPr lang="en-US" dirty="0" smtClean="0"/>
          </a:p>
          <a:p>
            <a:r>
              <a:rPr lang="en-US" dirty="0" smtClean="0"/>
              <a:t>For emacs: sudo chef-apply -e "package 'emacs'"</a:t>
            </a:r>
          </a:p>
          <a:p>
            <a:endParaRPr lang="en-US" dirty="0" smtClean="0"/>
          </a:p>
          <a:p>
            <a:r>
              <a:rPr lang="en-US" dirty="0" smtClean="0"/>
              <a:t>For vim:</a:t>
            </a:r>
            <a:r>
              <a:rPr lang="en-US" baseline="0" dirty="0" smtClean="0"/>
              <a:t> sudo chef-apply -e "package 'vim'"</a:t>
            </a:r>
            <a:endParaRPr lang="en-US" dirty="0" smtClean="0"/>
          </a:p>
          <a:p>
            <a:endParaRPr lang="en-US" dirty="0" smtClean="0"/>
          </a:p>
          <a:p>
            <a:r>
              <a:rPr lang="en-US" dirty="0" smtClean="0"/>
              <a:t>Instructor Note: Allow</a:t>
            </a:r>
            <a:r>
              <a:rPr lang="en-US" baseline="0" dirty="0" smtClean="0"/>
              <a:t> the students time to install vim, emacs, or nano at this time in case they prefer not to use the existing vi editor.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32621672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799970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8969495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instead of modifying the default recipe, </a:t>
            </a:r>
            <a:r>
              <a:rPr lang="en-US" dirty="0" smtClean="0"/>
              <a:t>we will create a new `</a:t>
            </a:r>
            <a:r>
              <a:rPr lang="en-US" b="1" dirty="0" smtClean="0"/>
              <a:t>ssh client</a:t>
            </a:r>
            <a:r>
              <a:rPr lang="en-US" dirty="0" smtClean="0"/>
              <a:t>` recipe.</a:t>
            </a:r>
          </a:p>
          <a:p>
            <a:endParaRPr lang="en-US" dirty="0" smtClean="0"/>
          </a:p>
          <a:p>
            <a:r>
              <a:rPr lang="en-US" dirty="0" smtClean="0"/>
              <a:t>This is because</a:t>
            </a:r>
            <a:r>
              <a:rPr lang="en-US" baseline="0" dirty="0" smtClean="0"/>
              <a:t> a default ssh cookbook probably affects an ssh </a:t>
            </a:r>
            <a:r>
              <a:rPr lang="en-US" dirty="0" smtClean="0"/>
              <a:t>server config and ssh client config</a:t>
            </a:r>
            <a:r>
              <a:rPr lang="en-US" baseline="0" dirty="0" smtClean="0"/>
              <a:t> and we only want to affect an ssh client.  TBD - why?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37837735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we want to create a template file to manage our `ssh_config` file.</a:t>
            </a:r>
          </a:p>
          <a:p>
            <a:endParaRPr lang="en-US" baseline="0" dirty="0" smtClean="0"/>
          </a:p>
          <a:p>
            <a:r>
              <a:rPr lang="en-US" baseline="0" dirty="0" smtClean="0"/>
              <a:t>The `-s` option in this command takes the contents of the current `</a:t>
            </a:r>
            <a:r>
              <a:rPr lang="en-US" b="1" baseline="0" dirty="0" smtClean="0"/>
              <a:t>/etc/ssh/</a:t>
            </a:r>
            <a:r>
              <a:rPr lang="en-US" b="1" baseline="0" dirty="0" err="1" smtClean="0"/>
              <a:t>ssh_config</a:t>
            </a:r>
            <a:r>
              <a:rPr lang="en-US" b="1" baseline="0" dirty="0" smtClean="0"/>
              <a:t>` </a:t>
            </a:r>
            <a:r>
              <a:rPr lang="en-US" baseline="0" dirty="0" smtClean="0"/>
              <a:t>file and places it in the `</a:t>
            </a:r>
            <a:r>
              <a:rPr lang="en-US" b="1" baseline="0" dirty="0" err="1" smtClean="0"/>
              <a:t>ssh_config.erb</a:t>
            </a:r>
            <a:r>
              <a:rPr lang="en-US" b="1" baseline="0" dirty="0" smtClean="0"/>
              <a:t>`</a:t>
            </a:r>
            <a:r>
              <a:rPr lang="en-US" baseline="0" dirty="0" smtClean="0"/>
              <a:t> file. </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At this time you might want to show the class the contents of `</a:t>
            </a:r>
            <a:r>
              <a:rPr lang="en-US" b="1" baseline="0" dirty="0" smtClean="0"/>
              <a:t>/home/chef/cookbooks/ssh/templates/default/</a:t>
            </a:r>
            <a:r>
              <a:rPr lang="en-US" b="1" baseline="0" dirty="0" err="1" smtClean="0"/>
              <a:t>ssh_config.erb</a:t>
            </a:r>
            <a:r>
              <a:rPr lang="en-US" b="1" baseline="0" dirty="0" smtClean="0"/>
              <a:t>`</a:t>
            </a:r>
            <a:r>
              <a:rPr lang="en-US" baseline="0" dirty="0" smtClean="0"/>
              <a:t> to illustrate how the contents of the current `</a:t>
            </a:r>
            <a:r>
              <a:rPr lang="en-US" b="1" baseline="0" dirty="0" smtClean="0"/>
              <a:t>/etc/ssh/</a:t>
            </a:r>
            <a:r>
              <a:rPr lang="en-US" b="1" baseline="0" dirty="0" err="1" smtClean="0"/>
              <a:t>ssh_config</a:t>
            </a:r>
            <a:r>
              <a:rPr lang="en-US" b="1" baseline="0" dirty="0" smtClean="0"/>
              <a:t>` </a:t>
            </a:r>
            <a:r>
              <a:rPr lang="en-US" baseline="0" dirty="0" smtClean="0"/>
              <a:t>file is now in the `</a:t>
            </a:r>
            <a:r>
              <a:rPr lang="en-US" b="1" baseline="0" dirty="0" err="1" smtClean="0"/>
              <a:t>ssh_config.erb</a:t>
            </a:r>
            <a:r>
              <a:rPr lang="en-US" b="1" baseline="0" dirty="0" smtClean="0"/>
              <a:t>`</a:t>
            </a:r>
            <a:r>
              <a:rPr lang="en-US" baseline="0" dirty="0" smtClean="0"/>
              <a:t> file.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09086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Edit the `</a:t>
            </a:r>
            <a:r>
              <a:rPr lang="en-US" b="1" dirty="0" smtClean="0"/>
              <a:t>~/cookbooks/ssh/recipes/</a:t>
            </a:r>
            <a:r>
              <a:rPr lang="en-US" b="1" dirty="0" err="1" smtClean="0"/>
              <a:t>client.rb</a:t>
            </a:r>
            <a:r>
              <a:rPr lang="en-US" b="1" dirty="0" smtClean="0"/>
              <a:t>`</a:t>
            </a:r>
            <a:r>
              <a:rPr lang="en-US" b="1" baseline="0" dirty="0" smtClean="0"/>
              <a:t> </a:t>
            </a:r>
            <a:r>
              <a:rPr lang="en-US" dirty="0" smtClean="0"/>
              <a:t>file and</a:t>
            </a:r>
            <a:r>
              <a:rPr lang="en-US" baseline="0" dirty="0" smtClean="0"/>
              <a:t> add the contents shown here.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858851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20915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test your recipe, first navigate to where</a:t>
            </a:r>
            <a:r>
              <a:rPr lang="en-US" baseline="0" dirty="0" smtClean="0"/>
              <a:t> the </a:t>
            </a:r>
            <a:r>
              <a:rPr lang="en-US" baseline="0" smtClean="0"/>
              <a:t>recipe lives</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6759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39644024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Edit your</a:t>
            </a:r>
            <a:r>
              <a:rPr lang="en-US" baseline="0" dirty="0" smtClean="0"/>
              <a:t> `.</a:t>
            </a:r>
            <a:r>
              <a:rPr lang="en-US" baseline="0" dirty="0" err="1" smtClean="0"/>
              <a:t>kitchen.yml</a:t>
            </a:r>
            <a:r>
              <a:rPr lang="en-US" baseline="0" dirty="0" smtClean="0"/>
              <a:t>` as shown here and on the following slide. </a:t>
            </a:r>
          </a:p>
          <a:p>
            <a:endParaRPr lang="en-US" baseline="0" dirty="0" smtClean="0"/>
          </a:p>
          <a:p>
            <a:r>
              <a:rPr lang="en-US" baseline="0" dirty="0" smtClean="0"/>
              <a:t>Because our node is an EC2 AWS instance, we need to change the driver from vagrant to </a:t>
            </a:r>
            <a:r>
              <a:rPr lang="en-US" baseline="0" dirty="0" err="1" smtClean="0"/>
              <a:t>docker</a:t>
            </a:r>
            <a:r>
              <a:rPr lang="en-US" baseline="0" dirty="0" smtClean="0"/>
              <a:t>. </a:t>
            </a:r>
            <a:r>
              <a:rPr lang="en-US" baseline="0" dirty="0" err="1" smtClean="0"/>
              <a:t>docker</a:t>
            </a:r>
            <a:r>
              <a:rPr lang="en-US" baseline="0" dirty="0" smtClean="0"/>
              <a:t> should already be installed on the EC2 AWS training instances.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042833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Also comment the </a:t>
            </a:r>
            <a:r>
              <a:rPr lang="en-US" baseline="0" dirty="0" err="1" smtClean="0"/>
              <a:t>ubuntu</a:t>
            </a:r>
            <a:r>
              <a:rPr lang="en-US" baseline="0" dirty="0" smtClean="0"/>
              <a:t> platform line and change the centos platform to `centos-6.7', which should be the version running on the training instance.</a:t>
            </a:r>
          </a:p>
          <a:p>
            <a:endParaRPr lang="en-US" baseline="0" dirty="0" smtClean="0"/>
          </a:p>
          <a:p>
            <a:r>
              <a:rPr lang="en-US" baseline="0" dirty="0" smtClean="0"/>
              <a:t>To confirm the centos release, you could execute  `more /etc/*-release`</a:t>
            </a:r>
          </a:p>
          <a:p>
            <a:r>
              <a:rPr lang="en-US" baseline="0" dirty="0" smtClean="0"/>
              <a:t>::::::::::::::</a:t>
            </a:r>
          </a:p>
          <a:p>
            <a:r>
              <a:rPr lang="en-US" baseline="0" dirty="0" smtClean="0"/>
              <a:t>/etc/centos-release</a:t>
            </a:r>
          </a:p>
          <a:p>
            <a:r>
              <a:rPr lang="en-US" baseline="0" dirty="0" smtClean="0"/>
              <a:t>::::::::::::::</a:t>
            </a:r>
          </a:p>
          <a:p>
            <a:r>
              <a:rPr lang="en-US" baseline="0" dirty="0" smtClean="0"/>
              <a:t>CentOS release 6.7 (Final)</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861276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Finally, change the suites name to `client' and the run_list recipe name to `</a:t>
            </a:r>
            <a:r>
              <a:rPr lang="en-US" baseline="0" dirty="0" err="1" smtClean="0"/>
              <a:t>ssh:client</a:t>
            </a:r>
            <a:r>
              <a:rPr lang="en-US" baseline="0" dirty="0" smtClean="0"/>
              <a:t>`.</a:t>
            </a:r>
          </a:p>
          <a:p>
            <a:r>
              <a:rPr lang="en-US" baseline="0" dirty="0" smtClean="0"/>
              <a:t>run_list:</a:t>
            </a:r>
          </a:p>
          <a:p>
            <a:r>
              <a:rPr lang="en-US" baseline="0" dirty="0" smtClean="0"/>
              <a:t>      - recipe[ssh::client]</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046231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list` from the ~/cookbooks/ssh directory. This command will tell you if you have a typo in your</a:t>
            </a:r>
            <a:r>
              <a:rPr lang="en-US" baseline="0" dirty="0" smtClean="0"/>
              <a:t> `.</a:t>
            </a:r>
            <a:r>
              <a:rPr lang="en-US" dirty="0" err="1" smtClean="0"/>
              <a:t>kitchen.yml</a:t>
            </a:r>
            <a:r>
              <a:rPr lang="en-US" dirty="0" smtClean="0"/>
              <a:t>`.</a:t>
            </a:r>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02673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converge` from the ~/cookbooks/ssh directory. </a:t>
            </a:r>
          </a:p>
          <a:p>
            <a:endParaRPr lang="en-US" baseline="0" dirty="0" smtClean="0"/>
          </a:p>
          <a:p>
            <a:r>
              <a:rPr lang="en-US" dirty="0" smtClean="0"/>
              <a:t>`kitchen converge` will:</a:t>
            </a:r>
          </a:p>
          <a:p>
            <a:endParaRPr lang="en-US" dirty="0" smtClean="0"/>
          </a:p>
          <a:p>
            <a:pPr marL="171450" indent="-171450">
              <a:buFont typeface="Arial" panose="020B0604020202020204" pitchFamily="34" charset="0"/>
              <a:buChar char="•"/>
            </a:pPr>
            <a:r>
              <a:rPr lang="en-US" dirty="0" smtClean="0"/>
              <a:t>Launch a </a:t>
            </a:r>
            <a:r>
              <a:rPr lang="en-US" dirty="0" err="1" smtClean="0"/>
              <a:t>docker</a:t>
            </a:r>
            <a:r>
              <a:rPr lang="en-US" dirty="0" smtClean="0"/>
              <a:t> container.</a:t>
            </a:r>
          </a:p>
          <a:p>
            <a:pPr marL="171450" indent="-171450">
              <a:buFont typeface="Arial" panose="020B0604020202020204" pitchFamily="34" charset="0"/>
              <a:buChar char="•"/>
            </a:pPr>
            <a:r>
              <a:rPr lang="en-US" dirty="0" smtClean="0"/>
              <a:t>Place the cookbook into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Install chef-client in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Run chef</a:t>
            </a:r>
            <a:r>
              <a:rPr lang="en-US" baseline="0" dirty="0" smtClean="0"/>
              <a:t> zero (i.e., chef-client in local mode) across the client recipe.</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aseline="0" dirty="0" smtClean="0"/>
              <a:t>The end result will be that it should write out the </a:t>
            </a:r>
            <a:r>
              <a:rPr lang="en-US" baseline="0" dirty="0" err="1" smtClean="0"/>
              <a:t>ssh_conf</a:t>
            </a:r>
            <a:r>
              <a:rPr lang="en-US" baseline="0" dirty="0" smtClean="0"/>
              <a:t> to the appropriate location (i.e</a:t>
            </a:r>
            <a:r>
              <a:rPr lang="en-US" b="0" baseline="0" dirty="0" smtClean="0"/>
              <a:t>., /etc/ssh/</a:t>
            </a:r>
            <a:r>
              <a:rPr lang="en-US" b="0" baseline="0" dirty="0" err="1" smtClean="0"/>
              <a:t>ssh_config</a:t>
            </a:r>
            <a:r>
              <a:rPr lang="en-US" b="0" baseline="0" dirty="0" smtClean="0"/>
              <a:t>).</a:t>
            </a:r>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endParaRPr lang="en-US" b="0"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0" baseline="0" dirty="0" smtClean="0"/>
              <a:t>It could take a couple minutes or so for this command to complete.</a:t>
            </a:r>
            <a:endParaRPr lang="en-US" b="0" dirty="0" smtClean="0"/>
          </a:p>
          <a:p>
            <a:pPr marL="171450" indent="-171450">
              <a:buFont typeface="Arial" panose="020B0604020202020204" pitchFamily="34" charset="0"/>
              <a:buChar char="•"/>
            </a:pP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72613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preceding exercises we began writing a remediation recipe on our target node.</a:t>
            </a:r>
          </a:p>
          <a:p>
            <a:endParaRPr lang="en-US" dirty="0" smtClean="0"/>
          </a:p>
          <a:p>
            <a:r>
              <a:rPr lang="en-US" dirty="0" smtClean="0"/>
              <a:t>We also tested the recipe with Test Kitchen.</a:t>
            </a:r>
          </a:p>
          <a:p>
            <a:endParaRPr lang="en-US" dirty="0" smtClean="0"/>
          </a:p>
          <a:p>
            <a:r>
              <a:rPr lang="en-US" dirty="0" smtClean="0"/>
              <a:t>But have we even addressed the "Set the SSH protocol version to 2" issue?</a:t>
            </a:r>
          </a:p>
          <a:p>
            <a:endParaRPr lang="en-US" dirty="0" smtClean="0"/>
          </a:p>
          <a:p>
            <a:r>
              <a:rPr lang="en-US" dirty="0" smtClean="0"/>
              <a:t>If you answered "no", you are correct. In</a:t>
            </a:r>
            <a:r>
              <a:rPr lang="en-US" baseline="0" dirty="0" smtClean="0"/>
              <a:t> a little while we</a:t>
            </a:r>
            <a:r>
              <a:rPr lang="en-US" dirty="0" smtClean="0"/>
              <a:t> will modify our recipe to address</a:t>
            </a:r>
            <a:r>
              <a:rPr lang="en-US" baseline="0" dirty="0" smtClean="0"/>
              <a:t> the "</a:t>
            </a:r>
            <a:r>
              <a:rPr lang="en-US" dirty="0" smtClean="0"/>
              <a:t>Set the SSH protocol version to 2"</a:t>
            </a:r>
            <a:r>
              <a:rPr lang="en-US" baseline="0" dirty="0" smtClean="0"/>
              <a:t> issue.</a:t>
            </a:r>
          </a:p>
          <a:p>
            <a:endParaRPr lang="en-US" baseline="0" dirty="0" smtClean="0"/>
          </a:p>
          <a:p>
            <a:r>
              <a:rPr lang="en-US" baseline="0" dirty="0" smtClean="0"/>
              <a:t>But first, let's add an InSpec Verifier.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532257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518093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85384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019718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See the following slide for an example of a handy way to populate this file.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59342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7285258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One handy way to populate the preceding `</a:t>
            </a:r>
            <a:r>
              <a:rPr lang="en-US" dirty="0" err="1" smtClean="0"/>
              <a:t>client_spec.rb</a:t>
            </a:r>
            <a:r>
              <a:rPr lang="en-US" dirty="0" smtClean="0"/>
              <a:t>' is to use the Compliance Web UI and copy the InSpec control code found in the relevant Compliance profile. </a:t>
            </a:r>
          </a:p>
          <a:p>
            <a:endParaRPr lang="en-US" dirty="0" smtClean="0"/>
          </a:p>
          <a:p>
            <a:r>
              <a:rPr lang="en-US" dirty="0" smtClean="0"/>
              <a:t>Then you can paste it into the `</a:t>
            </a:r>
            <a:r>
              <a:rPr lang="en-US" dirty="0" err="1" smtClean="0"/>
              <a:t>client_spec.rb</a:t>
            </a:r>
            <a:r>
              <a:rPr lang="en-US" dirty="0" smtClean="0"/>
              <a:t>' file to save yourself some typing.</a:t>
            </a:r>
          </a:p>
          <a:p>
            <a:endParaRPr lang="en-US" dirty="0" smtClean="0"/>
          </a:p>
          <a:p>
            <a:r>
              <a:rPr lang="en-US" dirty="0" smtClean="0"/>
              <a:t>Instructor Note: TBD </a:t>
            </a:r>
            <a:r>
              <a:rPr lang="en-US" dirty="0" smtClean="0">
                <a:effectLst/>
              </a:rPr>
              <a:t>It would also be good for the instructor to demonstrate using the InSpec verifier in test kitchen locally with Vagrant to show the students that it can be done.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654037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61489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First, we need to run this command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because</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we are using Docker solely for testing and placing it in this configuration is not secure. We are doing it here because it is necessary if we do not want to prefix </a:t>
            </a:r>
            <a:r>
              <a:rPr lang="en-US" dirty="0" smtClean="0">
                <a:effectLst/>
              </a:rPr>
              <a:t>`</a:t>
            </a:r>
            <a:r>
              <a:rPr lang="en-US" dirty="0" smtClean="0"/>
              <a:t>sudo</a:t>
            </a:r>
            <a:r>
              <a:rPr lang="en-US" dirty="0" smtClean="0">
                <a:effectLst/>
              </a:rPr>
              <a: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 front of the commands we execute. </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So it’s done here namely for speed and ease of training so you can focus on Compliance. On your local system you may use vagrant, ec2, or the azure driver and those will not have the same concern that we are experiencing here.</a:t>
            </a:r>
            <a:endParaRPr lang="en-US" dirty="0" smtClean="0"/>
          </a:p>
          <a:p>
            <a:endParaRPr lang="en-US" dirty="0" smtClean="0"/>
          </a:p>
          <a:p>
            <a:endParaRPr lang="en-US" dirty="0" smtClean="0"/>
          </a:p>
          <a:p>
            <a:endParaRPr lang="en-US" dirty="0" smtClean="0"/>
          </a:p>
          <a:p>
            <a:endParaRPr lang="en-US" dirty="0" smtClean="0"/>
          </a:p>
          <a:p>
            <a:r>
              <a:rPr lang="en-US" dirty="0" smtClean="0"/>
              <a:t>in order to put the chef user in the </a:t>
            </a:r>
            <a:r>
              <a:rPr lang="en-US" dirty="0" err="1" smtClean="0"/>
              <a:t>dockerroot</a:t>
            </a:r>
            <a:r>
              <a:rPr lang="en-US" dirty="0" smtClean="0"/>
              <a:t> group and make /var/run/</a:t>
            </a:r>
            <a:r>
              <a:rPr lang="en-US" dirty="0" err="1" smtClean="0"/>
              <a:t>docker.sock's</a:t>
            </a:r>
            <a:r>
              <a:rPr lang="en-US" dirty="0" smtClean="0"/>
              <a:t> group </a:t>
            </a:r>
            <a:r>
              <a:rPr lang="en-US" dirty="0" err="1" smtClean="0"/>
              <a:t>dockerroot</a:t>
            </a:r>
            <a:r>
              <a:rPr lang="en-US" dirty="0" smtClean="0"/>
              <a:t>.</a:t>
            </a:r>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592373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Below</a:t>
            </a:r>
            <a:r>
              <a:rPr lang="en-US" baseline="0" dirty="0" smtClean="0"/>
              <a:t> is an example of the details of the `sudo </a:t>
            </a:r>
            <a:r>
              <a:rPr lang="en-US" baseline="0" dirty="0" err="1" smtClean="0"/>
              <a:t>docker</a:t>
            </a:r>
            <a:r>
              <a:rPr lang="en-US" baseline="0" dirty="0" smtClean="0"/>
              <a:t> </a:t>
            </a:r>
            <a:r>
              <a:rPr lang="en-US" baseline="0" dirty="0" err="1" smtClean="0"/>
              <a:t>ps`</a:t>
            </a:r>
            <a:r>
              <a:rPr lang="en-US" baseline="0" dirty="0" smtClean="0"/>
              <a:t> command. This shows one </a:t>
            </a:r>
            <a:r>
              <a:rPr lang="en-US" baseline="0" dirty="0" err="1" smtClean="0"/>
              <a:t>docker</a:t>
            </a:r>
            <a:r>
              <a:rPr lang="en-US" baseline="0" dirty="0" smtClean="0"/>
              <a:t> container running.</a:t>
            </a:r>
          </a:p>
          <a:p>
            <a:endParaRPr lang="en-US" baseline="0" dirty="0" smtClean="0"/>
          </a:p>
          <a:p>
            <a:r>
              <a:rPr lang="en-US" baseline="0" dirty="0" smtClean="0"/>
              <a:t>You should only have only one </a:t>
            </a:r>
            <a:r>
              <a:rPr lang="en-US" baseline="0" dirty="0" err="1" smtClean="0"/>
              <a:t>docker</a:t>
            </a:r>
            <a:r>
              <a:rPr lang="en-US" baseline="0" dirty="0" smtClean="0"/>
              <a:t> container running too.</a:t>
            </a:r>
          </a:p>
          <a:p>
            <a:endParaRPr lang="en-US" baseline="0" dirty="0" smtClean="0"/>
          </a:p>
          <a:p>
            <a:r>
              <a:rPr lang="en-US" baseline="0" dirty="0" smtClean="0"/>
              <a:t>You'll need the Container ID for the next step so copy your Container ID, which is the first value that is not a header.</a:t>
            </a:r>
          </a:p>
          <a:p>
            <a:endParaRPr lang="en-US" baseline="0" dirty="0" smtClean="0"/>
          </a:p>
          <a:p>
            <a:endParaRPr lang="en-US" baseline="0" dirty="0" smtClean="0"/>
          </a:p>
          <a:p>
            <a:endParaRPr lang="en-US" dirty="0" smtClean="0"/>
          </a:p>
          <a:p>
            <a:r>
              <a:rPr lang="en-US" dirty="0" smtClean="0"/>
              <a:t>CONTAINER ID        IMAGE               COMMAND                CREATED             STATUS              PORTS                   NAMES</a:t>
            </a:r>
          </a:p>
          <a:p>
            <a:r>
              <a:rPr lang="en-US" dirty="0" smtClean="0"/>
              <a:t>5b51a4237437        d5b8fd3299b4        "/</a:t>
            </a:r>
            <a:r>
              <a:rPr lang="en-US" dirty="0" err="1" smtClean="0"/>
              <a:t>usr</a:t>
            </a:r>
            <a:r>
              <a:rPr lang="en-US" dirty="0" smtClean="0"/>
              <a:t>/</a:t>
            </a:r>
            <a:r>
              <a:rPr lang="en-US" dirty="0" err="1" smtClean="0"/>
              <a:t>sbin</a:t>
            </a:r>
            <a:r>
              <a:rPr lang="en-US" dirty="0" smtClean="0"/>
              <a:t>/</a:t>
            </a:r>
            <a:r>
              <a:rPr lang="en-US" dirty="0" err="1" smtClean="0"/>
              <a:t>sshd</a:t>
            </a:r>
            <a:r>
              <a:rPr lang="en-US" dirty="0" smtClean="0"/>
              <a:t> -D -   41 minutes ago      Up 41 minutes       0.0.0.0:32768-&gt;22/</a:t>
            </a:r>
            <a:r>
              <a:rPr lang="en-US" dirty="0" err="1" smtClean="0"/>
              <a:t>tcp</a:t>
            </a:r>
            <a:r>
              <a:rPr lang="en-US" dirty="0" smtClean="0"/>
              <a:t>   </a:t>
            </a:r>
            <a:r>
              <a:rPr lang="en-US" dirty="0" err="1" smtClean="0"/>
              <a:t>grave_davinci</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350143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dirty="0" smtClean="0"/>
              <a:t>Run this </a:t>
            </a:r>
            <a:r>
              <a:rPr lang="en-US" dirty="0" err="1" smtClean="0"/>
              <a:t>inspec</a:t>
            </a:r>
            <a:r>
              <a:rPr lang="en-US" baseline="0" dirty="0" smtClean="0"/>
              <a:t> command using the container ID you just copied, replacing CONTAINER_ID in the example.</a:t>
            </a:r>
          </a:p>
          <a:p>
            <a:endParaRPr lang="en-US" baseline="0" dirty="0" smtClean="0"/>
          </a:p>
          <a:p>
            <a:r>
              <a:rPr lang="en-US" dirty="0" smtClean="0"/>
              <a:t>`</a:t>
            </a:r>
            <a:r>
              <a:rPr lang="en-US" dirty="0" err="1" smtClean="0"/>
              <a:t>inspec</a:t>
            </a:r>
            <a:r>
              <a:rPr lang="en-US" dirty="0" smtClean="0"/>
              <a:t> exec ~/cookbooks/ssh/test/integration/client/</a:t>
            </a:r>
            <a:r>
              <a:rPr lang="en-US" dirty="0" err="1" smtClean="0"/>
              <a:t>inspec</a:t>
            </a:r>
            <a:r>
              <a:rPr lang="en-US" dirty="0" smtClean="0"/>
              <a:t>/</a:t>
            </a:r>
            <a:r>
              <a:rPr lang="en-US" dirty="0" err="1" smtClean="0"/>
              <a:t>client_spec.rb</a:t>
            </a:r>
            <a:r>
              <a:rPr lang="en-US" dirty="0" smtClean="0"/>
              <a:t> -t docker://CONTAINER_ID`</a:t>
            </a:r>
          </a:p>
          <a:p>
            <a:endParaRPr lang="en-US" dirty="0" smtClean="0"/>
          </a:p>
          <a:p>
            <a:r>
              <a:rPr lang="en-US" dirty="0" smtClean="0"/>
              <a:t>While the image of the output</a:t>
            </a:r>
            <a:r>
              <a:rPr lang="en-US" baseline="0" dirty="0" smtClean="0"/>
              <a:t> </a:t>
            </a:r>
            <a:r>
              <a:rPr lang="en-US" dirty="0" smtClean="0"/>
              <a:t>may be hard to see, the</a:t>
            </a:r>
            <a:r>
              <a:rPr lang="en-US" baseline="0" dirty="0" smtClean="0"/>
              <a:t> output is also pasted below. Notice how </a:t>
            </a:r>
            <a:r>
              <a:rPr lang="en-US" baseline="0" dirty="0" err="1" smtClean="0"/>
              <a:t>inspec</a:t>
            </a:r>
            <a:r>
              <a:rPr lang="en-US" baseline="0" dirty="0" smtClean="0"/>
              <a:t> from the command line also found the "</a:t>
            </a:r>
            <a:r>
              <a:rPr lang="en-US" dirty="0" smtClean="0"/>
              <a:t>SSH Configuration Protocol should </a:t>
            </a:r>
            <a:r>
              <a:rPr lang="en-US" dirty="0" err="1" smtClean="0"/>
              <a:t>eq</a:t>
            </a:r>
            <a:r>
              <a:rPr lang="en-US" dirty="0" smtClean="0"/>
              <a:t> "2"</a:t>
            </a:r>
            <a:r>
              <a:rPr lang="en-US" baseline="0" dirty="0" smtClean="0"/>
              <a:t> non compliance issue.</a:t>
            </a:r>
          </a:p>
          <a:p>
            <a:endParaRPr lang="en-US" baseline="0" dirty="0" smtClean="0"/>
          </a:p>
          <a:p>
            <a:r>
              <a:rPr lang="en-US" baseline="0" dirty="0" smtClean="0"/>
              <a:t>Running InSpec in this way can uncover more complex issues than the basic issue we are remediating in this module.</a:t>
            </a:r>
          </a:p>
          <a:p>
            <a:endParaRPr lang="en-US" baseline="0" dirty="0" smtClean="0"/>
          </a:p>
          <a:p>
            <a:r>
              <a:rPr lang="en-US" dirty="0" smtClean="0">
                <a:effectLst/>
              </a:rPr>
              <a:t>TBD: </a:t>
            </a:r>
            <a:r>
              <a:rPr lang="en-US" dirty="0" err="1" smtClean="0">
                <a:effectLst/>
              </a:rPr>
              <a:t>Nathen:"I</a:t>
            </a:r>
            <a:r>
              <a:rPr lang="en-US" dirty="0" smtClean="0">
                <a:effectLst/>
              </a:rPr>
              <a:t> think it’s a critical part of the remediation b/c you want to make sure you are testing the same thing locally</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12:25 PM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dirty="0" smtClean="0">
                <a:effectLst/>
              </a:rPr>
              <a:t> </a:t>
            </a:r>
          </a:p>
          <a:p>
            <a:r>
              <a:rPr lang="en-US" dirty="0" smtClean="0">
                <a:effectLst/>
              </a:rPr>
              <a:t>in this case, it’s a pretty easy fix so you might feel you don’t need to test locally first but it’s important to get into that habit and, I believe, we should teach that pattern"</a:t>
            </a:r>
          </a:p>
          <a:p>
            <a:endParaRPr lang="en-US" dirty="0" smtClean="0"/>
          </a:p>
          <a:p>
            <a:r>
              <a:rPr lang="en-US" dirty="0" smtClean="0"/>
              <a:t>The full output is here:</a:t>
            </a:r>
          </a:p>
          <a:p>
            <a:endParaRPr lang="en-US" dirty="0" smtClean="0"/>
          </a:p>
          <a:p>
            <a:r>
              <a:rPr lang="en-US" dirty="0" smtClean="0"/>
              <a:t>F</a:t>
            </a:r>
          </a:p>
          <a:p>
            <a:endParaRPr lang="en-US" dirty="0" smtClean="0"/>
          </a:p>
          <a:p>
            <a:r>
              <a:rPr lang="en-US" dirty="0" smtClean="0"/>
              <a:t>Failures:</a:t>
            </a:r>
          </a:p>
          <a:p>
            <a:endParaRPr lang="en-US" dirty="0" smtClean="0"/>
          </a:p>
          <a:p>
            <a:r>
              <a:rPr lang="en-US" dirty="0" smtClean="0"/>
              <a:t>  1) SSH Configuration Protocol should </a:t>
            </a:r>
            <a:r>
              <a:rPr lang="en-US" dirty="0" err="1" smtClean="0"/>
              <a:t>eq</a:t>
            </a:r>
            <a:r>
              <a:rPr lang="en-US" dirty="0" smtClean="0"/>
              <a:t> "2"</a:t>
            </a:r>
          </a:p>
          <a:p>
            <a:r>
              <a:rPr lang="en-US" dirty="0" smtClean="0"/>
              <a:t>     Failure/Error: its('Protocol') { should </a:t>
            </a:r>
            <a:r>
              <a:rPr lang="en-US" dirty="0" err="1" smtClean="0"/>
              <a:t>eq</a:t>
            </a:r>
            <a:r>
              <a:rPr lang="en-US" dirty="0" smtClean="0"/>
              <a:t>('2') }</a:t>
            </a:r>
          </a:p>
          <a:p>
            <a:endParaRPr lang="en-US" dirty="0" smtClean="0"/>
          </a:p>
          <a:p>
            <a:r>
              <a:rPr lang="en-US" dirty="0" smtClean="0"/>
              <a:t>       expected: "2"</a:t>
            </a:r>
          </a:p>
          <a:p>
            <a:r>
              <a:rPr lang="en-US" dirty="0" smtClean="0"/>
              <a:t>            got: nil</a:t>
            </a:r>
          </a:p>
          <a:p>
            <a:endParaRPr lang="en-US" dirty="0" smtClean="0"/>
          </a:p>
          <a:p>
            <a:r>
              <a:rPr lang="en-US" dirty="0" smtClean="0"/>
              <a:t>       (compared using ==)</a:t>
            </a:r>
          </a:p>
          <a:p>
            <a:r>
              <a:rPr lang="en-US" dirty="0" smtClean="0"/>
              <a:t>     # ./test/integration/client/</a:t>
            </a:r>
            <a:r>
              <a:rPr lang="en-US" dirty="0" err="1" smtClean="0"/>
              <a:t>inspec</a:t>
            </a:r>
            <a:r>
              <a:rPr lang="en-US" dirty="0" smtClean="0"/>
              <a:t>/client_spec.rb:9:in `block (3 levels) in load'</a:t>
            </a:r>
          </a:p>
          <a:p>
            <a:endParaRPr lang="en-US" dirty="0" smtClean="0"/>
          </a:p>
          <a:p>
            <a:r>
              <a:rPr lang="en-US" dirty="0" smtClean="0"/>
              <a:t>Finished in 0.79369 seconds (files took 0.7207 seconds to load)</a:t>
            </a:r>
          </a:p>
          <a:p>
            <a:r>
              <a:rPr lang="en-US" dirty="0" smtClean="0"/>
              <a:t>1 example, 1 failure</a:t>
            </a:r>
          </a:p>
          <a:p>
            <a:endParaRPr lang="en-US" dirty="0" smtClean="0"/>
          </a:p>
          <a:p>
            <a:r>
              <a:rPr lang="en-US" dirty="0" smtClean="0"/>
              <a:t>Failed examples:</a:t>
            </a:r>
          </a:p>
          <a:p>
            <a:endParaRPr lang="en-US" dirty="0" smtClean="0"/>
          </a:p>
          <a:p>
            <a:r>
              <a:rPr lang="en-US" dirty="0" err="1" smtClean="0"/>
              <a:t>rspec</a:t>
            </a:r>
            <a:r>
              <a:rPr lang="en-US" dirty="0" smtClean="0"/>
              <a:t>  # SSH Configuration Protocol should </a:t>
            </a:r>
            <a:r>
              <a:rPr lang="en-US" dirty="0" err="1" smtClean="0"/>
              <a:t>eq</a:t>
            </a:r>
            <a:r>
              <a:rPr lang="en-US" dirty="0" smtClean="0"/>
              <a:t> "2"</a:t>
            </a:r>
          </a:p>
          <a:p>
            <a:endParaRPr lang="en-US" dirty="0" smtClean="0"/>
          </a:p>
          <a:p>
            <a:endParaRPr lang="en-US" dirty="0" smtClean="0"/>
          </a:p>
          <a:p>
            <a:r>
              <a:rPr lang="en-US" dirty="0" smtClean="0"/>
              <a:t>TBD IMPORTANT: We need to build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shell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init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stuff for chef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dk</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into the AMI images.</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dirty="0" smtClean="0"/>
              <a:t>https://docs.chef.io/install_dk.html</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19528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dirty="0" smtClean="0"/>
              <a:t>Edit the ~/cookbooks/ssh/templates/default/</a:t>
            </a:r>
            <a:r>
              <a:rPr lang="en-US" dirty="0" err="1" smtClean="0"/>
              <a:t>ssh_config.erb</a:t>
            </a:r>
            <a:r>
              <a:rPr lang="en-US" baseline="0" dirty="0" smtClean="0"/>
              <a:t> file. </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Uncomment the `#   Protocol 2,1` line.</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Change the protocol version to `2` only.</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791445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Results: Your ~/cookbooks/ssh/templates/default/</a:t>
            </a:r>
            <a:r>
              <a:rPr lang="en-US" dirty="0" err="1" smtClean="0"/>
              <a:t>ssh_config.erb</a:t>
            </a:r>
            <a:r>
              <a:rPr lang="en-US" baseline="0" dirty="0" smtClean="0"/>
              <a:t> file's Protocol line should now look like this example.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459247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Change to </a:t>
            </a:r>
            <a:r>
              <a:rPr lang="en-US" dirty="0" smtClean="0"/>
              <a:t>~/cookbooks/ssh if not</a:t>
            </a:r>
            <a:r>
              <a:rPr lang="en-US" baseline="0" dirty="0" smtClean="0"/>
              <a:t> there already.</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141878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You should now see that only Protocol version 2 is currently set</a:t>
            </a:r>
            <a:r>
              <a:rPr lang="en-US" baseline="0" dirty="0" smtClean="0"/>
              <a:t> in test kitchen.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update content in file /etc/ssh/</a:t>
            </a:r>
            <a:r>
              <a:rPr lang="en-US" baseline="0" dirty="0" err="1" smtClean="0"/>
              <a:t>ssh_config</a:t>
            </a:r>
            <a:r>
              <a:rPr lang="en-US" baseline="0" dirty="0" smtClean="0"/>
              <a:t> from 86eb9b to 065f90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a:t>
            </a:r>
            <a:r>
              <a:rPr lang="en-US" baseline="0" dirty="0" err="1" smtClean="0"/>
              <a:t>ssh_config</a:t>
            </a:r>
            <a:r>
              <a:rPr lang="en-US" baseline="0" dirty="0" smtClean="0"/>
              <a:t>      2015-08-13 09:58:26.000000000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/etc/ssh/.ssh_config20151209-412-cf7gd7  2015-12-09 20:35:29.734689138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-37,7 +37,7 @@</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IdentityFile ~/.ssh/</a:t>
            </a:r>
            <a:r>
              <a:rPr lang="en-US" baseline="0" dirty="0" err="1" smtClean="0"/>
              <a:t>id_rsa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IdentityFile ~/.ssh/</a:t>
            </a:r>
            <a:r>
              <a:rPr lang="en-US" baseline="0" dirty="0" err="1" smtClean="0"/>
              <a:t>id_dsa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Port 22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Protocol 2,1</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a:t>
            </a:r>
            <a:r>
              <a:rPr lang="en-US" b="1" baseline="0" dirty="0" smtClean="0"/>
              <a:t>+Protocol 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 3des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Ciphers aes128-ctr,aes192-ctr,aes256-ctr,arcfour256,arcfour128,aes128-cbc,3des-cbc</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Running handlers: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Chef Client finished, 3/3 resources updated in 03 seconds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Finished converging &lt;client-centos-67&gt; (0m8.22s).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42390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Run this </a:t>
            </a:r>
            <a:r>
              <a:rPr lang="en-US" dirty="0" err="1" smtClean="0"/>
              <a:t>inspec</a:t>
            </a:r>
            <a:r>
              <a:rPr lang="en-US" baseline="0" dirty="0" smtClean="0"/>
              <a:t> command again using the container ID you copied previously, replacing CONTAINER_ID in the example.</a:t>
            </a:r>
          </a:p>
          <a:p>
            <a:endParaRPr lang="en-US" baseline="0" dirty="0" smtClean="0"/>
          </a:p>
          <a:p>
            <a:r>
              <a:rPr lang="en-US" dirty="0" smtClean="0"/>
              <a:t>`</a:t>
            </a:r>
            <a:r>
              <a:rPr lang="en-US" dirty="0" err="1" smtClean="0"/>
              <a:t>inspec</a:t>
            </a:r>
            <a:r>
              <a:rPr lang="en-US" dirty="0" smtClean="0"/>
              <a:t> exec ~/cookbooks/ssh/test/integration/client/</a:t>
            </a:r>
            <a:r>
              <a:rPr lang="en-US" dirty="0" err="1" smtClean="0"/>
              <a:t>inspec</a:t>
            </a:r>
            <a:r>
              <a:rPr lang="en-US" dirty="0" smtClean="0"/>
              <a:t>/</a:t>
            </a:r>
            <a:r>
              <a:rPr lang="en-US" dirty="0" err="1" smtClean="0"/>
              <a:t>client_spec.rb</a:t>
            </a:r>
            <a:r>
              <a:rPr lang="en-US" dirty="0" smtClean="0"/>
              <a:t> -t docker://CONTAINER_ID`</a:t>
            </a:r>
          </a:p>
          <a:p>
            <a:endParaRPr lang="en-US" dirty="0" smtClean="0"/>
          </a:p>
          <a:p>
            <a:r>
              <a:rPr lang="en-US" dirty="0" smtClean="0"/>
              <a:t>You should now see that the</a:t>
            </a:r>
            <a:r>
              <a:rPr lang="en-US" baseline="0" dirty="0" smtClean="0"/>
              <a:t> test</a:t>
            </a:r>
            <a:r>
              <a:rPr lang="en-US" dirty="0" smtClean="0"/>
              <a:t> has passed. In</a:t>
            </a:r>
            <a:r>
              <a:rPr lang="en-US" baseline="0" dirty="0" smtClean="0"/>
              <a:t> addition to the output text that says there were 0 failures, th</a:t>
            </a:r>
            <a:r>
              <a:rPr lang="en-US" dirty="0" smtClean="0"/>
              <a:t>e single dot at the top-left of the output means there</a:t>
            </a:r>
            <a:r>
              <a:rPr lang="en-US" baseline="0" dirty="0" smtClean="0"/>
              <a:t> was </a:t>
            </a:r>
            <a:r>
              <a:rPr lang="en-US" dirty="0" smtClean="0"/>
              <a:t>one</a:t>
            </a:r>
            <a:r>
              <a:rPr lang="en-US" baseline="0" dirty="0" smtClean="0"/>
              <a:t> test made and that it passed.</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1952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sure you are using the hostname of</a:t>
            </a:r>
            <a:r>
              <a:rPr lang="en-US" baseline="0" dirty="0" smtClean="0"/>
              <a:t> the target node that you noted previously in class.</a:t>
            </a:r>
            <a:endParaRPr lang="en-US" dirty="0" smtClean="0"/>
          </a:p>
          <a:p>
            <a:endParaRPr lang="en-US" dirty="0" smtClean="0"/>
          </a:p>
          <a:p>
            <a:r>
              <a:rPr lang="en-US" dirty="0" smtClean="0"/>
              <a:t>In the workplace, the</a:t>
            </a:r>
            <a:r>
              <a:rPr lang="en-US" baseline="0" dirty="0" smtClean="0"/>
              <a:t> target node's username and password will likely be different than shown in this example.</a:t>
            </a:r>
          </a:p>
          <a:p>
            <a:endParaRPr lang="en-US" baseline="0" dirty="0" smtClean="0"/>
          </a:p>
          <a:p>
            <a:r>
              <a:rPr lang="en-US" baseline="0" dirty="0" smtClean="0"/>
              <a:t>We'll discuss using key pair access later in the module.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8247739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 we</a:t>
            </a:r>
            <a:r>
              <a:rPr lang="en-US" baseline="0" dirty="0" smtClean="0"/>
              <a:t> need to actually apply the change to the node. We'll do this using </a:t>
            </a:r>
            <a:r>
              <a:rPr lang="en-US" dirty="0" smtClean="0"/>
              <a:t>chef-client in local mode. You should then see that only Protocol version 2 is currently set</a:t>
            </a:r>
            <a:r>
              <a:rPr lang="en-US" baseline="0" dirty="0" smtClean="0"/>
              <a:t> on the node. </a:t>
            </a: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Of course</a:t>
            </a:r>
            <a:r>
              <a:rPr lang="en-US" baseline="0" dirty="0" smtClean="0"/>
              <a:t> in a production environment chef-client would most likely be set to run automatically to download and converge these changes from Chef Server.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74147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39315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60778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53992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In this module we scanned a node for compliance issues. We identified </a:t>
            </a:r>
            <a:r>
              <a:rPr lang="en-US" smtClean="0"/>
              <a:t>an issue </a:t>
            </a:r>
            <a:r>
              <a:rPr lang="en-US" dirty="0" smtClean="0"/>
              <a:t>and then wrote a remediation recipe directly on the node scanned. We also tested our recipe with test kitchen.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mentioned</a:t>
            </a:r>
            <a:r>
              <a:rPr lang="en-US" baseline="0" dirty="0" smtClean="0"/>
              <a:t> previously</a:t>
            </a:r>
            <a:r>
              <a:rPr lang="en-US" dirty="0" smtClean="0"/>
              <a:t>, in a</a:t>
            </a:r>
            <a:r>
              <a:rPr lang="en-US" baseline="0" dirty="0" smtClean="0"/>
              <a:t> production environment, </a:t>
            </a:r>
            <a:r>
              <a:rPr lang="en-US" dirty="0" smtClean="0"/>
              <a:t>you will likely write such recipes locally, add them to the node's</a:t>
            </a:r>
            <a:r>
              <a:rPr lang="en-US" baseline="0" dirty="0" smtClean="0"/>
              <a:t> run list, </a:t>
            </a:r>
            <a:r>
              <a:rPr lang="en-US" dirty="0" smtClean="0"/>
              <a:t>and then upload them to Chef Server.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Then the nodes would download the recipes from Chef Server on their next chef-client</a:t>
            </a:r>
            <a:r>
              <a:rPr lang="en-US" baseline="0" dirty="0" smtClean="0"/>
              <a:t> run and also </a:t>
            </a:r>
            <a:r>
              <a:rPr lang="en-US" dirty="0" smtClean="0"/>
              <a:t>convergence the recipes.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690942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7300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Instructor </a:t>
            </a:r>
            <a:r>
              <a:rPr lang="en-US" baseline="0" dirty="0" smtClean="0"/>
              <a:t>Note</a:t>
            </a:r>
            <a:r>
              <a:rPr lang="en-US" baseline="0" dirty="0" smtClean="0"/>
              <a:t>: </a:t>
            </a:r>
            <a:r>
              <a:rPr lang="en-US" baseline="0" dirty="0" smtClean="0"/>
              <a:t>If a Linux target node's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image has /etc/sudoers  </a:t>
            </a:r>
            <a:r>
              <a:rPr lang="en-US" dirty="0" smtClean="0">
                <a:effectLst/>
              </a:rPr>
              <a:t>`</a:t>
            </a:r>
            <a:r>
              <a:rPr lang="en-US" dirty="0" smtClean="0"/>
              <a:t>Defaults    requiretty</a:t>
            </a:r>
            <a:r>
              <a:rPr lang="en-US" dirty="0" smtClean="0">
                <a:effectLst/>
              </a:rPr>
              <a:t>` uncommented, then the Compliance server won't be able to connect to the target node unless we d</a:t>
            </a:r>
            <a:r>
              <a:rPr lang="en-US" dirty="0" smtClean="0"/>
              <a:t>isable</a:t>
            </a:r>
            <a:r>
              <a:rPr lang="en-US" baseline="0" dirty="0" smtClean="0"/>
              <a:t> sudo on this page. Once the issue is </a:t>
            </a:r>
            <a:r>
              <a:rPr lang="en-US" baseline="0" dirty="0" smtClean="0"/>
              <a:t>fixed it should not matter if the target node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/etc/sudoers  </a:t>
            </a:r>
            <a:r>
              <a:rPr lang="en-US" dirty="0" smtClean="0">
                <a:effectLst/>
              </a:rPr>
              <a:t>`</a:t>
            </a:r>
            <a:r>
              <a:rPr lang="en-US" dirty="0" smtClean="0"/>
              <a:t>Defaults   requiretty</a:t>
            </a:r>
            <a:r>
              <a:rPr lang="en-US" dirty="0" smtClean="0">
                <a:effectLst/>
              </a:rPr>
              <a:t>` is uncommented. </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521522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561256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 Status column does not</a:t>
            </a:r>
            <a:r>
              <a:rPr lang="en-US" baseline="0" dirty="0" smtClean="0"/>
              <a:t> </a:t>
            </a:r>
            <a:r>
              <a:rPr lang="en-US" dirty="0" smtClean="0"/>
              <a:t>indicate `</a:t>
            </a:r>
            <a:r>
              <a:rPr lang="en-US" b="1" dirty="0" smtClean="0"/>
              <a:t>Connection established`</a:t>
            </a:r>
            <a:r>
              <a:rPr lang="en-US" b="0" dirty="0" smtClean="0"/>
              <a:t>,</a:t>
            </a:r>
            <a:r>
              <a:rPr lang="en-US" b="0" baseline="0" dirty="0" smtClean="0"/>
              <a:t> please notify the instructor.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923218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may have noticed, you could add additional nodes by simply repeating the previous steps.</a:t>
            </a:r>
          </a:p>
          <a:p>
            <a:endParaRPr lang="en-US" dirty="0" smtClean="0"/>
          </a:p>
          <a:p>
            <a:r>
              <a:rPr lang="en-US" dirty="0" smtClean="0"/>
              <a:t>You could also add a number of nodes at once by separating each hostname or IP address with a comma or a space, as shown in this illustration.</a:t>
            </a:r>
          </a:p>
          <a:p>
            <a:endParaRPr lang="en-US" dirty="0" smtClean="0"/>
          </a:p>
          <a:p>
            <a:r>
              <a:rPr lang="en-US" dirty="0" smtClean="0"/>
              <a:t>Chef Compliance also supports bulk loading of nodes via API.</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4092573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4990392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4016561484"/>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0765255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8" r:id="rId13"/>
    <p:sldLayoutId id="2147483869"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70"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931098" cy="1337551"/>
          </a:xfrm>
        </p:spPr>
        <p:txBody>
          <a:bodyPr/>
          <a:lstStyle/>
          <a:p>
            <a:r>
              <a:rPr lang="en-US" dirty="0" smtClean="0"/>
              <a:t>Running Scans, Remediation, and Testing</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Configuring the Chef Compliance Server to Run Scans and Writing Remediation Recipes</a:t>
            </a:r>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Testing Connectivity to Your Node</a:t>
            </a:r>
            <a:endParaRPr lang="en-US" dirty="0"/>
          </a:p>
        </p:txBody>
      </p:sp>
      <p:sp>
        <p:nvSpPr>
          <p:cNvPr id="3" name="Text Placeholder 2"/>
          <p:cNvSpPr>
            <a:spLocks noGrp="1"/>
          </p:cNvSpPr>
          <p:nvPr>
            <p:ph type="body" sz="quarter" idx="12"/>
          </p:nvPr>
        </p:nvSpPr>
        <p:spPr>
          <a:xfrm>
            <a:off x="151838" y="1710724"/>
            <a:ext cx="15850723" cy="5345953"/>
          </a:xfrm>
        </p:spPr>
        <p:txBody>
          <a:bodyPr/>
          <a:lstStyle/>
          <a:p>
            <a:r>
              <a:rPr lang="en-US" dirty="0" smtClean="0"/>
              <a:t>The Status column of you node should now indicate </a:t>
            </a:r>
            <a:r>
              <a:rPr lang="en-US" b="1" dirty="0" smtClean="0"/>
              <a:t>Connection established</a:t>
            </a:r>
            <a:r>
              <a:rPr lang="en-US" dirty="0" smtClean="0"/>
              <a:t>. </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6" name="Picture 5"/>
          <p:cNvPicPr>
            <a:picLocks noChangeAspect="1"/>
          </p:cNvPicPr>
          <p:nvPr/>
        </p:nvPicPr>
        <p:blipFill>
          <a:blip r:embed="rId3"/>
          <a:stretch>
            <a:fillRect/>
          </a:stretch>
        </p:blipFill>
        <p:spPr>
          <a:xfrm>
            <a:off x="785966" y="2740230"/>
            <a:ext cx="13999450" cy="3286943"/>
          </a:xfrm>
          <a:prstGeom prst="rect">
            <a:avLst/>
          </a:prstGeom>
          <a:ln>
            <a:solidFill>
              <a:schemeClr val="accent1"/>
            </a:solidFill>
          </a:ln>
        </p:spPr>
      </p:pic>
      <p:cxnSp>
        <p:nvCxnSpPr>
          <p:cNvPr id="7" name="Straight Arrow Connector 6"/>
          <p:cNvCxnSpPr/>
          <p:nvPr/>
        </p:nvCxnSpPr>
        <p:spPr>
          <a:xfrm>
            <a:off x="11658600" y="2369127"/>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766308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Nodes in Bulk</a:t>
            </a:r>
            <a:endParaRPr lang="en-US" dirty="0"/>
          </a:p>
        </p:txBody>
      </p:sp>
      <p:sp>
        <p:nvSpPr>
          <p:cNvPr id="3" name="Text Placeholder 2"/>
          <p:cNvSpPr>
            <a:spLocks noGrp="1"/>
          </p:cNvSpPr>
          <p:nvPr>
            <p:ph type="body" sz="quarter" idx="12"/>
          </p:nvPr>
        </p:nvSpPr>
        <p:spPr>
          <a:xfrm>
            <a:off x="276530" y="1710724"/>
            <a:ext cx="7992921" cy="5345953"/>
          </a:xfrm>
        </p:spPr>
        <p:txBody>
          <a:bodyPr/>
          <a:lstStyle/>
          <a:p>
            <a:r>
              <a:rPr lang="en-US" dirty="0" smtClean="0"/>
              <a:t>You </a:t>
            </a:r>
            <a:r>
              <a:rPr lang="en-US" dirty="0"/>
              <a:t>could add additional nodes by simply repeating the previous </a:t>
            </a:r>
            <a:r>
              <a:rPr lang="en-US" dirty="0" smtClean="0"/>
              <a:t>steps.</a:t>
            </a:r>
          </a:p>
          <a:p>
            <a:endParaRPr lang="en-US" dirty="0"/>
          </a:p>
          <a:p>
            <a:r>
              <a:rPr lang="en-US" dirty="0" smtClean="0"/>
              <a:t>You could also add a number of nodes at once by separating each hostname or IP address with a comma or a space, as shown in this illustration.</a:t>
            </a:r>
          </a:p>
          <a:p>
            <a:endParaRPr lang="en-US" dirty="0"/>
          </a:p>
          <a:p>
            <a:r>
              <a:rPr lang="en-US" dirty="0" smtClean="0"/>
              <a:t>Chef Compliance also supports bulk loading of nodes via API.</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cxnSp>
        <p:nvCxnSpPr>
          <p:cNvPr id="7" name="Straight Arrow Connector 6"/>
          <p:cNvCxnSpPr/>
          <p:nvPr/>
        </p:nvCxnSpPr>
        <p:spPr>
          <a:xfrm>
            <a:off x="13777498" y="463815"/>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8" name="Picture 7"/>
          <p:cNvPicPr>
            <a:picLocks noChangeAspect="1"/>
          </p:cNvPicPr>
          <p:nvPr/>
        </p:nvPicPr>
        <p:blipFill>
          <a:blip r:embed="rId3"/>
          <a:stretch>
            <a:fillRect/>
          </a:stretch>
        </p:blipFill>
        <p:spPr>
          <a:xfrm>
            <a:off x="8565861" y="41564"/>
            <a:ext cx="7648575" cy="8029575"/>
          </a:xfrm>
          <a:prstGeom prst="rect">
            <a:avLst/>
          </a:prstGeom>
          <a:ln>
            <a:solidFill>
              <a:schemeClr val="accent1"/>
            </a:solidFill>
          </a:ln>
        </p:spPr>
      </p:pic>
    </p:spTree>
    <p:extLst>
      <p:ext uri="{BB962C8B-B14F-4D97-AF65-F5344CB8AC3E}">
        <p14:creationId xmlns:p14="http://schemas.microsoft.com/office/powerpoint/2010/main" val="143241163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Pairs</a:t>
            </a:r>
            <a:endParaRPr lang="en-US" dirty="0"/>
          </a:p>
        </p:txBody>
      </p:sp>
      <p:sp>
        <p:nvSpPr>
          <p:cNvPr id="3" name="Text Placeholder 2"/>
          <p:cNvSpPr>
            <a:spLocks noGrp="1"/>
          </p:cNvSpPr>
          <p:nvPr>
            <p:ph type="body" sz="quarter" idx="12"/>
          </p:nvPr>
        </p:nvSpPr>
        <p:spPr>
          <a:xfrm>
            <a:off x="234966" y="1710724"/>
            <a:ext cx="7992921" cy="5345953"/>
          </a:xfrm>
        </p:spPr>
        <p:txBody>
          <a:bodyPr/>
          <a:lstStyle/>
          <a:p>
            <a:r>
              <a:rPr lang="en-US" dirty="0" smtClean="0"/>
              <a:t>In the workplace, using security key pairs would be a more secure method for connecting to nodes than using the password method. </a:t>
            </a:r>
            <a:endParaRPr lang="en-US" dirty="0"/>
          </a:p>
          <a:p>
            <a:r>
              <a:rPr lang="en-US" dirty="0" smtClean="0"/>
              <a:t>By clicking </a:t>
            </a:r>
            <a:r>
              <a:rPr lang="en-US" b="1" dirty="0" smtClean="0"/>
              <a:t>Settings &gt; Add New Key Pair  </a:t>
            </a:r>
            <a:r>
              <a:rPr lang="en-US" dirty="0" smtClean="0"/>
              <a:t>you will see where to paste your private and public keys.</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378795" y="154011"/>
            <a:ext cx="7564467" cy="7535261"/>
          </a:xfrm>
          <a:prstGeom prst="rect">
            <a:avLst/>
          </a:prstGeom>
          <a:ln>
            <a:solidFill>
              <a:schemeClr val="accent1"/>
            </a:solidFill>
          </a:ln>
        </p:spPr>
      </p:pic>
    </p:spTree>
    <p:extLst>
      <p:ext uri="{BB962C8B-B14F-4D97-AF65-F5344CB8AC3E}">
        <p14:creationId xmlns:p14="http://schemas.microsoft.com/office/powerpoint/2010/main" val="871112849"/>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Compliance Scans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a:t>You can run Compliance scans on demand or schedule them to run at a later time</a:t>
            </a:r>
            <a:r>
              <a:rPr lang="en-US" dirty="0" smtClean="0"/>
              <a:t>.</a:t>
            </a:r>
          </a:p>
          <a:p>
            <a:endParaRPr lang="en-US" dirty="0"/>
          </a:p>
          <a:p>
            <a:r>
              <a:rPr lang="en-US" dirty="0" smtClean="0"/>
              <a:t>Chef </a:t>
            </a:r>
            <a:r>
              <a:rPr lang="en-US" dirty="0"/>
              <a:t>Compliance maintains profiles as a collection of individual controls that comprise a complete audit.</a:t>
            </a:r>
            <a:endParaRPr lang="en-US" dirty="0" smtClean="0"/>
          </a:p>
          <a:p>
            <a:endParaRPr lang="en-US" dirty="0" smtClean="0"/>
          </a:p>
          <a:p>
            <a:r>
              <a:rPr lang="en-US" dirty="0" smtClean="0"/>
              <a:t>As mentioned previously, Chef Compliance comes with a few reference profiles of various compliance policies that you can leverage or use as examples to create your own.</a:t>
            </a:r>
          </a:p>
        </p:txBody>
      </p:sp>
    </p:spTree>
    <p:extLst>
      <p:ext uri="{BB962C8B-B14F-4D97-AF65-F5344CB8AC3E}">
        <p14:creationId xmlns:p14="http://schemas.microsoft.com/office/powerpoint/2010/main" val="1842217701"/>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Compliance Profiles Used in Scans</a:t>
            </a:r>
            <a:endParaRPr lang="en-US" dirty="0"/>
          </a:p>
        </p:txBody>
      </p:sp>
      <p:sp>
        <p:nvSpPr>
          <p:cNvPr id="3" name="Text Placeholder 2"/>
          <p:cNvSpPr>
            <a:spLocks noGrp="1"/>
          </p:cNvSpPr>
          <p:nvPr>
            <p:ph type="body" sz="quarter" idx="12"/>
          </p:nvPr>
        </p:nvSpPr>
        <p:spPr>
          <a:xfrm>
            <a:off x="151838" y="1710724"/>
            <a:ext cx="7745253" cy="5345953"/>
          </a:xfrm>
        </p:spPr>
        <p:txBody>
          <a:bodyPr/>
          <a:lstStyle/>
          <a:p>
            <a:r>
              <a:rPr lang="en-US" dirty="0" smtClean="0"/>
              <a:t>This image shows the default Compliance Profiles as accessed from the Scan Nodes page.</a:t>
            </a:r>
          </a:p>
          <a:p>
            <a:endParaRPr lang="en-US" dirty="0" smtClean="0"/>
          </a:p>
          <a:p>
            <a:r>
              <a:rPr lang="en-US" dirty="0" smtClean="0"/>
              <a:t>You should be thoughtful with which profiles choose.</a:t>
            </a:r>
          </a:p>
          <a:p>
            <a:endParaRPr lang="en-US" dirty="0" smtClean="0"/>
          </a:p>
          <a:p>
            <a:r>
              <a:rPr lang="en-US" dirty="0" smtClean="0"/>
              <a:t>Notice how you can also choose to run a scan on demand or schedule a scan.</a:t>
            </a:r>
          </a:p>
          <a:p>
            <a:endParaRPr lang="en-US" dirty="0"/>
          </a:p>
          <a:p>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077200" y="1200148"/>
            <a:ext cx="7810500" cy="6743700"/>
          </a:xfrm>
          <a:prstGeom prst="rect">
            <a:avLst/>
          </a:prstGeom>
          <a:ln>
            <a:solidFill>
              <a:schemeClr val="accent4"/>
            </a:solidFill>
          </a:ln>
        </p:spPr>
      </p:pic>
      <p:sp>
        <p:nvSpPr>
          <p:cNvPr id="5" name="Rectangle 4"/>
          <p:cNvSpPr/>
          <p:nvPr/>
        </p:nvSpPr>
        <p:spPr bwMode="auto">
          <a:xfrm>
            <a:off x="12115800" y="3314700"/>
            <a:ext cx="3771900" cy="3741977"/>
          </a:xfrm>
          <a:prstGeom prst="rect">
            <a:avLst/>
          </a:prstGeom>
          <a:noFill/>
          <a:ln>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cxnSp>
        <p:nvCxnSpPr>
          <p:cNvPr id="9" name="Straight Arrow Connector 8"/>
          <p:cNvCxnSpPr/>
          <p:nvPr/>
        </p:nvCxnSpPr>
        <p:spPr>
          <a:xfrm>
            <a:off x="6276109" y="2930236"/>
            <a:ext cx="5659582" cy="74814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7232073" y="6546273"/>
            <a:ext cx="5979102" cy="61652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7170273"/>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Lab: Running a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Run a Compliance scan.</a:t>
            </a:r>
          </a:p>
          <a:p>
            <a:pPr marL="342900" indent="-342900">
              <a:buFont typeface="Wingdings" panose="05000000000000000000" pitchFamily="2" charset="2"/>
              <a:buChar char="q"/>
            </a:pPr>
            <a:r>
              <a:rPr lang="en-US" dirty="0" smtClean="0"/>
              <a:t>View the output of a scan.</a:t>
            </a:r>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705408189"/>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a:pPr>
            <a:r>
              <a:rPr lang="en-US" dirty="0"/>
              <a:t>Click the </a:t>
            </a:r>
            <a:r>
              <a:rPr lang="en-US" b="1" dirty="0"/>
              <a:t>check box </a:t>
            </a:r>
            <a:r>
              <a:rPr lang="en-US" dirty="0"/>
              <a:t>next to your node and then click the </a:t>
            </a:r>
            <a:r>
              <a:rPr lang="en-US" b="1" dirty="0" smtClean="0"/>
              <a:t>Scan </a:t>
            </a:r>
            <a:r>
              <a:rPr lang="en-US" dirty="0" smtClean="0"/>
              <a:t>button</a:t>
            </a:r>
            <a:r>
              <a:rPr lang="en-US" dirty="0"/>
              <a:t>.</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6256337" y="1504950"/>
            <a:ext cx="9785695" cy="3371850"/>
          </a:xfrm>
          <a:prstGeom prst="rect">
            <a:avLst/>
          </a:prstGeom>
          <a:ln>
            <a:solidFill>
              <a:schemeClr val="accent1"/>
            </a:solidFill>
          </a:ln>
        </p:spPr>
      </p:pic>
    </p:spTree>
    <p:extLst>
      <p:ext uri="{BB962C8B-B14F-4D97-AF65-F5344CB8AC3E}">
        <p14:creationId xmlns:p14="http://schemas.microsoft.com/office/powerpoint/2010/main" val="3108151486"/>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startAt="2"/>
            </a:pPr>
            <a:r>
              <a:rPr lang="en-US" dirty="0" smtClean="0"/>
              <a:t>From the resulting page, check the </a:t>
            </a:r>
            <a:r>
              <a:rPr lang="en-US" b="1" dirty="0" smtClean="0"/>
              <a:t>base/ssh</a:t>
            </a:r>
            <a:r>
              <a:rPr lang="en-US" dirty="0" smtClean="0"/>
              <a:t> profile and uncheck any other check boxes.</a:t>
            </a:r>
          </a:p>
          <a:p>
            <a:pPr marL="514350" indent="-514350">
              <a:buFont typeface="+mj-lt"/>
              <a:buAutoNum type="arabicPeriod" startAt="2"/>
            </a:pPr>
            <a:endParaRPr lang="en-US" dirty="0"/>
          </a:p>
          <a:p>
            <a:pPr marL="514350" indent="-514350">
              <a:buFont typeface="+mj-lt"/>
              <a:buAutoNum type="arabicPeriod" startAt="2"/>
            </a:pPr>
            <a:r>
              <a:rPr lang="en-US" dirty="0" smtClean="0"/>
              <a:t>Click the </a:t>
            </a:r>
            <a:r>
              <a:rPr lang="en-US" b="1" dirty="0" smtClean="0"/>
              <a:t>Scan now </a:t>
            </a:r>
            <a:r>
              <a:rPr lang="en-US" dirty="0" smtClean="0"/>
              <a:t>button.</a:t>
            </a:r>
            <a:endParaRPr lang="en-US" dirty="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8743950" y="304800"/>
            <a:ext cx="6537325" cy="7838004"/>
          </a:xfrm>
          <a:prstGeom prst="rect">
            <a:avLst/>
          </a:prstGeom>
          <a:ln>
            <a:solidFill>
              <a:schemeClr val="accent1"/>
            </a:solidFill>
          </a:ln>
        </p:spPr>
      </p:pic>
      <p:cxnSp>
        <p:nvCxnSpPr>
          <p:cNvPr id="7" name="Straight Arrow Connector 6"/>
          <p:cNvCxnSpPr/>
          <p:nvPr/>
        </p:nvCxnSpPr>
        <p:spPr>
          <a:xfrm>
            <a:off x="5600850" y="3101778"/>
            <a:ext cx="5848200" cy="1965522"/>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4018668"/>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548247"/>
            <a:ext cx="5105400" cy="4439901"/>
          </a:xfrm>
        </p:spPr>
        <p:txBody>
          <a:bodyPr/>
          <a:lstStyle/>
          <a:p>
            <a:r>
              <a:rPr lang="en-US" dirty="0" smtClean="0"/>
              <a:t>A Compliance Report should now display and your scan results should be similar to that shown here.</a:t>
            </a:r>
          </a:p>
          <a:p>
            <a:endParaRPr lang="en-US" dirty="0"/>
          </a:p>
          <a:p>
            <a:r>
              <a:rPr lang="en-US" dirty="0" smtClean="0"/>
              <a:t>Notice how in the upper Summary section in this example, 30 tests were compliant and 6 tests show critical issues with ssh.</a:t>
            </a:r>
          </a:p>
          <a:p>
            <a:endParaRPr lang="en-US" dirty="0"/>
          </a:p>
        </p:txBody>
      </p:sp>
      <p:pic>
        <p:nvPicPr>
          <p:cNvPr id="6" name="Picture 5"/>
          <p:cNvPicPr>
            <a:picLocks noChangeAspect="1"/>
          </p:cNvPicPr>
          <p:nvPr/>
        </p:nvPicPr>
        <p:blipFill>
          <a:blip r:embed="rId3"/>
          <a:stretch>
            <a:fillRect/>
          </a:stretch>
        </p:blipFill>
        <p:spPr>
          <a:xfrm>
            <a:off x="5695949" y="152400"/>
            <a:ext cx="9982200" cy="4914900"/>
          </a:xfrm>
          <a:prstGeom prst="rect">
            <a:avLst/>
          </a:prstGeom>
        </p:spPr>
      </p:pic>
      <p:cxnSp>
        <p:nvCxnSpPr>
          <p:cNvPr id="7" name="Straight Arrow Connector 6"/>
          <p:cNvCxnSpPr/>
          <p:nvPr/>
        </p:nvCxnSpPr>
        <p:spPr>
          <a:xfrm flipV="1">
            <a:off x="4883727" y="2763983"/>
            <a:ext cx="5133109" cy="2743199"/>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9" name="Picture 8"/>
          <p:cNvPicPr>
            <a:picLocks noChangeAspect="1"/>
          </p:cNvPicPr>
          <p:nvPr/>
        </p:nvPicPr>
        <p:blipFill rotWithShape="1">
          <a:blip r:embed="rId4"/>
          <a:srcRect l="21821" r="-293"/>
          <a:stretch/>
        </p:blipFill>
        <p:spPr>
          <a:xfrm>
            <a:off x="7984289" y="4795482"/>
            <a:ext cx="7724990" cy="2986281"/>
          </a:xfrm>
          <a:prstGeom prst="rect">
            <a:avLst/>
          </a:prstGeom>
          <a:ln>
            <a:solidFill>
              <a:schemeClr val="accent1"/>
            </a:solidFill>
          </a:ln>
        </p:spPr>
      </p:pic>
    </p:spTree>
    <p:extLst>
      <p:ext uri="{BB962C8B-B14F-4D97-AF65-F5344CB8AC3E}">
        <p14:creationId xmlns:p14="http://schemas.microsoft.com/office/powerpoint/2010/main" val="2224900576"/>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652155"/>
            <a:ext cx="4707082" cy="4439901"/>
          </a:xfrm>
        </p:spPr>
        <p:txBody>
          <a:bodyPr/>
          <a:lstStyle/>
          <a:p>
            <a:r>
              <a:rPr lang="en-US" dirty="0" smtClean="0"/>
              <a:t>The bottom half of the Compliance Report shown here has a table of details of test results.</a:t>
            </a:r>
            <a:endParaRPr lang="en-US" dirty="0"/>
          </a:p>
          <a:p>
            <a:r>
              <a:rPr lang="en-US" dirty="0" smtClean="0"/>
              <a:t>These are sorted by severity.</a:t>
            </a:r>
          </a:p>
          <a:p>
            <a:r>
              <a:rPr lang="en-US" dirty="0" smtClean="0"/>
              <a:t>If you click an issue as shown here, a bit more information about the issue displays.</a:t>
            </a:r>
            <a:endParaRPr lang="en-US" dirty="0"/>
          </a:p>
        </p:txBody>
      </p:sp>
      <p:pic>
        <p:nvPicPr>
          <p:cNvPr id="5" name="Picture 4"/>
          <p:cNvPicPr>
            <a:picLocks noChangeAspect="1"/>
          </p:cNvPicPr>
          <p:nvPr/>
        </p:nvPicPr>
        <p:blipFill>
          <a:blip r:embed="rId3"/>
          <a:stretch>
            <a:fillRect/>
          </a:stretch>
        </p:blipFill>
        <p:spPr>
          <a:xfrm>
            <a:off x="5623471" y="2236210"/>
            <a:ext cx="10539779" cy="3790518"/>
          </a:xfrm>
          <a:prstGeom prst="rect">
            <a:avLst/>
          </a:prstGeom>
          <a:ln>
            <a:solidFill>
              <a:schemeClr val="accent1"/>
            </a:solidFill>
          </a:ln>
        </p:spPr>
      </p:pic>
      <p:cxnSp>
        <p:nvCxnSpPr>
          <p:cNvPr id="9" name="Straight Arrow Connector 8"/>
          <p:cNvCxnSpPr/>
          <p:nvPr/>
        </p:nvCxnSpPr>
        <p:spPr>
          <a:xfrm>
            <a:off x="4094018" y="2327564"/>
            <a:ext cx="1201882" cy="249381"/>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039181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a:xfrm>
            <a:off x="646176" y="1167981"/>
            <a:ext cx="14898624" cy="5345953"/>
          </a:xfrm>
        </p:spPr>
        <p:txBody>
          <a:bodyPr/>
          <a:lstStyle/>
          <a:p>
            <a:r>
              <a:rPr lang="en-US" dirty="0" smtClean="0"/>
              <a:t>After completing this module, you should be able to:</a:t>
            </a:r>
          </a:p>
          <a:p>
            <a:endParaRPr lang="en-US" dirty="0" smtClean="0"/>
          </a:p>
          <a:p>
            <a:pPr marL="457200" indent="-457200">
              <a:buFont typeface="Wingdings" charset="2"/>
              <a:buChar char="Ø"/>
            </a:pPr>
            <a:r>
              <a:rPr lang="en-US" dirty="0" smtClean="0"/>
              <a:t>Add a node to test for compliance.</a:t>
            </a:r>
          </a:p>
          <a:p>
            <a:pPr marL="457200" indent="-457200">
              <a:buFont typeface="Wingdings" charset="2"/>
              <a:buChar char="Ø"/>
            </a:pPr>
            <a:r>
              <a:rPr lang="en-US" dirty="0" smtClean="0"/>
              <a:t>Run a Compliance scan.</a:t>
            </a:r>
          </a:p>
          <a:p>
            <a:pPr marL="457200" indent="-457200">
              <a:buFont typeface="Wingdings" charset="2"/>
              <a:buChar char="Ø"/>
            </a:pPr>
            <a:r>
              <a:rPr lang="en-US" dirty="0" smtClean="0"/>
              <a:t>Test for compliance with InSpec from the command line interface.</a:t>
            </a:r>
          </a:p>
          <a:p>
            <a:pPr marL="457200" indent="-457200">
              <a:buFont typeface="Wingdings" charset="2"/>
              <a:buChar char="Ø"/>
            </a:pPr>
            <a:r>
              <a:rPr lang="en-US" dirty="0" smtClean="0"/>
              <a:t>Remediate </a:t>
            </a:r>
            <a:r>
              <a:rPr lang="en-US" dirty="0"/>
              <a:t>a compliance issue</a:t>
            </a:r>
            <a:r>
              <a:rPr lang="en-US" dirty="0" smtClean="0"/>
              <a:t>.</a:t>
            </a:r>
          </a:p>
          <a:p>
            <a:pPr marL="457200" indent="-457200">
              <a:buFont typeface="Wingdings" charset="2"/>
              <a:buChar char="Ø"/>
            </a:pPr>
            <a:r>
              <a:rPr lang="en-US" dirty="0" smtClean="0"/>
              <a:t>Use Test Kitchen to test your remediation.</a:t>
            </a:r>
          </a:p>
          <a:p>
            <a:pPr marL="457200" indent="-457200">
              <a:buFont typeface="Wingdings" charset="2"/>
              <a:buChar char="Ø"/>
            </a:pPr>
            <a:r>
              <a:rPr lang="en-US" dirty="0"/>
              <a:t>Rescan the node and ensure compliance</a:t>
            </a:r>
            <a:r>
              <a:rPr lang="en-US" dirty="0" smtClean="0"/>
              <a:t>.</a:t>
            </a:r>
          </a:p>
          <a:p>
            <a:pPr marL="457200" indent="-457200">
              <a:buFont typeface="Wingdings" charset="2"/>
              <a:buChar char="Ø"/>
            </a:pPr>
            <a:endParaRPr lang="en-US" dirty="0"/>
          </a:p>
          <a:p>
            <a:endParaRPr lang="en-US" dirty="0" smtClean="0"/>
          </a:p>
          <a:p>
            <a:endParaRPr lang="en-US" dirty="0" smtClean="0"/>
          </a:p>
          <a:p>
            <a:pPr marL="457200" indent="-457200">
              <a:buFont typeface="Wingdings" charset="2"/>
              <a:buChar char="Ø"/>
            </a:pPr>
            <a:endParaRPr lang="en-US" dirty="0" smtClean="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7309713" y="318576"/>
            <a:ext cx="5934075" cy="3505200"/>
          </a:xfrm>
          <a:prstGeom prst="rect">
            <a:avLst/>
          </a:prstGeom>
          <a:ln>
            <a:solidFill>
              <a:schemeClr val="accent1"/>
            </a:solidFill>
          </a:ln>
        </p:spPr>
      </p:pic>
      <p:sp>
        <p:nvSpPr>
          <p:cNvPr id="2" name="Title 1"/>
          <p:cNvSpPr>
            <a:spLocks noGrp="1"/>
          </p:cNvSpPr>
          <p:nvPr>
            <p:ph type="title"/>
          </p:nvPr>
        </p:nvSpPr>
        <p:spPr>
          <a:xfrm>
            <a:off x="457199" y="304800"/>
            <a:ext cx="6089073" cy="911752"/>
          </a:xfrm>
        </p:spPr>
        <p:txBody>
          <a:bodyPr>
            <a:normAutofit/>
          </a:bodyPr>
          <a:lstStyle/>
          <a:p>
            <a:r>
              <a:rPr lang="en-US" dirty="0" smtClean="0"/>
              <a:t>GL: Profile</a:t>
            </a:r>
            <a:endParaRPr lang="en-US" dirty="0"/>
          </a:p>
        </p:txBody>
      </p:sp>
      <p:sp>
        <p:nvSpPr>
          <p:cNvPr id="3" name="Text Placeholder 2"/>
          <p:cNvSpPr>
            <a:spLocks noGrp="1"/>
          </p:cNvSpPr>
          <p:nvPr>
            <p:ph type="body" sz="quarter" idx="12"/>
          </p:nvPr>
        </p:nvSpPr>
        <p:spPr>
          <a:xfrm>
            <a:off x="342900" y="1428751"/>
            <a:ext cx="4707082" cy="6156614"/>
          </a:xfrm>
        </p:spPr>
        <p:txBody>
          <a:bodyPr/>
          <a:lstStyle/>
          <a:p>
            <a:r>
              <a:rPr lang="en-US" dirty="0" smtClean="0"/>
              <a:t>To view the InSpec code that comprises this profile, do the following:</a:t>
            </a:r>
          </a:p>
          <a:p>
            <a:endParaRPr lang="en-US" dirty="0"/>
          </a:p>
          <a:p>
            <a:pPr marL="514350" indent="-514350">
              <a:buFont typeface="+mj-lt"/>
              <a:buAutoNum type="arabicPeriod"/>
            </a:pPr>
            <a:r>
              <a:rPr lang="en-US" dirty="0" smtClean="0"/>
              <a:t>Click the </a:t>
            </a:r>
            <a:r>
              <a:rPr lang="en-US" b="1" dirty="0" smtClean="0"/>
              <a:t>Compliance</a:t>
            </a:r>
            <a:r>
              <a:rPr lang="en-US" dirty="0" smtClean="0"/>
              <a:t> button.</a:t>
            </a:r>
          </a:p>
          <a:p>
            <a:pPr marL="514350" indent="-514350">
              <a:buFont typeface="+mj-lt"/>
              <a:buAutoNum type="arabicPeriod"/>
            </a:pPr>
            <a:r>
              <a:rPr lang="en-US" dirty="0" smtClean="0"/>
              <a:t>Click the relevant profile (</a:t>
            </a:r>
            <a:r>
              <a:rPr lang="en-US" b="1" dirty="0" smtClean="0"/>
              <a:t>Basic SSH</a:t>
            </a:r>
            <a:r>
              <a:rPr lang="en-US" dirty="0" smtClean="0"/>
              <a:t>).</a:t>
            </a:r>
          </a:p>
          <a:p>
            <a:pPr marL="514350" indent="-514350">
              <a:buFont typeface="+mj-lt"/>
              <a:buAutoNum type="arabicPeriod"/>
            </a:pPr>
            <a:r>
              <a:rPr lang="en-US" dirty="0" smtClean="0"/>
              <a:t>Scroll down and click the `</a:t>
            </a:r>
            <a:r>
              <a:rPr lang="en-US" b="1" dirty="0"/>
              <a:t>Set SSH protocol version to </a:t>
            </a:r>
            <a:r>
              <a:rPr lang="en-US" b="1" dirty="0" smtClean="0"/>
              <a:t>2</a:t>
            </a:r>
            <a:r>
              <a:rPr lang="en-US" dirty="0" smtClean="0"/>
              <a:t>` profile.</a:t>
            </a:r>
            <a:endParaRPr lang="en-US" dirty="0"/>
          </a:p>
        </p:txBody>
      </p:sp>
      <p:pic>
        <p:nvPicPr>
          <p:cNvPr id="7" name="Picture 6"/>
          <p:cNvPicPr>
            <a:picLocks noChangeAspect="1"/>
          </p:cNvPicPr>
          <p:nvPr/>
        </p:nvPicPr>
        <p:blipFill>
          <a:blip r:embed="rId4"/>
          <a:stretch>
            <a:fillRect/>
          </a:stretch>
        </p:blipFill>
        <p:spPr>
          <a:xfrm>
            <a:off x="11226220" y="1216552"/>
            <a:ext cx="4921251" cy="3645765"/>
          </a:xfrm>
          <a:prstGeom prst="rect">
            <a:avLst/>
          </a:prstGeom>
          <a:ln>
            <a:solidFill>
              <a:schemeClr val="accent1"/>
            </a:solidFill>
          </a:ln>
        </p:spPr>
      </p:pic>
      <p:pic>
        <p:nvPicPr>
          <p:cNvPr id="8" name="Picture 7"/>
          <p:cNvPicPr>
            <a:picLocks noChangeAspect="1"/>
          </p:cNvPicPr>
          <p:nvPr/>
        </p:nvPicPr>
        <p:blipFill>
          <a:blip r:embed="rId5"/>
          <a:stretch>
            <a:fillRect/>
          </a:stretch>
        </p:blipFill>
        <p:spPr>
          <a:xfrm>
            <a:off x="7535282" y="4814930"/>
            <a:ext cx="7381875" cy="3228975"/>
          </a:xfrm>
          <a:prstGeom prst="rect">
            <a:avLst/>
          </a:prstGeom>
          <a:ln>
            <a:solidFill>
              <a:schemeClr val="accent1"/>
            </a:solidFill>
          </a:ln>
        </p:spPr>
      </p:pic>
      <p:cxnSp>
        <p:nvCxnSpPr>
          <p:cNvPr id="9" name="Straight Arrow Connector 8"/>
          <p:cNvCxnSpPr/>
          <p:nvPr/>
        </p:nvCxnSpPr>
        <p:spPr>
          <a:xfrm flipV="1">
            <a:off x="4967142" y="2876550"/>
            <a:ext cx="2900508" cy="11044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flipV="1">
            <a:off x="4490892" y="4438650"/>
            <a:ext cx="9129858" cy="11806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flipV="1">
            <a:off x="5295900" y="5831480"/>
            <a:ext cx="3543300" cy="1026520"/>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7483553"/>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InSpec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dirty="0" smtClean="0"/>
              <a:t>Let's discuss what this profile is doing.</a:t>
            </a:r>
          </a:p>
          <a:p>
            <a:endParaRPr lang="en-US" dirty="0"/>
          </a:p>
          <a:p>
            <a:r>
              <a:rPr lang="en-US" sz="2800" dirty="0" smtClean="0"/>
              <a:t>The `impact` of 1.0 indicates this is a Critical issue.</a:t>
            </a:r>
          </a:p>
          <a:p>
            <a:endParaRPr lang="en-US" sz="2800" dirty="0" smtClean="0"/>
          </a:p>
          <a:p>
            <a:r>
              <a:rPr lang="en-US" sz="2800" dirty="0" smtClean="0"/>
              <a:t>The `title` is what populates the Compliance Report issue title.</a:t>
            </a:r>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133850" y="3752851"/>
            <a:ext cx="3409950" cy="292222"/>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flipV="1">
            <a:off x="4863830" y="4392758"/>
            <a:ext cx="3441970" cy="665625"/>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4011628"/>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InSpec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sz="2800" dirty="0" smtClean="0"/>
              <a:t>The </a:t>
            </a:r>
            <a:r>
              <a:rPr lang="en-US" sz="2800" b="1" dirty="0" smtClean="0"/>
              <a:t>desc</a:t>
            </a:r>
            <a:r>
              <a:rPr lang="en-US" sz="2800" dirty="0" smtClean="0"/>
              <a:t> is typically human-readable description sourced from the CIS or source doc.</a:t>
            </a:r>
          </a:p>
          <a:p>
            <a:endParaRPr lang="en-US" sz="2800" dirty="0" smtClean="0"/>
          </a:p>
          <a:p>
            <a:r>
              <a:rPr lang="en-US" sz="2800" dirty="0" smtClean="0"/>
              <a:t>The `</a:t>
            </a:r>
            <a:r>
              <a:rPr lang="en-US" sz="2800" b="1" dirty="0" smtClean="0"/>
              <a:t>describe</a:t>
            </a:r>
            <a:r>
              <a:rPr lang="en-US" sz="2800" dirty="0" smtClean="0"/>
              <a:t>` section is the actual test that is executed.</a:t>
            </a:r>
          </a:p>
          <a:p>
            <a:endParaRPr lang="en-US" dirty="0" smtClean="0"/>
          </a:p>
          <a:p>
            <a:endParaRPr lang="en-US" dirty="0" smtClean="0"/>
          </a:p>
          <a:p>
            <a:endParaRPr lang="en-US" dirty="0" smtClean="0"/>
          </a:p>
          <a:p>
            <a:endParaRPr lang="en-US" dirty="0"/>
          </a:p>
          <a:p>
            <a:endParaRPr lang="en-US" dirty="0"/>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812632" y="2261937"/>
            <a:ext cx="2731168" cy="243283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a:off x="4644189" y="4211053"/>
            <a:ext cx="3032961" cy="137059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0805466"/>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a:t>
            </a:r>
            <a:r>
              <a:rPr lang="en-US" dirty="0"/>
              <a:t>IdentityFile ~/.ssh/identity</a:t>
            </a:r>
          </a:p>
          <a:p>
            <a:r>
              <a:rPr lang="en-US" dirty="0"/>
              <a:t>#   IdentityFile ~/.ssh/id_rsa</a:t>
            </a:r>
          </a:p>
          <a:p>
            <a:r>
              <a:rPr lang="en-US" dirty="0"/>
              <a:t>#   IdentityFile ~/.ssh/id_dsa</a:t>
            </a:r>
          </a:p>
          <a:p>
            <a:r>
              <a:rPr lang="en-US" dirty="0"/>
              <a:t>#   Port 22</a:t>
            </a:r>
          </a:p>
          <a:p>
            <a:r>
              <a:rPr lang="en-US" dirty="0"/>
              <a:t>#   Protocol 2,1</a:t>
            </a:r>
            <a:endParaRPr lang="en-US" dirty="0" smtClean="0"/>
          </a:p>
          <a:p>
            <a:r>
              <a:rPr lang="en-US" dirty="0" smtClean="0"/>
              <a:t>#   Cipher 3des</a:t>
            </a:r>
            <a:endParaRPr lang="en-US" dirty="0"/>
          </a:p>
        </p:txBody>
      </p:sp>
      <p:sp>
        <p:nvSpPr>
          <p:cNvPr id="3" name="Text Placeholder 2"/>
          <p:cNvSpPr>
            <a:spLocks noGrp="1"/>
          </p:cNvSpPr>
          <p:nvPr>
            <p:ph type="body" sz="quarter" idx="11"/>
          </p:nvPr>
        </p:nvSpPr>
        <p:spPr/>
        <p:txBody>
          <a:bodyPr/>
          <a:lstStyle/>
          <a:p>
            <a:r>
              <a:rPr lang="en-US" dirty="0"/>
              <a:t> </a:t>
            </a:r>
            <a:r>
              <a:rPr lang="en-US" dirty="0" smtClean="0"/>
              <a:t>$ more </a:t>
            </a:r>
            <a:r>
              <a:rPr lang="en-US" dirty="0"/>
              <a:t>/etc/ssh/ssh_config</a:t>
            </a:r>
          </a:p>
        </p:txBody>
      </p:sp>
      <p:sp>
        <p:nvSpPr>
          <p:cNvPr id="5" name="Title 4"/>
          <p:cNvSpPr>
            <a:spLocks noGrp="1"/>
          </p:cNvSpPr>
          <p:nvPr>
            <p:ph type="title"/>
          </p:nvPr>
        </p:nvSpPr>
        <p:spPr/>
        <p:txBody>
          <a:bodyPr/>
          <a:lstStyle/>
          <a:p>
            <a:r>
              <a:rPr lang="en-US" dirty="0" smtClean="0"/>
              <a:t>Example: Node's ssh config</a:t>
            </a:r>
            <a:endParaRPr lang="en-US" dirty="0"/>
          </a:p>
        </p:txBody>
      </p:sp>
      <p:sp>
        <p:nvSpPr>
          <p:cNvPr id="6" name="Rectangle 5"/>
          <p:cNvSpPr/>
          <p:nvPr/>
        </p:nvSpPr>
        <p:spPr bwMode="auto">
          <a:xfrm>
            <a:off x="1122159" y="4452582"/>
            <a:ext cx="14431939" cy="501810"/>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643880712"/>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Let's Remediate the Issue</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Now that we've identified the ssh version issue, let's write a recipe on the target node to remediate the issue.</a:t>
            </a:r>
          </a:p>
          <a:p>
            <a:endParaRPr lang="en-US" dirty="0"/>
          </a:p>
          <a:p>
            <a:r>
              <a:rPr lang="en-US" dirty="0" smtClean="0"/>
              <a:t>Then we'll run the compliance scan again to see if we successfully remediated the issue.</a:t>
            </a:r>
          </a:p>
          <a:p>
            <a:endParaRPr lang="en-US" dirty="0"/>
          </a:p>
          <a:p>
            <a:pPr>
              <a:lnSpc>
                <a:spcPct val="90000"/>
              </a:lnSpc>
              <a:spcBef>
                <a:spcPct val="30000"/>
              </a:spcBef>
              <a:spcAft>
                <a:spcPts val="450"/>
              </a:spcAft>
              <a:buSzTx/>
              <a:defRPr/>
            </a:pPr>
            <a:r>
              <a:rPr lang="en-US" b="1" dirty="0" smtClean="0"/>
              <a:t>Note</a:t>
            </a:r>
            <a:r>
              <a:rPr lang="en-US" dirty="0" smtClean="0"/>
              <a:t>: In this course we will write a recipe directly on the node that we're running scans on. Of course </a:t>
            </a:r>
            <a:r>
              <a:rPr lang="en-US" dirty="0"/>
              <a:t>in a production environment you will likely write such recipes locally and upload them to Chef Server. Then the nodes would convergence the recipes on their next chef-client run.</a:t>
            </a:r>
          </a:p>
        </p:txBody>
      </p:sp>
    </p:spTree>
    <p:extLst>
      <p:ext uri="{BB962C8B-B14F-4D97-AF65-F5344CB8AC3E}">
        <p14:creationId xmlns:p14="http://schemas.microsoft.com/office/powerpoint/2010/main" val="847587243"/>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GL: Remediating the Issue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a:t>Log </a:t>
            </a:r>
            <a:r>
              <a:rPr lang="en-US" dirty="0" smtClean="0"/>
              <a:t>in to </a:t>
            </a:r>
            <a:r>
              <a:rPr lang="en-US" dirty="0"/>
              <a:t>your target </a:t>
            </a:r>
            <a:r>
              <a:rPr lang="en-US" dirty="0" smtClean="0"/>
              <a:t>node.</a:t>
            </a:r>
            <a:endParaRPr lang="en-US" dirty="0"/>
          </a:p>
          <a:p>
            <a:pPr marL="342900" indent="-342900">
              <a:buFont typeface="Wingdings" panose="05000000000000000000" pitchFamily="2" charset="2"/>
              <a:buChar char="q"/>
            </a:pPr>
            <a:r>
              <a:rPr lang="en-US" dirty="0"/>
              <a:t>Start writing a remediation recipe on that node.</a:t>
            </a:r>
          </a:p>
          <a:p>
            <a:pPr marL="342900" indent="-342900">
              <a:buFont typeface="Wingdings" panose="05000000000000000000" pitchFamily="2" charset="2"/>
              <a:buChar char="q"/>
            </a:pPr>
            <a:r>
              <a:rPr lang="en-US" dirty="0"/>
              <a:t>Test the recipe with Test Kitchen.</a:t>
            </a:r>
          </a:p>
          <a:p>
            <a:pPr marL="342900" indent="-3429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1088515292"/>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a:t>
            </a:r>
            <a:r>
              <a:rPr lang="en-US" dirty="0"/>
              <a:t>Remediating the Issue</a:t>
            </a:r>
          </a:p>
        </p:txBody>
      </p:sp>
      <p:sp>
        <p:nvSpPr>
          <p:cNvPr id="3" name="Text Placeholder 2"/>
          <p:cNvSpPr>
            <a:spLocks noGrp="1"/>
          </p:cNvSpPr>
          <p:nvPr>
            <p:ph type="body" sz="quarter" idx="12"/>
          </p:nvPr>
        </p:nvSpPr>
        <p:spPr>
          <a:xfrm>
            <a:off x="353472" y="1856198"/>
            <a:ext cx="6390840" cy="5345953"/>
          </a:xfrm>
        </p:spPr>
        <p:txBody>
          <a:bodyPr/>
          <a:lstStyle/>
          <a:p>
            <a:r>
              <a:rPr lang="en-US" sz="2800" dirty="0" smtClean="0"/>
              <a:t>Log in to your </a:t>
            </a:r>
            <a:r>
              <a:rPr lang="en-US" sz="2800" b="1" dirty="0" smtClean="0"/>
              <a:t>target</a:t>
            </a:r>
            <a:r>
              <a:rPr lang="en-US" sz="2800" dirty="0" smtClean="0"/>
              <a:t> node (not your compliance server node) using ssh and ensure you are in the </a:t>
            </a:r>
            <a:r>
              <a:rPr lang="en-US" sz="2800" b="1" dirty="0" smtClean="0"/>
              <a:t>home directory</a:t>
            </a:r>
            <a:r>
              <a:rPr lang="en-US" sz="2800" dirty="0" smtClean="0"/>
              <a:t>.</a:t>
            </a:r>
          </a:p>
          <a:p>
            <a:endParaRPr lang="en-US" sz="2800" dirty="0"/>
          </a:p>
          <a:p>
            <a:endParaRPr lang="en-US" sz="2800" dirty="0" smtClean="0"/>
          </a:p>
          <a:p>
            <a:endParaRPr lang="en-US" sz="2800" dirty="0"/>
          </a:p>
          <a:p>
            <a:endParaRPr lang="en-US" sz="2800" dirty="0" smtClean="0"/>
          </a:p>
          <a:p>
            <a:endParaRPr lang="en-US" sz="2800" dirty="0" smtClean="0"/>
          </a:p>
        </p:txBody>
      </p:sp>
      <p:pic>
        <p:nvPicPr>
          <p:cNvPr id="4" name="Picture 3"/>
          <p:cNvPicPr>
            <a:picLocks noChangeAspect="1"/>
          </p:cNvPicPr>
          <p:nvPr/>
        </p:nvPicPr>
        <p:blipFill>
          <a:blip r:embed="rId3"/>
          <a:stretch>
            <a:fillRect/>
          </a:stretch>
        </p:blipFill>
        <p:spPr>
          <a:xfrm>
            <a:off x="6867075" y="1435223"/>
            <a:ext cx="8823722" cy="4132820"/>
          </a:xfrm>
          <a:prstGeom prst="rect">
            <a:avLst/>
          </a:prstGeom>
        </p:spPr>
      </p:pic>
      <p:sp>
        <p:nvSpPr>
          <p:cNvPr id="9" name="Text Placeholder 2"/>
          <p:cNvSpPr txBox="1">
            <a:spLocks/>
          </p:cNvSpPr>
          <p:nvPr/>
        </p:nvSpPr>
        <p:spPr bwMode="white">
          <a:xfrm>
            <a:off x="802439" y="6171898"/>
            <a:ext cx="14888357" cy="1935855"/>
          </a:xfrm>
          <a:prstGeom prst="rect">
            <a:avLst/>
          </a:prstGeom>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800" b="1" dirty="0" smtClean="0"/>
              <a:t>Note</a:t>
            </a:r>
            <a:r>
              <a:rPr lang="en-US" sz="2800" dirty="0" smtClean="0"/>
              <a:t>: You can install the editor of your choice on the target node after you log in. The only editor currently installed on these training nodes is vi. Instructions to install nano, emacs, and vim are below in your participant guide.</a:t>
            </a:r>
          </a:p>
          <a:p>
            <a:endParaRPr lang="en-US" sz="2800" dirty="0" smtClean="0"/>
          </a:p>
          <a:p>
            <a:endParaRPr lang="en-US" sz="2800" dirty="0" smtClean="0"/>
          </a:p>
          <a:p>
            <a:endParaRPr lang="en-US" sz="2800" dirty="0" smtClean="0"/>
          </a:p>
          <a:p>
            <a:endParaRPr lang="en-US" sz="2800" dirty="0" smtClean="0"/>
          </a:p>
          <a:p>
            <a:endParaRPr lang="en-US" sz="2800" dirty="0" smtClean="0"/>
          </a:p>
        </p:txBody>
      </p:sp>
    </p:spTree>
    <p:extLst>
      <p:ext uri="{BB962C8B-B14F-4D97-AF65-F5344CB8AC3E}">
        <p14:creationId xmlns:p14="http://schemas.microsoft.com/office/powerpoint/2010/main" val="1399417866"/>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699965"/>
          </a:xfrm>
        </p:spPr>
        <p:txBody>
          <a:bodyPr/>
          <a:lstStyle/>
          <a:p>
            <a:r>
              <a:rPr lang="en-US" dirty="0" smtClean="0"/>
              <a:t>$ mkdir -p cookbooks</a:t>
            </a:r>
          </a:p>
          <a:p>
            <a:r>
              <a:rPr lang="en-US" dirty="0"/>
              <a:t>$ </a:t>
            </a:r>
            <a:r>
              <a:rPr lang="en-US" dirty="0" smtClean="0"/>
              <a:t>cd cookbooks</a:t>
            </a:r>
            <a:endParaRPr lang="en-US" dirty="0"/>
          </a:p>
        </p:txBody>
      </p:sp>
      <p:sp>
        <p:nvSpPr>
          <p:cNvPr id="5" name="Title 4"/>
          <p:cNvSpPr>
            <a:spLocks noGrp="1"/>
          </p:cNvSpPr>
          <p:nvPr>
            <p:ph type="title"/>
          </p:nvPr>
        </p:nvSpPr>
        <p:spPr/>
        <p:txBody>
          <a:bodyPr>
            <a:noAutofit/>
          </a:bodyPr>
          <a:lstStyle/>
          <a:p>
            <a:r>
              <a:rPr lang="en-US" sz="4900" dirty="0" smtClean="0"/>
              <a:t>GL: </a:t>
            </a:r>
            <a:r>
              <a:rPr lang="en-US" sz="4900" dirty="0"/>
              <a:t>Create and </a:t>
            </a:r>
            <a:r>
              <a:rPr lang="en-US" sz="4900" dirty="0" smtClean="0"/>
              <a:t>Change </a:t>
            </a:r>
            <a:r>
              <a:rPr lang="en-US" sz="4900" dirty="0"/>
              <a:t>to a ‘cookbooks’ </a:t>
            </a:r>
            <a:r>
              <a:rPr lang="en-US" sz="4900" dirty="0" smtClean="0"/>
              <a:t>Directory</a:t>
            </a:r>
            <a:endParaRPr lang="en-US" sz="4900" dirty="0"/>
          </a:p>
        </p:txBody>
      </p:sp>
      <p:sp>
        <p:nvSpPr>
          <p:cNvPr id="7" name="Subtitle 2"/>
          <p:cNvSpPr txBox="1">
            <a:spLocks/>
          </p:cNvSpPr>
          <p:nvPr/>
        </p:nvSpPr>
        <p:spPr>
          <a:xfrm>
            <a:off x="1121104" y="3271838"/>
            <a:ext cx="12869534" cy="4317682"/>
          </a:xfrm>
          <a:prstGeom prst="rect">
            <a:avLst/>
          </a:prstGeom>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smtClean="0"/>
              <a:t>Create a `</a:t>
            </a:r>
            <a:r>
              <a:rPr lang="en-US" b="1" dirty="0" smtClean="0"/>
              <a:t>cookbooks</a:t>
            </a:r>
            <a:r>
              <a:rPr lang="en-US" dirty="0" smtClean="0"/>
              <a:t>` directory and navigate into it.</a:t>
            </a:r>
          </a:p>
        </p:txBody>
      </p:sp>
    </p:spTree>
    <p:extLst>
      <p:ext uri="{BB962C8B-B14F-4D97-AF65-F5344CB8AC3E}">
        <p14:creationId xmlns:p14="http://schemas.microsoft.com/office/powerpoint/2010/main" val="488231227"/>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code_generator::cookbook</a:t>
            </a:r>
          </a:p>
          <a:p>
            <a:r>
              <a:rPr lang="en-US" b="1" dirty="0"/>
              <a:t>  * directory[/home/chef/cookbooks/ssh] action create</a:t>
            </a:r>
          </a:p>
          <a:p>
            <a:r>
              <a:rPr lang="en-US" b="1" dirty="0"/>
              <a:t>    - create new directory /home/chef/cookbooks/ssh</a:t>
            </a:r>
          </a:p>
          <a:p>
            <a:r>
              <a:rPr lang="en-US" b="1" dirty="0" smtClean="0"/>
              <a:t>...</a:t>
            </a:r>
          </a:p>
          <a:p>
            <a:r>
              <a:rPr lang="en-US" b="1" dirty="0" smtClean="0"/>
              <a:t>- </a:t>
            </a:r>
            <a:r>
              <a:rPr lang="en-US" b="1" dirty="0"/>
              <a:t>create new file /home/chef/cookbooks/ssh/recipes/default.rb</a:t>
            </a:r>
          </a:p>
          <a:p>
            <a:r>
              <a:rPr lang="en-US" b="1" dirty="0"/>
              <a:t>    - update content in file /home/chef/cookbooks/ssh/recipes/default.rb from none to b702c7</a:t>
            </a:r>
          </a:p>
          <a:p>
            <a:r>
              <a:rPr lang="en-US" b="1" dirty="0"/>
              <a:t>    (diff output suppressed by config)</a:t>
            </a:r>
          </a:p>
          <a:p>
            <a:endParaRPr lang="en-US" b="1" dirty="0"/>
          </a:p>
        </p:txBody>
      </p:sp>
      <p:sp>
        <p:nvSpPr>
          <p:cNvPr id="3" name="Text Placeholder 2"/>
          <p:cNvSpPr>
            <a:spLocks noGrp="1"/>
          </p:cNvSpPr>
          <p:nvPr>
            <p:ph type="body" sz="quarter" idx="11"/>
          </p:nvPr>
        </p:nvSpPr>
        <p:spPr/>
        <p:txBody>
          <a:bodyPr/>
          <a:lstStyle/>
          <a:p>
            <a:r>
              <a:rPr lang="en-US" dirty="0" smtClean="0"/>
              <a:t>$ </a:t>
            </a:r>
            <a:r>
              <a:rPr lang="en-US" dirty="0"/>
              <a:t>chef generate cookbook ssh</a:t>
            </a:r>
          </a:p>
        </p:txBody>
      </p:sp>
      <p:sp>
        <p:nvSpPr>
          <p:cNvPr id="5" name="Title 4"/>
          <p:cNvSpPr>
            <a:spLocks noGrp="1"/>
          </p:cNvSpPr>
          <p:nvPr>
            <p:ph type="title"/>
          </p:nvPr>
        </p:nvSpPr>
        <p:spPr/>
        <p:txBody>
          <a:bodyPr/>
          <a:lstStyle/>
          <a:p>
            <a:r>
              <a:rPr lang="en-US" dirty="0" smtClean="0"/>
              <a:t>GL: </a:t>
            </a:r>
            <a:r>
              <a:rPr lang="en-US" dirty="0"/>
              <a:t>Create an SSH Cookbook</a:t>
            </a:r>
          </a:p>
        </p:txBody>
      </p:sp>
    </p:spTree>
    <p:extLst>
      <p:ext uri="{BB962C8B-B14F-4D97-AF65-F5344CB8AC3E}">
        <p14:creationId xmlns:p14="http://schemas.microsoft.com/office/powerpoint/2010/main" val="3630403266"/>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code_generator::recipe</a:t>
            </a:r>
          </a:p>
          <a:p>
            <a:r>
              <a:rPr lang="en-US" b="1" dirty="0"/>
              <a:t>  * directory[./ssh/spec/unit/recipes] action create (up to date)</a:t>
            </a:r>
          </a:p>
          <a:p>
            <a:r>
              <a:rPr lang="en-US" b="1" dirty="0"/>
              <a:t>  * cookbook_file[./ssh/spec/spec_helper.rb] action create_if_missing (up to date)</a:t>
            </a:r>
          </a:p>
          <a:p>
            <a:r>
              <a:rPr lang="en-US" b="1" dirty="0" smtClean="0"/>
              <a:t>...</a:t>
            </a:r>
          </a:p>
          <a:p>
            <a:r>
              <a:rPr lang="en-US" b="1" dirty="0" smtClean="0"/>
              <a:t>- </a:t>
            </a:r>
            <a:r>
              <a:rPr lang="en-US" b="1" dirty="0"/>
              <a:t>create new file ./ssh/recipes/client.rb</a:t>
            </a:r>
          </a:p>
          <a:p>
            <a:r>
              <a:rPr lang="en-US" b="1" dirty="0"/>
              <a:t>    - update content in file ./ssh/recipes/client.rb from none to </a:t>
            </a:r>
            <a:r>
              <a:rPr lang="en-US" b="1" dirty="0" smtClean="0"/>
              <a:t>9c833a</a:t>
            </a:r>
            <a:endParaRPr lang="en-US" b="1" dirty="0"/>
          </a:p>
          <a:p>
            <a:r>
              <a:rPr lang="en-US" b="1" dirty="0"/>
              <a:t>    (diff output suppressed by config)</a:t>
            </a:r>
          </a:p>
          <a:p>
            <a:endParaRPr lang="en-US" dirty="0"/>
          </a:p>
        </p:txBody>
      </p:sp>
      <p:sp>
        <p:nvSpPr>
          <p:cNvPr id="3" name="Text Placeholder 2"/>
          <p:cNvSpPr>
            <a:spLocks noGrp="1"/>
          </p:cNvSpPr>
          <p:nvPr>
            <p:ph type="body" sz="quarter" idx="11"/>
          </p:nvPr>
        </p:nvSpPr>
        <p:spPr/>
        <p:txBody>
          <a:bodyPr/>
          <a:lstStyle/>
          <a:p>
            <a:r>
              <a:rPr lang="en-US" dirty="0" smtClean="0"/>
              <a:t>$ </a:t>
            </a:r>
            <a:r>
              <a:rPr lang="en-US" dirty="0"/>
              <a:t>chef generate </a:t>
            </a:r>
            <a:r>
              <a:rPr lang="en-US" dirty="0" smtClean="0"/>
              <a:t>recipe ssh client</a:t>
            </a:r>
            <a:endParaRPr lang="en-US" dirty="0"/>
          </a:p>
        </p:txBody>
      </p:sp>
      <p:sp>
        <p:nvSpPr>
          <p:cNvPr id="5" name="Title 4"/>
          <p:cNvSpPr>
            <a:spLocks noGrp="1"/>
          </p:cNvSpPr>
          <p:nvPr>
            <p:ph type="title"/>
          </p:nvPr>
        </p:nvSpPr>
        <p:spPr/>
        <p:txBody>
          <a:bodyPr/>
          <a:lstStyle/>
          <a:p>
            <a:r>
              <a:rPr lang="en-US" dirty="0" smtClean="0"/>
              <a:t>GL: </a:t>
            </a:r>
            <a:r>
              <a:rPr lang="en-US" dirty="0"/>
              <a:t>Create an SSH </a:t>
            </a:r>
            <a:r>
              <a:rPr lang="en-US" dirty="0" smtClean="0"/>
              <a:t>Client Recipe</a:t>
            </a:r>
            <a:endParaRPr lang="en-US" dirty="0"/>
          </a:p>
        </p:txBody>
      </p:sp>
    </p:spTree>
    <p:extLst>
      <p:ext uri="{BB962C8B-B14F-4D97-AF65-F5344CB8AC3E}">
        <p14:creationId xmlns:p14="http://schemas.microsoft.com/office/powerpoint/2010/main" val="85893781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Adding a Node to Scan</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To add a node you'll need:</a:t>
            </a:r>
          </a:p>
          <a:p>
            <a:endParaRPr lang="en-US" dirty="0"/>
          </a:p>
          <a:p>
            <a:pPr marL="457200" indent="-457200">
              <a:buFont typeface="Arial" panose="020B0604020202020204" pitchFamily="34" charset="0"/>
              <a:buChar char="•"/>
            </a:pPr>
            <a:r>
              <a:rPr lang="en-US" dirty="0" smtClean="0"/>
              <a:t>The IP address or FQDN of the nodes to be tested.</a:t>
            </a:r>
          </a:p>
          <a:p>
            <a:pPr marL="457200" indent="-457200">
              <a:buFont typeface="Arial" panose="020B0604020202020204" pitchFamily="34" charset="0"/>
              <a:buChar char="•"/>
            </a:pPr>
            <a:r>
              <a:rPr lang="en-US" dirty="0" smtClean="0"/>
              <a:t>Access configuration (ssh or WinRM).</a:t>
            </a:r>
          </a:p>
          <a:p>
            <a:pPr marL="457200" indent="-457200">
              <a:buFont typeface="Arial" panose="020B0604020202020204" pitchFamily="34" charset="0"/>
              <a:buChar char="•"/>
            </a:pPr>
            <a:r>
              <a:rPr lang="en-US" dirty="0" smtClean="0"/>
              <a:t>The node's username and password OR</a:t>
            </a:r>
          </a:p>
          <a:p>
            <a:pPr marL="457200" indent="-457200">
              <a:buFont typeface="Arial" panose="020B0604020202020204" pitchFamily="34" charset="0"/>
              <a:buChar char="•"/>
            </a:pPr>
            <a:r>
              <a:rPr lang="en-US" dirty="0" smtClean="0"/>
              <a:t>The node's username plus security key pair.</a:t>
            </a:r>
          </a:p>
        </p:txBody>
      </p:sp>
    </p:spTree>
    <p:extLst>
      <p:ext uri="{BB962C8B-B14F-4D97-AF65-F5344CB8AC3E}">
        <p14:creationId xmlns:p14="http://schemas.microsoft.com/office/powerpoint/2010/main" val="3390536075"/>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code_generator::template</a:t>
            </a:r>
          </a:p>
          <a:p>
            <a:r>
              <a:rPr lang="en-US" b="1" dirty="0"/>
              <a:t>  * directory[./ssh/templates/default] action create</a:t>
            </a:r>
          </a:p>
          <a:p>
            <a:r>
              <a:rPr lang="en-US" b="1" dirty="0"/>
              <a:t>    - create new directory ./ssh/templates/default</a:t>
            </a:r>
          </a:p>
          <a:p>
            <a:r>
              <a:rPr lang="en-US" b="1" dirty="0"/>
              <a:t>  * file[./ssh/templates/default/</a:t>
            </a:r>
            <a:r>
              <a:rPr lang="en-US" b="1" dirty="0" err="1"/>
              <a:t>ssh_config.erb</a:t>
            </a:r>
            <a:r>
              <a:rPr lang="en-US" b="1" dirty="0"/>
              <a:t>] action create</a:t>
            </a:r>
          </a:p>
          <a:p>
            <a:r>
              <a:rPr lang="en-US" b="1" dirty="0"/>
              <a:t>    - create new file ./ssh/templates/default/</a:t>
            </a:r>
            <a:r>
              <a:rPr lang="en-US" b="1" dirty="0" err="1"/>
              <a:t>ssh_config.erb</a:t>
            </a:r>
            <a:endParaRPr lang="en-US" b="1" dirty="0"/>
          </a:p>
          <a:p>
            <a:r>
              <a:rPr lang="en-US" b="1" dirty="0"/>
              <a:t>    - update content in file ./ssh/templates/default/</a:t>
            </a:r>
            <a:r>
              <a:rPr lang="en-US" b="1" dirty="0" err="1"/>
              <a:t>ssh_config.erb</a:t>
            </a:r>
            <a:r>
              <a:rPr lang="en-US" b="1" dirty="0"/>
              <a:t> from none to 86eb9b</a:t>
            </a:r>
          </a:p>
          <a:p>
            <a:r>
              <a:rPr lang="en-US" b="1" dirty="0"/>
              <a:t>    (diff output suppressed by config</a:t>
            </a:r>
            <a:r>
              <a:rPr lang="en-US" b="1" dirty="0" smtClean="0"/>
              <a:t>)</a:t>
            </a:r>
            <a:endParaRPr lang="en-US" b="1" dirty="0"/>
          </a:p>
        </p:txBody>
      </p:sp>
      <p:sp>
        <p:nvSpPr>
          <p:cNvPr id="3" name="Text Placeholder 2"/>
          <p:cNvSpPr>
            <a:spLocks noGrp="1"/>
          </p:cNvSpPr>
          <p:nvPr>
            <p:ph type="body" sz="quarter" idx="11"/>
          </p:nvPr>
        </p:nvSpPr>
        <p:spPr>
          <a:xfrm>
            <a:off x="1121103" y="1337149"/>
            <a:ext cx="14554325" cy="729785"/>
          </a:xfrm>
        </p:spPr>
        <p:txBody>
          <a:bodyPr/>
          <a:lstStyle/>
          <a:p>
            <a:r>
              <a:rPr lang="en-US" dirty="0"/>
              <a:t>$ chef generate template ssh </a:t>
            </a:r>
            <a:r>
              <a:rPr lang="en-US" dirty="0" err="1"/>
              <a:t>ssh_config.erb</a:t>
            </a:r>
            <a:r>
              <a:rPr lang="en-US" dirty="0"/>
              <a:t> -s /etc/ssh/</a:t>
            </a:r>
            <a:r>
              <a:rPr lang="en-US" dirty="0" err="1"/>
              <a:t>ssh_config</a:t>
            </a:r>
            <a:endParaRPr lang="en-US" dirty="0"/>
          </a:p>
        </p:txBody>
      </p:sp>
      <p:sp>
        <p:nvSpPr>
          <p:cNvPr id="5" name="Title 4"/>
          <p:cNvSpPr>
            <a:spLocks noGrp="1"/>
          </p:cNvSpPr>
          <p:nvPr>
            <p:ph type="title"/>
          </p:nvPr>
        </p:nvSpPr>
        <p:spPr/>
        <p:txBody>
          <a:bodyPr/>
          <a:lstStyle/>
          <a:p>
            <a:r>
              <a:rPr lang="en-US" dirty="0" smtClean="0"/>
              <a:t>GL: </a:t>
            </a:r>
            <a:r>
              <a:rPr lang="en-US" dirty="0"/>
              <a:t>Create an SSH </a:t>
            </a:r>
            <a:r>
              <a:rPr lang="en-US" dirty="0" smtClean="0"/>
              <a:t>Config Template</a:t>
            </a:r>
            <a:endParaRPr lang="en-US" dirty="0"/>
          </a:p>
        </p:txBody>
      </p:sp>
    </p:spTree>
    <p:extLst>
      <p:ext uri="{BB962C8B-B14F-4D97-AF65-F5344CB8AC3E}">
        <p14:creationId xmlns:p14="http://schemas.microsoft.com/office/powerpoint/2010/main" val="4229444765"/>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 Cookbook Name:: ssh</a:t>
            </a:r>
          </a:p>
          <a:p>
            <a:r>
              <a:rPr lang="en-US" b="1" dirty="0"/>
              <a:t># Recipe:: </a:t>
            </a:r>
            <a:r>
              <a:rPr lang="en-US" b="1" dirty="0" smtClean="0"/>
              <a:t>client</a:t>
            </a:r>
            <a:endParaRPr lang="en-US" b="1" dirty="0"/>
          </a:p>
          <a:p>
            <a:r>
              <a:rPr lang="en-US" b="1" dirty="0"/>
              <a:t># Copyright (c) </a:t>
            </a:r>
            <a:r>
              <a:rPr lang="en-US" b="1" dirty="0" smtClean="0"/>
              <a:t>2035 </a:t>
            </a:r>
            <a:r>
              <a:rPr lang="en-US" b="1" dirty="0"/>
              <a:t>The Authors, All Rights Reserved.</a:t>
            </a:r>
          </a:p>
          <a:p>
            <a:endParaRPr lang="en-US" b="1" dirty="0"/>
          </a:p>
          <a:p>
            <a:r>
              <a:rPr lang="en-US" b="1" dirty="0"/>
              <a:t>template '/etc/ssh/</a:t>
            </a:r>
            <a:r>
              <a:rPr lang="en-US" b="1" dirty="0" err="1"/>
              <a:t>ssh_config</a:t>
            </a:r>
            <a:r>
              <a:rPr lang="en-US" b="1" dirty="0"/>
              <a:t>' do</a:t>
            </a:r>
          </a:p>
          <a:p>
            <a:r>
              <a:rPr lang="en-US" b="1" dirty="0"/>
              <a:t>  source '</a:t>
            </a:r>
            <a:r>
              <a:rPr lang="en-US" b="1" dirty="0" err="1"/>
              <a:t>ssh_config.erb</a:t>
            </a:r>
            <a:r>
              <a:rPr lang="en-US" b="1" dirty="0"/>
              <a:t>'</a:t>
            </a:r>
          </a:p>
          <a:p>
            <a:r>
              <a:rPr lang="en-US" b="1" dirty="0"/>
              <a:t>  owner 'root'</a:t>
            </a:r>
          </a:p>
          <a:p>
            <a:r>
              <a:rPr lang="en-US" b="1" dirty="0"/>
              <a:t>  group 'root'</a:t>
            </a:r>
          </a:p>
          <a:p>
            <a:r>
              <a:rPr lang="en-US" b="1" dirty="0"/>
              <a:t>  mode '0644'</a:t>
            </a:r>
          </a:p>
          <a:p>
            <a:r>
              <a:rPr lang="en-US" b="1" dirty="0"/>
              <a:t>end</a:t>
            </a:r>
          </a:p>
        </p:txBody>
      </p:sp>
      <p:sp>
        <p:nvSpPr>
          <p:cNvPr id="3" name="Text Placeholder 2"/>
          <p:cNvSpPr>
            <a:spLocks noGrp="1"/>
          </p:cNvSpPr>
          <p:nvPr>
            <p:ph type="body" sz="quarter" idx="11"/>
          </p:nvPr>
        </p:nvSpPr>
        <p:spPr>
          <a:xfrm>
            <a:off x="1121103" y="1337149"/>
            <a:ext cx="14554325" cy="729785"/>
          </a:xfrm>
        </p:spPr>
        <p:txBody>
          <a:bodyPr/>
          <a:lstStyle/>
          <a:p>
            <a:r>
              <a:rPr lang="en-US" dirty="0"/>
              <a:t>$ ~/cookbooks/ssh/recipes/</a:t>
            </a:r>
            <a:r>
              <a:rPr lang="en-US" dirty="0" err="1"/>
              <a:t>client.rb</a:t>
            </a:r>
            <a:endParaRPr lang="en-US" dirty="0"/>
          </a:p>
        </p:txBody>
      </p:sp>
      <p:sp>
        <p:nvSpPr>
          <p:cNvPr id="5" name="Title 4"/>
          <p:cNvSpPr>
            <a:spLocks noGrp="1"/>
          </p:cNvSpPr>
          <p:nvPr>
            <p:ph type="title"/>
          </p:nvPr>
        </p:nvSpPr>
        <p:spPr/>
        <p:txBody>
          <a:bodyPr/>
          <a:lstStyle/>
          <a:p>
            <a:r>
              <a:rPr lang="en-US" dirty="0" smtClean="0"/>
              <a:t>GL: Write the Client Recipe</a:t>
            </a:r>
            <a:endParaRPr lang="en-US" dirty="0"/>
          </a:p>
        </p:txBody>
      </p:sp>
    </p:spTree>
    <p:extLst>
      <p:ext uri="{BB962C8B-B14F-4D97-AF65-F5344CB8AC3E}">
        <p14:creationId xmlns:p14="http://schemas.microsoft.com/office/powerpoint/2010/main" val="2295369889"/>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GL: Testing the Recipe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a:t>Log </a:t>
            </a:r>
            <a:r>
              <a:rPr lang="en-US" dirty="0" smtClean="0"/>
              <a:t>in to </a:t>
            </a:r>
            <a:r>
              <a:rPr lang="en-US" dirty="0"/>
              <a:t>your target </a:t>
            </a:r>
            <a:r>
              <a:rPr lang="en-US" dirty="0" smtClean="0"/>
              <a:t>node.</a:t>
            </a:r>
            <a:endParaRPr lang="en-US" dirty="0"/>
          </a:p>
          <a:p>
            <a:pPr marL="342900" indent="-342900">
              <a:buFont typeface="Wingdings" panose="05000000000000000000" pitchFamily="2" charset="2"/>
              <a:buChar char="ü"/>
            </a:pPr>
            <a:r>
              <a:rPr lang="en-US" dirty="0"/>
              <a:t>Write a remediation recipe on that node.</a:t>
            </a:r>
          </a:p>
          <a:p>
            <a:pPr marL="457200" indent="-457200">
              <a:buFont typeface="Wingdings" panose="05000000000000000000" pitchFamily="2" charset="2"/>
              <a:buChar char="q"/>
            </a:pPr>
            <a:r>
              <a:rPr lang="en-US" dirty="0"/>
              <a:t>Test the recipe with Test Kitchen.</a:t>
            </a:r>
          </a:p>
          <a:p>
            <a:pPr marL="457200" indent="-457200">
              <a:buFont typeface="Wingdings" panose="05000000000000000000" pitchFamily="2" charset="2"/>
              <a:buChar char="q"/>
            </a:pPr>
            <a:r>
              <a:rPr lang="en-US" dirty="0"/>
              <a:t>Test for compliance with InSpec from the </a:t>
            </a:r>
            <a:r>
              <a:rPr lang="en-US" dirty="0" smtClean="0"/>
              <a:t>command line interface (CLI)</a:t>
            </a:r>
            <a:endParaRPr lang="en-US" dirty="0"/>
          </a:p>
          <a:p>
            <a:pPr marL="457200" indent="-4572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4009617569"/>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314611"/>
          </a:xfrm>
        </p:spPr>
        <p:txBody>
          <a:bodyPr/>
          <a:lstStyle/>
          <a:p>
            <a:r>
              <a:rPr lang="en-US" dirty="0"/>
              <a:t>$ cd </a:t>
            </a:r>
            <a:r>
              <a:rPr lang="en-US" dirty="0" smtClean="0"/>
              <a:t>~/cookbooks/ssh/</a:t>
            </a:r>
          </a:p>
        </p:txBody>
      </p:sp>
      <p:sp>
        <p:nvSpPr>
          <p:cNvPr id="5" name="Title 4"/>
          <p:cNvSpPr>
            <a:spLocks noGrp="1"/>
          </p:cNvSpPr>
          <p:nvPr>
            <p:ph type="title"/>
          </p:nvPr>
        </p:nvSpPr>
        <p:spPr/>
        <p:txBody>
          <a:bodyPr>
            <a:normAutofit/>
          </a:bodyPr>
          <a:lstStyle/>
          <a:p>
            <a:r>
              <a:rPr lang="en-US" dirty="0" smtClean="0"/>
              <a:t>GL: Navigate to your SSH Cookbook</a:t>
            </a:r>
            <a:endParaRPr lang="en-US" dirty="0"/>
          </a:p>
        </p:txBody>
      </p:sp>
    </p:spTree>
    <p:extLst>
      <p:ext uri="{BB962C8B-B14F-4D97-AF65-F5344CB8AC3E}">
        <p14:creationId xmlns:p14="http://schemas.microsoft.com/office/powerpoint/2010/main" val="3115391137"/>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 Edit your .</a:t>
            </a:r>
            <a:r>
              <a:rPr lang="en-US" dirty="0" err="1"/>
              <a:t>kitchen.yml</a:t>
            </a:r>
            <a:r>
              <a:rPr lang="en-US" dirty="0"/>
              <a:t> -- Part 1</a:t>
            </a:r>
          </a:p>
        </p:txBody>
      </p:sp>
      <p:sp>
        <p:nvSpPr>
          <p:cNvPr id="3" name="Content Placeholder 2"/>
          <p:cNvSpPr>
            <a:spLocks noGrp="1"/>
          </p:cNvSpPr>
          <p:nvPr>
            <p:ph sz="quarter" idx="10"/>
          </p:nvPr>
        </p:nvSpPr>
        <p:spPr/>
        <p:txBody>
          <a:bodyPr/>
          <a:lstStyle/>
          <a:p>
            <a:r>
              <a:rPr lang="en-US" b="1" dirty="0"/>
              <a:t>---</a:t>
            </a:r>
          </a:p>
          <a:p>
            <a:r>
              <a:rPr lang="en-US" b="1" dirty="0"/>
              <a:t>driver:</a:t>
            </a:r>
          </a:p>
          <a:p>
            <a:r>
              <a:rPr lang="en-US" b="1" dirty="0"/>
              <a:t>  name: </a:t>
            </a:r>
            <a:r>
              <a:rPr lang="en-US" b="1" dirty="0" err="1"/>
              <a:t>docker</a:t>
            </a:r>
            <a:endParaRPr lang="en-US" b="1" dirty="0"/>
          </a:p>
          <a:p>
            <a:endParaRPr lang="en-US" b="1" dirty="0"/>
          </a:p>
          <a:p>
            <a:r>
              <a:rPr lang="en-US" b="1" dirty="0" err="1"/>
              <a:t>provisioner</a:t>
            </a:r>
            <a:r>
              <a:rPr lang="en-US" b="1" dirty="0"/>
              <a:t>:</a:t>
            </a:r>
          </a:p>
          <a:p>
            <a:r>
              <a:rPr lang="en-US" b="1" dirty="0"/>
              <a:t>  name: </a:t>
            </a:r>
            <a:r>
              <a:rPr lang="en-US" b="1" dirty="0" err="1"/>
              <a:t>chef_zero</a:t>
            </a:r>
            <a:endParaRPr lang="en-US" b="1" dirty="0"/>
          </a:p>
          <a:p>
            <a:endParaRPr lang="en-US" dirty="0"/>
          </a:p>
        </p:txBody>
      </p:sp>
      <p:sp>
        <p:nvSpPr>
          <p:cNvPr id="4" name="Text Placeholder 3"/>
          <p:cNvSpPr>
            <a:spLocks noGrp="1"/>
          </p:cNvSpPr>
          <p:nvPr>
            <p:ph type="body" sz="quarter" idx="11"/>
          </p:nvPr>
        </p:nvSpPr>
        <p:spPr/>
        <p:txBody>
          <a:bodyPr/>
          <a:lstStyle/>
          <a:p>
            <a:r>
              <a:rPr lang="en-US" dirty="0"/>
              <a:t>~/cookbooks/ssh/.</a:t>
            </a:r>
            <a:r>
              <a:rPr lang="en-US" dirty="0" err="1"/>
              <a:t>kitchen.yml</a:t>
            </a:r>
            <a:endParaRPr lang="en-US" dirty="0"/>
          </a:p>
        </p:txBody>
      </p:sp>
      <p:sp>
        <p:nvSpPr>
          <p:cNvPr id="6" name="Text Placeholder 5"/>
          <p:cNvSpPr>
            <a:spLocks noGrp="1"/>
          </p:cNvSpPr>
          <p:nvPr>
            <p:ph type="body" sz="quarter" idx="13"/>
          </p:nvPr>
        </p:nvSpPr>
        <p:spPr>
          <a:xfrm>
            <a:off x="1135042" y="3190982"/>
            <a:ext cx="14404273" cy="626533"/>
          </a:xfrm>
        </p:spPr>
        <p:txBody>
          <a:bodyPr/>
          <a:lstStyle/>
          <a:p>
            <a:endParaRPr lang="en-US" dirty="0"/>
          </a:p>
        </p:txBody>
      </p:sp>
    </p:spTree>
    <p:extLst>
      <p:ext uri="{BB962C8B-B14F-4D97-AF65-F5344CB8AC3E}">
        <p14:creationId xmlns:p14="http://schemas.microsoft.com/office/powerpoint/2010/main" val="772166069"/>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 Edit your .</a:t>
            </a:r>
            <a:r>
              <a:rPr lang="en-US" dirty="0" err="1"/>
              <a:t>kitchen.yml</a:t>
            </a:r>
            <a:r>
              <a:rPr lang="en-US" dirty="0"/>
              <a:t> -- Part 2</a:t>
            </a:r>
          </a:p>
        </p:txBody>
      </p:sp>
      <p:sp>
        <p:nvSpPr>
          <p:cNvPr id="3" name="Content Placeholder 2"/>
          <p:cNvSpPr>
            <a:spLocks noGrp="1"/>
          </p:cNvSpPr>
          <p:nvPr>
            <p:ph sz="quarter" idx="10"/>
          </p:nvPr>
        </p:nvSpPr>
        <p:spPr/>
        <p:txBody>
          <a:bodyPr/>
          <a:lstStyle/>
          <a:p>
            <a:r>
              <a:rPr lang="en-US" b="1" dirty="0"/>
              <a:t>platforms:</a:t>
            </a:r>
          </a:p>
          <a:p>
            <a:r>
              <a:rPr lang="en-US" b="1" dirty="0"/>
              <a:t>#  - name: ubuntu-34.04</a:t>
            </a:r>
          </a:p>
          <a:p>
            <a:r>
              <a:rPr lang="en-US" b="1" dirty="0"/>
              <a:t>  - name: centos-6.7</a:t>
            </a:r>
          </a:p>
          <a:p>
            <a:endParaRPr lang="en-US" b="1" dirty="0"/>
          </a:p>
          <a:p>
            <a:r>
              <a:rPr lang="en-US" b="1" dirty="0"/>
              <a:t>suites:</a:t>
            </a:r>
          </a:p>
          <a:p>
            <a:r>
              <a:rPr lang="en-US" b="1" dirty="0"/>
              <a:t>  - name: default</a:t>
            </a:r>
          </a:p>
          <a:p>
            <a:r>
              <a:rPr lang="en-US" b="1" dirty="0"/>
              <a:t>    run_list:</a:t>
            </a:r>
          </a:p>
          <a:p>
            <a:r>
              <a:rPr lang="en-US" b="1" dirty="0"/>
              <a:t>      - recipe[ssh::default]</a:t>
            </a:r>
          </a:p>
          <a:p>
            <a:r>
              <a:rPr lang="en-US" b="1" dirty="0"/>
              <a:t>    attributes:</a:t>
            </a:r>
          </a:p>
          <a:p>
            <a:endParaRPr lang="en-US" dirty="0"/>
          </a:p>
        </p:txBody>
      </p:sp>
      <p:sp>
        <p:nvSpPr>
          <p:cNvPr id="4" name="Text Placeholder 3"/>
          <p:cNvSpPr>
            <a:spLocks noGrp="1"/>
          </p:cNvSpPr>
          <p:nvPr>
            <p:ph type="body" sz="quarter" idx="11"/>
          </p:nvPr>
        </p:nvSpPr>
        <p:spPr/>
        <p:txBody>
          <a:bodyPr/>
          <a:lstStyle/>
          <a:p>
            <a:r>
              <a:rPr lang="en-US" dirty="0"/>
              <a:t>~/cookbooks/ssh/.</a:t>
            </a:r>
            <a:r>
              <a:rPr lang="en-US" dirty="0" err="1" smtClean="0"/>
              <a:t>kitchen.yml</a:t>
            </a:r>
            <a:endParaRPr lang="en-US" dirty="0"/>
          </a:p>
        </p:txBody>
      </p:sp>
      <p:sp>
        <p:nvSpPr>
          <p:cNvPr id="6" name="Text Placeholder 5"/>
          <p:cNvSpPr>
            <a:spLocks noGrp="1"/>
          </p:cNvSpPr>
          <p:nvPr>
            <p:ph type="body" sz="quarter" idx="13"/>
          </p:nvPr>
        </p:nvSpPr>
        <p:spPr>
          <a:xfrm>
            <a:off x="1135042" y="2682982"/>
            <a:ext cx="14404273" cy="1091350"/>
          </a:xfrm>
        </p:spPr>
        <p:txBody>
          <a:bodyPr/>
          <a:lstStyle/>
          <a:p>
            <a:endParaRPr lang="en-US"/>
          </a:p>
        </p:txBody>
      </p:sp>
    </p:spTree>
    <p:extLst>
      <p:ext uri="{BB962C8B-B14F-4D97-AF65-F5344CB8AC3E}">
        <p14:creationId xmlns:p14="http://schemas.microsoft.com/office/powerpoint/2010/main" val="1537705260"/>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 Edit your .</a:t>
            </a:r>
            <a:r>
              <a:rPr lang="en-US" dirty="0" err="1"/>
              <a:t>kitchen.yml</a:t>
            </a:r>
            <a:r>
              <a:rPr lang="en-US" dirty="0"/>
              <a:t> -- Part 3</a:t>
            </a:r>
          </a:p>
        </p:txBody>
      </p:sp>
      <p:sp>
        <p:nvSpPr>
          <p:cNvPr id="3" name="Content Placeholder 2"/>
          <p:cNvSpPr>
            <a:spLocks noGrp="1"/>
          </p:cNvSpPr>
          <p:nvPr>
            <p:ph sz="quarter" idx="10"/>
          </p:nvPr>
        </p:nvSpPr>
        <p:spPr/>
        <p:txBody>
          <a:bodyPr/>
          <a:lstStyle/>
          <a:p>
            <a:r>
              <a:rPr lang="en-US" b="1" dirty="0"/>
              <a:t>platforms:</a:t>
            </a:r>
          </a:p>
          <a:p>
            <a:r>
              <a:rPr lang="en-US" b="1" dirty="0"/>
              <a:t>#  - name: ubuntu-34.04</a:t>
            </a:r>
          </a:p>
          <a:p>
            <a:r>
              <a:rPr lang="en-US" b="1" dirty="0"/>
              <a:t>  - name: centos-6.7</a:t>
            </a:r>
          </a:p>
          <a:p>
            <a:endParaRPr lang="en-US" b="1" dirty="0"/>
          </a:p>
          <a:p>
            <a:r>
              <a:rPr lang="en-US" b="1" dirty="0"/>
              <a:t>suites:</a:t>
            </a:r>
          </a:p>
          <a:p>
            <a:r>
              <a:rPr lang="en-US" b="1" dirty="0"/>
              <a:t>  - name: client</a:t>
            </a:r>
          </a:p>
          <a:p>
            <a:r>
              <a:rPr lang="en-US" b="1" dirty="0"/>
              <a:t>    run_list:</a:t>
            </a:r>
          </a:p>
          <a:p>
            <a:r>
              <a:rPr lang="en-US" b="1" dirty="0"/>
              <a:t>      - recipe[ssh::client]</a:t>
            </a:r>
          </a:p>
          <a:p>
            <a:r>
              <a:rPr lang="en-US" b="1" dirty="0"/>
              <a:t>    attributes:</a:t>
            </a:r>
          </a:p>
          <a:p>
            <a:endParaRPr lang="en-US" dirty="0"/>
          </a:p>
        </p:txBody>
      </p:sp>
      <p:sp>
        <p:nvSpPr>
          <p:cNvPr id="4" name="Text Placeholder 3"/>
          <p:cNvSpPr>
            <a:spLocks noGrp="1"/>
          </p:cNvSpPr>
          <p:nvPr>
            <p:ph type="body" sz="quarter" idx="11"/>
          </p:nvPr>
        </p:nvSpPr>
        <p:spPr/>
        <p:txBody>
          <a:bodyPr/>
          <a:lstStyle/>
          <a:p>
            <a:r>
              <a:rPr lang="en-US" dirty="0"/>
              <a:t>~/cookbooks/ssh/.</a:t>
            </a:r>
            <a:r>
              <a:rPr lang="en-US" dirty="0" err="1" smtClean="0"/>
              <a:t>kitchen.yml</a:t>
            </a:r>
            <a:endParaRPr lang="en-US" dirty="0"/>
          </a:p>
        </p:txBody>
      </p:sp>
      <p:sp>
        <p:nvSpPr>
          <p:cNvPr id="8" name="Text Placeholder 5"/>
          <p:cNvSpPr>
            <a:spLocks noGrp="1"/>
          </p:cNvSpPr>
          <p:nvPr>
            <p:ph type="body" sz="quarter" idx="13"/>
          </p:nvPr>
        </p:nvSpPr>
        <p:spPr>
          <a:xfrm>
            <a:off x="1135063" y="5730875"/>
            <a:ext cx="14404975" cy="627063"/>
          </a:xfrm>
        </p:spPr>
        <p:txBody>
          <a:bodyPr/>
          <a:lstStyle/>
          <a:p>
            <a:endParaRPr lang="en-US"/>
          </a:p>
        </p:txBody>
      </p:sp>
      <p:sp>
        <p:nvSpPr>
          <p:cNvPr id="9" name="Text Placeholder 13"/>
          <p:cNvSpPr>
            <a:spLocks noGrp="1"/>
          </p:cNvSpPr>
          <p:nvPr>
            <p:ph type="body" sz="quarter" idx="13" hasCustomPrompt="1"/>
          </p:nvPr>
        </p:nvSpPr>
        <p:spPr>
          <a:xfrm>
            <a:off x="1135042" y="4714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824466389"/>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smtClean="0"/>
              <a:t>Instance          </a:t>
            </a:r>
            <a:r>
              <a:rPr lang="en-US" sz="2400" b="1" dirty="0"/>
              <a:t>Driver  </a:t>
            </a:r>
            <a:r>
              <a:rPr lang="en-US" sz="2400" b="1" dirty="0" err="1"/>
              <a:t>Provisioner</a:t>
            </a:r>
            <a:r>
              <a:rPr lang="en-US" sz="2400" b="1" dirty="0"/>
              <a:t>  Verifier  Transport  Last Action</a:t>
            </a:r>
          </a:p>
          <a:p>
            <a:r>
              <a:rPr lang="en-US" sz="2400" b="1" dirty="0"/>
              <a:t>client-centos-67  Docker  </a:t>
            </a:r>
            <a:r>
              <a:rPr lang="en-US" sz="2400" b="1" dirty="0" err="1"/>
              <a:t>ChefZero</a:t>
            </a:r>
            <a:r>
              <a:rPr lang="en-US" sz="2400" b="1" dirty="0"/>
              <a:t>     Busser    Ssh        &lt;Not Created&gt; </a:t>
            </a:r>
            <a:r>
              <a:rPr lang="en-US" sz="2400" dirty="0"/>
              <a:t>:</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list</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GL: Run `kitchen list` </a:t>
            </a:r>
            <a:r>
              <a:rPr lang="en-US" dirty="0"/>
              <a:t>from </a:t>
            </a:r>
            <a:r>
              <a:rPr lang="en-US" dirty="0" smtClean="0"/>
              <a:t>~/cookbooks/ssh/</a:t>
            </a:r>
            <a:r>
              <a:rPr lang="en-US" dirty="0"/>
              <a:t/>
            </a:r>
            <a:br>
              <a:rPr lang="en-US" dirty="0"/>
            </a:br>
            <a:endParaRPr lang="en-US" dirty="0"/>
          </a:p>
        </p:txBody>
      </p:sp>
    </p:spTree>
    <p:extLst>
      <p:ext uri="{BB962C8B-B14F-4D97-AF65-F5344CB8AC3E}">
        <p14:creationId xmlns:p14="http://schemas.microsoft.com/office/powerpoint/2010/main" val="2616885174"/>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a:t>-----&gt; Starting Kitchen (</a:t>
            </a:r>
            <a:r>
              <a:rPr lang="en-US" sz="2400" b="1" dirty="0" smtClean="0"/>
              <a:t>v3.4.2</a:t>
            </a:r>
            <a:r>
              <a:rPr lang="en-US" sz="2400" b="1" dirty="0"/>
              <a:t>)</a:t>
            </a:r>
          </a:p>
          <a:p>
            <a:r>
              <a:rPr lang="en-US" sz="2400" b="1" dirty="0"/>
              <a:t>-----&gt; Creating &lt;client-centos-67&gt;...</a:t>
            </a:r>
          </a:p>
          <a:p>
            <a:r>
              <a:rPr lang="en-US" sz="2400" b="1" dirty="0"/>
              <a:t>       Sending build context to Docker daemon 32.26 kB</a:t>
            </a:r>
          </a:p>
          <a:p>
            <a:r>
              <a:rPr lang="en-US" sz="2400" b="1" dirty="0"/>
              <a:t>       Sending build context to Docker daemon</a:t>
            </a:r>
          </a:p>
          <a:p>
            <a:r>
              <a:rPr lang="en-US" sz="2400" b="1" dirty="0"/>
              <a:t>       Step 0 : FROM centos:centos6</a:t>
            </a:r>
          </a:p>
          <a:p>
            <a:r>
              <a:rPr lang="en-US" sz="2400" b="1" dirty="0"/>
              <a:t>        ---&gt; </a:t>
            </a:r>
            <a:r>
              <a:rPr lang="en-US" sz="2400" b="1" dirty="0" smtClean="0"/>
              <a:t>3bbbf0aca359</a:t>
            </a:r>
          </a:p>
          <a:p>
            <a:r>
              <a:rPr lang="en-US" sz="2400" b="1" dirty="0" smtClean="0"/>
              <a:t>...</a:t>
            </a:r>
          </a:p>
          <a:p>
            <a:r>
              <a:rPr lang="en-US" sz="2400" b="1" dirty="0" smtClean="0"/>
              <a:t> </a:t>
            </a:r>
            <a:r>
              <a:rPr lang="en-US" sz="2400" b="1" dirty="0"/>
              <a:t>Chef Client finished, </a:t>
            </a:r>
            <a:r>
              <a:rPr lang="en-US" sz="2400" b="1" dirty="0" smtClean="0"/>
              <a:t>0/3 </a:t>
            </a:r>
            <a:r>
              <a:rPr lang="en-US" sz="2400" b="1" dirty="0"/>
              <a:t>resources updated in 03 seconds</a:t>
            </a:r>
          </a:p>
          <a:p>
            <a:r>
              <a:rPr lang="en-US" sz="2400" b="1" dirty="0"/>
              <a:t>       Finished converging &lt;client-centos-67&gt; (0m28.27s).</a:t>
            </a:r>
          </a:p>
          <a:p>
            <a:r>
              <a:rPr lang="en-US" sz="2400" b="1" dirty="0"/>
              <a:t>-----&gt; Kitchen is finished. (0m30.32s)</a:t>
            </a:r>
          </a:p>
          <a:p>
            <a:r>
              <a:rPr lang="en-US" sz="2400" b="1" dirty="0" err="1"/>
              <a:t>zlib</a:t>
            </a:r>
            <a:r>
              <a:rPr lang="en-US" sz="2400" b="1" dirty="0"/>
              <a:t>(finalizer): the stream was freed prematurely.</a:t>
            </a:r>
            <a:endParaRPr lang="en-US" sz="2400" b="1" dirty="0" smtClean="0"/>
          </a:p>
        </p:txBody>
      </p:sp>
      <p:sp>
        <p:nvSpPr>
          <p:cNvPr id="11" name="Text Placeholder 10"/>
          <p:cNvSpPr>
            <a:spLocks noGrp="1"/>
          </p:cNvSpPr>
          <p:nvPr>
            <p:ph type="body" sz="quarter" idx="11"/>
          </p:nvPr>
        </p:nvSpPr>
        <p:spPr>
          <a:xfrm>
            <a:off x="1121104" y="1210149"/>
            <a:ext cx="14422528" cy="978813"/>
          </a:xfrm>
        </p:spPr>
        <p:txBody>
          <a:bodyPr/>
          <a:lstStyle/>
          <a:p>
            <a:endParaRPr lang="en-US" dirty="0"/>
          </a:p>
          <a:p>
            <a:r>
              <a:rPr lang="en-US" dirty="0" smtClean="0"/>
              <a:t>$ kitchen converge</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GL: Run `kitchen converge`</a:t>
            </a:r>
            <a:r>
              <a:rPr lang="en-US" dirty="0"/>
              <a:t/>
            </a:r>
            <a:br>
              <a:rPr lang="en-US" dirty="0"/>
            </a:br>
            <a:endParaRPr lang="en-US" dirty="0"/>
          </a:p>
        </p:txBody>
      </p:sp>
    </p:spTree>
    <p:extLst>
      <p:ext uri="{BB962C8B-B14F-4D97-AF65-F5344CB8AC3E}">
        <p14:creationId xmlns:p14="http://schemas.microsoft.com/office/powerpoint/2010/main" val="1913004562"/>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We've Done So Far</a:t>
            </a:r>
            <a:endParaRPr lang="en-US" dirty="0"/>
          </a:p>
        </p:txBody>
      </p:sp>
      <p:sp>
        <p:nvSpPr>
          <p:cNvPr id="3" name="Subtitle 2"/>
          <p:cNvSpPr>
            <a:spLocks noGrp="1"/>
          </p:cNvSpPr>
          <p:nvPr>
            <p:ph type="subTitle" idx="1"/>
          </p:nvPr>
        </p:nvSpPr>
        <p:spPr/>
        <p:txBody>
          <a:bodyPr/>
          <a:lstStyle/>
          <a:p>
            <a:r>
              <a:rPr lang="en-US" dirty="0" smtClean="0"/>
              <a:t>In the preceding exercises, we began writing </a:t>
            </a:r>
            <a:r>
              <a:rPr lang="en-US" dirty="0"/>
              <a:t>a remediation recipe on </a:t>
            </a:r>
            <a:r>
              <a:rPr lang="en-US" dirty="0" smtClean="0"/>
              <a:t>our target node.</a:t>
            </a:r>
          </a:p>
          <a:p>
            <a:endParaRPr lang="en-US" dirty="0"/>
          </a:p>
          <a:p>
            <a:r>
              <a:rPr lang="en-US" dirty="0" smtClean="0"/>
              <a:t>We also tested </a:t>
            </a:r>
            <a:r>
              <a:rPr lang="en-US" dirty="0"/>
              <a:t>the recipe with Test </a:t>
            </a:r>
            <a:r>
              <a:rPr lang="en-US" dirty="0" smtClean="0"/>
              <a:t>Kitchen.</a:t>
            </a:r>
          </a:p>
          <a:p>
            <a:endParaRPr lang="en-US" dirty="0"/>
          </a:p>
          <a:p>
            <a:r>
              <a:rPr lang="en-US" dirty="0" smtClean="0"/>
              <a:t>But have we even addressed </a:t>
            </a:r>
            <a:r>
              <a:rPr lang="en-US" dirty="0"/>
              <a:t>the "Set the SSH protocol version to </a:t>
            </a:r>
            <a:r>
              <a:rPr lang="en-US" dirty="0" smtClean="0"/>
              <a:t>2" issue?</a:t>
            </a:r>
          </a:p>
          <a:p>
            <a:endParaRPr lang="en-US" dirty="0"/>
          </a:p>
        </p:txBody>
      </p:sp>
    </p:spTree>
    <p:extLst>
      <p:ext uri="{BB962C8B-B14F-4D97-AF65-F5344CB8AC3E}">
        <p14:creationId xmlns:p14="http://schemas.microsoft.com/office/powerpoint/2010/main" val="9474764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0150" y="2292126"/>
            <a:ext cx="14211299" cy="1822674"/>
          </a:xfrm>
        </p:spPr>
        <p:txBody>
          <a:bodyPr>
            <a:normAutofit/>
          </a:bodyPr>
          <a:lstStyle/>
          <a:p>
            <a:r>
              <a:rPr lang="en-US" dirty="0" smtClean="0"/>
              <a:t>Group Lab: Adding a Node to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Add a Linux Node to Scan</a:t>
            </a:r>
          </a:p>
          <a:p>
            <a:pPr marL="342900" indent="-342900">
              <a:buFont typeface="Wingdings" panose="05000000000000000000" pitchFamily="2" charset="2"/>
              <a:buChar char="q"/>
            </a:pPr>
            <a:r>
              <a:rPr lang="en-US" dirty="0" smtClean="0"/>
              <a:t>Test connectivity</a:t>
            </a:r>
          </a:p>
          <a:p>
            <a:pPr marL="342900" indent="-342900">
              <a:buFont typeface="Wingdings" panose="05000000000000000000" pitchFamily="2" charset="2"/>
              <a:buChar char="q"/>
            </a:pPr>
            <a:endParaRPr lang="en-US" dirty="0"/>
          </a:p>
          <a:p>
            <a:r>
              <a:rPr lang="en-US" b="1" dirty="0" smtClean="0"/>
              <a:t>Note</a:t>
            </a:r>
            <a:r>
              <a:rPr lang="en-US" dirty="0" smtClean="0"/>
              <a:t>: In the next module you will perform the same exercises as in this module but using a Windows node as your target node.</a:t>
            </a:r>
          </a:p>
          <a:p>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1713764854"/>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InSpec Verifier</a:t>
            </a:r>
            <a:endParaRPr lang="en-US" dirty="0"/>
          </a:p>
        </p:txBody>
      </p:sp>
      <p:sp>
        <p:nvSpPr>
          <p:cNvPr id="3" name="Subtitle 2"/>
          <p:cNvSpPr>
            <a:spLocks noGrp="1"/>
          </p:cNvSpPr>
          <p:nvPr>
            <p:ph type="subTitle" idx="1"/>
          </p:nvPr>
        </p:nvSpPr>
        <p:spPr/>
        <p:txBody>
          <a:bodyPr/>
          <a:lstStyle/>
          <a:p>
            <a:r>
              <a:rPr lang="en-US" dirty="0" smtClean="0"/>
              <a:t>An InSpec verifier </a:t>
            </a:r>
            <a:r>
              <a:rPr lang="en-US" dirty="0"/>
              <a:t>is responsible for running tests post-converge to confirm that the instance is in a known/consistent state</a:t>
            </a:r>
            <a:r>
              <a:rPr lang="en-US" dirty="0" smtClean="0"/>
              <a:t>.</a:t>
            </a:r>
          </a:p>
          <a:p>
            <a:endParaRPr lang="en-US" dirty="0"/>
          </a:p>
          <a:p>
            <a:r>
              <a:rPr lang="en-US" dirty="0" smtClean="0"/>
              <a:t>InSpec </a:t>
            </a:r>
            <a:r>
              <a:rPr lang="en-US" dirty="0"/>
              <a:t>can be used as a verifier for test </a:t>
            </a:r>
            <a:r>
              <a:rPr lang="en-US" dirty="0" smtClean="0"/>
              <a:t>kitchen. After </a:t>
            </a:r>
            <a:r>
              <a:rPr lang="en-US" dirty="0"/>
              <a:t>the converge, the kitchen verify step uses a verifier such as bats, </a:t>
            </a:r>
            <a:r>
              <a:rPr lang="en-US" dirty="0" err="1"/>
              <a:t>serverspec</a:t>
            </a:r>
            <a:r>
              <a:rPr lang="en-US" dirty="0"/>
              <a:t>, or </a:t>
            </a:r>
            <a:r>
              <a:rPr lang="en-US" dirty="0" err="1"/>
              <a:t>inspec</a:t>
            </a:r>
            <a:r>
              <a:rPr lang="en-US" dirty="0"/>
              <a:t> to verify the state of the test </a:t>
            </a:r>
            <a:r>
              <a:rPr lang="en-US" dirty="0" smtClean="0"/>
              <a:t>instance.</a:t>
            </a:r>
            <a:endParaRPr lang="en-US" dirty="0"/>
          </a:p>
        </p:txBody>
      </p:sp>
    </p:spTree>
    <p:extLst>
      <p:ext uri="{BB962C8B-B14F-4D97-AF65-F5344CB8AC3E}">
        <p14:creationId xmlns:p14="http://schemas.microsoft.com/office/powerpoint/2010/main" val="1470440467"/>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GL: </a:t>
            </a:r>
            <a:r>
              <a:rPr lang="en-US" dirty="0"/>
              <a:t>Using InSpec for Verification</a:t>
            </a:r>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a:t>Log </a:t>
            </a:r>
            <a:r>
              <a:rPr lang="en-US" dirty="0" smtClean="0"/>
              <a:t>in to </a:t>
            </a:r>
            <a:r>
              <a:rPr lang="en-US" dirty="0"/>
              <a:t>your target </a:t>
            </a:r>
            <a:r>
              <a:rPr lang="en-US" dirty="0" smtClean="0"/>
              <a:t>node.</a:t>
            </a:r>
            <a:endParaRPr lang="en-US" dirty="0"/>
          </a:p>
          <a:p>
            <a:pPr marL="342900" indent="-342900">
              <a:buFont typeface="Wingdings" panose="05000000000000000000" pitchFamily="2" charset="2"/>
              <a:buChar char="ü"/>
            </a:pPr>
            <a:r>
              <a:rPr lang="en-US" dirty="0"/>
              <a:t>Write a remediation recipe on that node.</a:t>
            </a:r>
          </a:p>
          <a:p>
            <a:pPr marL="457200" indent="-457200">
              <a:buFont typeface="Wingdings" panose="05000000000000000000" pitchFamily="2" charset="2"/>
              <a:buChar char="ü"/>
            </a:pPr>
            <a:r>
              <a:rPr lang="en-US" dirty="0"/>
              <a:t>Test the recipe with Test Kitchen.</a:t>
            </a:r>
          </a:p>
          <a:p>
            <a:pPr marL="457200" indent="-457200">
              <a:buFont typeface="Wingdings" panose="05000000000000000000" pitchFamily="2" charset="2"/>
              <a:buChar char="q"/>
            </a:pPr>
            <a:r>
              <a:rPr lang="en-US" dirty="0"/>
              <a:t>Test for compliance with InSpec from the </a:t>
            </a:r>
            <a:r>
              <a:rPr lang="en-US" dirty="0" smtClean="0"/>
              <a:t>command line interface (CLI)</a:t>
            </a:r>
            <a:endParaRPr lang="en-US" dirty="0"/>
          </a:p>
          <a:p>
            <a:pPr marL="457200" indent="-4572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3279481553"/>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 mkdir -p ~/cookbooks/ssh/test/integration/client/</a:t>
            </a:r>
            <a:r>
              <a:rPr lang="en-US" dirty="0" err="1" smtClean="0"/>
              <a:t>inspec</a:t>
            </a:r>
            <a:endParaRPr lang="en-US" dirty="0" smtClean="0"/>
          </a:p>
        </p:txBody>
      </p:sp>
      <p:sp>
        <p:nvSpPr>
          <p:cNvPr id="5" name="Title 4"/>
          <p:cNvSpPr>
            <a:spLocks noGrp="1"/>
          </p:cNvSpPr>
          <p:nvPr>
            <p:ph type="title"/>
          </p:nvPr>
        </p:nvSpPr>
        <p:spPr/>
        <p:txBody>
          <a:bodyPr/>
          <a:lstStyle/>
          <a:p>
            <a:r>
              <a:rPr lang="en-US" dirty="0" smtClean="0"/>
              <a:t>GL: Create the `</a:t>
            </a:r>
            <a:r>
              <a:rPr lang="en-US" dirty="0" err="1" smtClean="0"/>
              <a:t>inspec</a:t>
            </a:r>
            <a:r>
              <a:rPr lang="en-US" dirty="0" smtClean="0"/>
              <a:t>` Directory</a:t>
            </a:r>
            <a:endParaRPr lang="en-US" dirty="0"/>
          </a:p>
        </p:txBody>
      </p:sp>
    </p:spTree>
    <p:extLst>
      <p:ext uri="{BB962C8B-B14F-4D97-AF65-F5344CB8AC3E}">
        <p14:creationId xmlns:p14="http://schemas.microsoft.com/office/powerpoint/2010/main" val="3368399157"/>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Create the `</a:t>
            </a:r>
            <a:r>
              <a:rPr lang="en-US" dirty="0" err="1"/>
              <a:t>client_spec.rb</a:t>
            </a:r>
            <a:r>
              <a:rPr lang="en-US" dirty="0"/>
              <a:t>' file</a:t>
            </a:r>
          </a:p>
        </p:txBody>
      </p:sp>
      <p:sp>
        <p:nvSpPr>
          <p:cNvPr id="3" name="Content Placeholder 2"/>
          <p:cNvSpPr>
            <a:spLocks noGrp="1"/>
          </p:cNvSpPr>
          <p:nvPr>
            <p:ph sz="quarter" idx="10"/>
          </p:nvPr>
        </p:nvSpPr>
        <p:spPr/>
        <p:txBody>
          <a:bodyPr/>
          <a:lstStyle/>
          <a:p>
            <a:r>
              <a:rPr lang="en-US" b="1" dirty="0"/>
              <a:t>control 'ssh-4' do</a:t>
            </a:r>
          </a:p>
          <a:p>
            <a:r>
              <a:rPr lang="en-US" b="1" dirty="0"/>
              <a:t>  impact </a:t>
            </a:r>
            <a:r>
              <a:rPr lang="en-US" b="1" dirty="0" smtClean="0"/>
              <a:t>1.0</a:t>
            </a:r>
            <a:endParaRPr lang="en-US" b="1" dirty="0"/>
          </a:p>
          <a:p>
            <a:r>
              <a:rPr lang="en-US" b="1" dirty="0"/>
              <a:t>  title 'Client: Set SSH protocol version to 2'</a:t>
            </a:r>
          </a:p>
          <a:p>
            <a:r>
              <a:rPr lang="en-US" b="1" dirty="0"/>
              <a:t>  desc "</a:t>
            </a:r>
          </a:p>
          <a:p>
            <a:r>
              <a:rPr lang="en-US" b="1" dirty="0"/>
              <a:t>    Set the SSH protocol version to 2. Don't use legacy</a:t>
            </a:r>
          </a:p>
          <a:p>
            <a:r>
              <a:rPr lang="en-US" b="1" dirty="0"/>
              <a:t>    insecure SSHv3 connections anymore.</a:t>
            </a:r>
          </a:p>
          <a:p>
            <a:r>
              <a:rPr lang="en-US" b="1" dirty="0"/>
              <a:t>  "</a:t>
            </a:r>
          </a:p>
          <a:p>
            <a:r>
              <a:rPr lang="en-US" b="1" dirty="0"/>
              <a:t>  describe ssh_config do</a:t>
            </a:r>
          </a:p>
          <a:p>
            <a:r>
              <a:rPr lang="en-US" b="1" dirty="0"/>
              <a:t>    its('Protocol') { should </a:t>
            </a:r>
            <a:r>
              <a:rPr lang="en-US" b="1" dirty="0" err="1"/>
              <a:t>eq</a:t>
            </a:r>
            <a:r>
              <a:rPr lang="en-US" b="1" dirty="0"/>
              <a:t>('2') }</a:t>
            </a:r>
          </a:p>
          <a:p>
            <a:r>
              <a:rPr lang="en-US" b="1" dirty="0"/>
              <a:t>  end</a:t>
            </a:r>
          </a:p>
          <a:p>
            <a:r>
              <a:rPr lang="en-US" b="1" dirty="0"/>
              <a:t>end</a:t>
            </a:r>
          </a:p>
          <a:p>
            <a:endParaRPr lang="en-US" dirty="0"/>
          </a:p>
        </p:txBody>
      </p:sp>
      <p:sp>
        <p:nvSpPr>
          <p:cNvPr id="4" name="Text Placeholder 3"/>
          <p:cNvSpPr>
            <a:spLocks noGrp="1"/>
          </p:cNvSpPr>
          <p:nvPr>
            <p:ph type="body" sz="quarter" idx="11"/>
          </p:nvPr>
        </p:nvSpPr>
        <p:spPr/>
        <p:txBody>
          <a:bodyPr/>
          <a:lstStyle/>
          <a:p>
            <a:endParaRPr lang="en-US" dirty="0" smtClean="0"/>
          </a:p>
          <a:p>
            <a:r>
              <a:rPr lang="en-US" dirty="0" smtClean="0"/>
              <a:t>~/</a:t>
            </a:r>
            <a:r>
              <a:rPr lang="en-US" dirty="0"/>
              <a:t>cookbooks/ssh/test/integration/client/</a:t>
            </a:r>
            <a:r>
              <a:rPr lang="en-US" dirty="0" err="1"/>
              <a:t>inspec</a:t>
            </a:r>
            <a:r>
              <a:rPr lang="en-US" dirty="0"/>
              <a:t>/</a:t>
            </a:r>
            <a:r>
              <a:rPr lang="en-US" dirty="0" err="1"/>
              <a:t>client_spec.rb</a:t>
            </a:r>
            <a:endParaRPr lang="en-US" dirty="0"/>
          </a:p>
          <a:p>
            <a:endParaRPr lang="en-US" dirty="0"/>
          </a:p>
        </p:txBody>
      </p:sp>
    </p:spTree>
    <p:extLst>
      <p:ext uri="{BB962C8B-B14F-4D97-AF65-F5344CB8AC3E}">
        <p14:creationId xmlns:p14="http://schemas.microsoft.com/office/powerpoint/2010/main" val="2645572185"/>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Creating </a:t>
            </a:r>
            <a:r>
              <a:rPr lang="en-US" dirty="0"/>
              <a:t>the `</a:t>
            </a:r>
            <a:r>
              <a:rPr lang="en-US" dirty="0" err="1" smtClean="0"/>
              <a:t>client_spec.rb</a:t>
            </a:r>
            <a:r>
              <a:rPr lang="en-US" dirty="0" smtClean="0"/>
              <a:t>' </a:t>
            </a:r>
            <a:r>
              <a:rPr lang="en-US" dirty="0"/>
              <a:t>file</a:t>
            </a:r>
          </a:p>
        </p:txBody>
      </p:sp>
      <p:sp>
        <p:nvSpPr>
          <p:cNvPr id="3" name="Text Placeholder 2"/>
          <p:cNvSpPr>
            <a:spLocks noGrp="1"/>
          </p:cNvSpPr>
          <p:nvPr>
            <p:ph type="body" sz="quarter" idx="12"/>
          </p:nvPr>
        </p:nvSpPr>
        <p:spPr>
          <a:xfrm>
            <a:off x="650040" y="1330419"/>
            <a:ext cx="14894760" cy="1892842"/>
          </a:xfrm>
        </p:spPr>
        <p:txBody>
          <a:bodyPr/>
          <a:lstStyle/>
          <a:p>
            <a:r>
              <a:rPr lang="en-US" dirty="0" smtClean="0"/>
              <a:t>One handy way to populate the preceding </a:t>
            </a:r>
            <a:r>
              <a:rPr lang="en-US" dirty="0"/>
              <a:t>`</a:t>
            </a:r>
            <a:r>
              <a:rPr lang="en-US" dirty="0" err="1" smtClean="0"/>
              <a:t>client_spec.rb</a:t>
            </a:r>
            <a:r>
              <a:rPr lang="en-US" dirty="0" smtClean="0"/>
              <a:t>' is to use the Compliance Web UI and copy the InSpec code found in the relevant Compliance profile: </a:t>
            </a:r>
            <a:br>
              <a:rPr lang="en-US" dirty="0" smtClean="0"/>
            </a:br>
            <a:r>
              <a:rPr lang="en-US" dirty="0" smtClean="0"/>
              <a:t/>
            </a:r>
            <a:br>
              <a:rPr lang="en-US" dirty="0" smtClean="0"/>
            </a:br>
            <a:r>
              <a:rPr lang="en-US" b="1" dirty="0" smtClean="0"/>
              <a:t>Compliance &gt; Base SSH &gt; </a:t>
            </a:r>
            <a:r>
              <a:rPr lang="en-US" b="1" dirty="0"/>
              <a:t>Set the SSH protocol version to 2</a:t>
            </a:r>
          </a:p>
        </p:txBody>
      </p:sp>
      <p:pic>
        <p:nvPicPr>
          <p:cNvPr id="5" name="Picture 4"/>
          <p:cNvPicPr>
            <a:picLocks noChangeAspect="1"/>
          </p:cNvPicPr>
          <p:nvPr/>
        </p:nvPicPr>
        <p:blipFill>
          <a:blip r:embed="rId3"/>
          <a:stretch>
            <a:fillRect/>
          </a:stretch>
        </p:blipFill>
        <p:spPr>
          <a:xfrm>
            <a:off x="2364224" y="3971602"/>
            <a:ext cx="11522937" cy="4045425"/>
          </a:xfrm>
          <a:prstGeom prst="rect">
            <a:avLst/>
          </a:prstGeom>
          <a:ln>
            <a:solidFill>
              <a:schemeClr val="accent1"/>
            </a:solidFill>
          </a:ln>
        </p:spPr>
      </p:pic>
    </p:spTree>
    <p:extLst>
      <p:ext uri="{BB962C8B-B14F-4D97-AF65-F5344CB8AC3E}">
        <p14:creationId xmlns:p14="http://schemas.microsoft.com/office/powerpoint/2010/main" val="581564905"/>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InSpec from the Command </a:t>
            </a:r>
            <a:r>
              <a:rPr lang="en-US" dirty="0"/>
              <a:t>L</a:t>
            </a:r>
            <a:r>
              <a:rPr lang="en-US" dirty="0" smtClean="0"/>
              <a:t>ine </a:t>
            </a:r>
            <a:r>
              <a:rPr lang="en-US" dirty="0"/>
              <a:t>I</a:t>
            </a:r>
            <a:r>
              <a:rPr lang="en-US" dirty="0" smtClean="0"/>
              <a:t>nterface (CLI)</a:t>
            </a:r>
            <a:endParaRPr lang="en-US" dirty="0"/>
          </a:p>
        </p:txBody>
      </p:sp>
      <p:sp>
        <p:nvSpPr>
          <p:cNvPr id="3" name="Subtitle 2"/>
          <p:cNvSpPr>
            <a:spLocks noGrp="1"/>
          </p:cNvSpPr>
          <p:nvPr>
            <p:ph type="subTitle" idx="1"/>
          </p:nvPr>
        </p:nvSpPr>
        <p:spPr>
          <a:xfrm>
            <a:off x="1671638" y="3525842"/>
            <a:ext cx="12319000" cy="3346421"/>
          </a:xfrm>
        </p:spPr>
        <p:txBody>
          <a:bodyPr/>
          <a:lstStyle/>
          <a:p>
            <a:r>
              <a:rPr lang="en-US" dirty="0"/>
              <a:t>InSpec is an executable application</a:t>
            </a:r>
            <a:r>
              <a:rPr lang="en-US" dirty="0" smtClean="0"/>
              <a:t>.</a:t>
            </a:r>
          </a:p>
          <a:p>
            <a:endParaRPr lang="en-US" dirty="0" smtClean="0"/>
          </a:p>
          <a:p>
            <a:r>
              <a:rPr lang="en-US" dirty="0" smtClean="0"/>
              <a:t>InSpec </a:t>
            </a:r>
            <a:r>
              <a:rPr lang="en-US" dirty="0"/>
              <a:t>can execute on remote hosts, including </a:t>
            </a:r>
            <a:r>
              <a:rPr lang="en-US" dirty="0" err="1"/>
              <a:t>docker</a:t>
            </a:r>
            <a:endParaRPr lang="en-US" dirty="0"/>
          </a:p>
          <a:p>
            <a:r>
              <a:rPr lang="en-US" dirty="0" smtClean="0"/>
              <a:t>containers.</a:t>
            </a:r>
            <a:endParaRPr lang="en-US" dirty="0"/>
          </a:p>
        </p:txBody>
      </p:sp>
    </p:spTree>
    <p:extLst>
      <p:ext uri="{BB962C8B-B14F-4D97-AF65-F5344CB8AC3E}">
        <p14:creationId xmlns:p14="http://schemas.microsoft.com/office/powerpoint/2010/main" val="523840196"/>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1200" dirty="0" smtClean="0"/>
              <a:t>Failures:</a:t>
            </a:r>
            <a:endParaRPr lang="en-US" sz="1200" dirty="0"/>
          </a:p>
          <a:p>
            <a:r>
              <a:rPr lang="en-US" sz="1200" dirty="0"/>
              <a:t>  1) SSH Configuration Protocol should </a:t>
            </a:r>
            <a:r>
              <a:rPr lang="en-US" sz="1200" dirty="0" err="1"/>
              <a:t>eq</a:t>
            </a:r>
            <a:r>
              <a:rPr lang="en-US" sz="1200" dirty="0"/>
              <a:t> "2"</a:t>
            </a:r>
          </a:p>
          <a:p>
            <a:r>
              <a:rPr lang="en-US" sz="1200" dirty="0"/>
              <a:t>     Failure/Error: its('Protocol') { should </a:t>
            </a:r>
            <a:r>
              <a:rPr lang="en-US" sz="1200" dirty="0" err="1"/>
              <a:t>eq</a:t>
            </a:r>
            <a:r>
              <a:rPr lang="en-US" sz="1200" dirty="0"/>
              <a:t>('2') }</a:t>
            </a:r>
          </a:p>
          <a:p>
            <a:endParaRPr lang="en-US" sz="1200" dirty="0"/>
          </a:p>
          <a:p>
            <a:r>
              <a:rPr lang="en-US" sz="1200" dirty="0"/>
              <a:t>       expected: "2"</a:t>
            </a:r>
          </a:p>
          <a:p>
            <a:r>
              <a:rPr lang="en-US" sz="1200" dirty="0"/>
              <a:t>            got: nil</a:t>
            </a:r>
          </a:p>
          <a:p>
            <a:endParaRPr lang="en-US" sz="1200" dirty="0"/>
          </a:p>
          <a:p>
            <a:r>
              <a:rPr lang="en-US" sz="1200" dirty="0"/>
              <a:t>       (compared using ==)</a:t>
            </a:r>
          </a:p>
          <a:p>
            <a:r>
              <a:rPr lang="en-US" sz="1200" dirty="0"/>
              <a:t>     # ./test/integration/client/</a:t>
            </a:r>
            <a:r>
              <a:rPr lang="en-US" sz="1200" dirty="0" err="1"/>
              <a:t>inspec</a:t>
            </a:r>
            <a:r>
              <a:rPr lang="en-US" sz="1200" dirty="0"/>
              <a:t>/client_spec.rb:9:in `block (3 levels) in load'</a:t>
            </a:r>
          </a:p>
          <a:p>
            <a:endParaRPr lang="en-US" sz="1200" dirty="0"/>
          </a:p>
          <a:p>
            <a:r>
              <a:rPr lang="en-US" sz="1200" dirty="0"/>
              <a:t>Finished in 0.79369 seconds (files took 0.7207 seconds to load)</a:t>
            </a:r>
          </a:p>
          <a:p>
            <a:r>
              <a:rPr lang="en-US" sz="1200" dirty="0"/>
              <a:t>1 example, 1 failure</a:t>
            </a:r>
          </a:p>
          <a:p>
            <a:endParaRPr lang="en-US" sz="1200" dirty="0"/>
          </a:p>
          <a:p>
            <a:r>
              <a:rPr lang="en-US" sz="1200" dirty="0"/>
              <a:t>Failed examples:</a:t>
            </a:r>
          </a:p>
          <a:p>
            <a:endParaRPr lang="en-US" sz="1200" dirty="0"/>
          </a:p>
          <a:p>
            <a:r>
              <a:rPr lang="en-US" sz="1200" dirty="0" err="1"/>
              <a:t>rspec</a:t>
            </a:r>
            <a:r>
              <a:rPr lang="en-US" sz="1200" dirty="0"/>
              <a:t>  # SSH Configuration Protocol should </a:t>
            </a:r>
            <a:r>
              <a:rPr lang="en-US" sz="1200" dirty="0" err="1"/>
              <a:t>eq</a:t>
            </a:r>
            <a:r>
              <a:rPr lang="en-US" sz="1200" dirty="0"/>
              <a:t> "2"</a:t>
            </a:r>
          </a:p>
          <a:p>
            <a:endParaRPr lang="en-US" sz="12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a:t>sudo </a:t>
            </a:r>
            <a:r>
              <a:rPr lang="en-US" dirty="0" err="1"/>
              <a:t>chown</a:t>
            </a:r>
            <a:r>
              <a:rPr lang="en-US" dirty="0"/>
              <a:t> </a:t>
            </a:r>
            <a:r>
              <a:rPr lang="en-US" dirty="0" err="1"/>
              <a:t>root:dockerroot</a:t>
            </a:r>
            <a:r>
              <a:rPr lang="en-US" dirty="0"/>
              <a:t> /var/run/</a:t>
            </a:r>
            <a:r>
              <a:rPr lang="en-US" dirty="0" err="1"/>
              <a:t>docker.sock</a:t>
            </a:r>
            <a:endParaRPr lang="en-US" dirty="0"/>
          </a:p>
        </p:txBody>
      </p:sp>
      <p:sp>
        <p:nvSpPr>
          <p:cNvPr id="5" name="Title 4"/>
          <p:cNvSpPr>
            <a:spLocks noGrp="1"/>
          </p:cNvSpPr>
          <p:nvPr>
            <p:ph type="title"/>
          </p:nvPr>
        </p:nvSpPr>
        <p:spPr>
          <a:xfrm>
            <a:off x="608432" y="360193"/>
            <a:ext cx="14935200" cy="828675"/>
          </a:xfrm>
        </p:spPr>
        <p:txBody>
          <a:bodyPr>
            <a:normAutofit fontScale="90000"/>
          </a:bodyPr>
          <a:lstStyle/>
          <a:p>
            <a:r>
              <a:rPr lang="en-US" dirty="0" smtClean="0"/>
              <a:t>GL: </a:t>
            </a:r>
            <a:r>
              <a:rPr lang="en-US" dirty="0" smtClean="0"/>
              <a:t>Change Owner of `/var/run/</a:t>
            </a:r>
            <a:r>
              <a:rPr lang="en-US" dirty="0" err="1" smtClean="0"/>
              <a:t>docker.sock</a:t>
            </a:r>
            <a:r>
              <a:rPr lang="en-US" dirty="0" smtClean="0"/>
              <a:t>` </a:t>
            </a:r>
            <a:endParaRPr lang="en-US" dirty="0"/>
          </a:p>
        </p:txBody>
      </p:sp>
    </p:spTree>
    <p:extLst>
      <p:ext uri="{BB962C8B-B14F-4D97-AF65-F5344CB8AC3E}">
        <p14:creationId xmlns:p14="http://schemas.microsoft.com/office/powerpoint/2010/main" val="1910810268"/>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3"/>
            <a:ext cx="14423693" cy="1256577"/>
          </a:xfrm>
        </p:spPr>
        <p:txBody>
          <a:bodyPr/>
          <a:lstStyle/>
          <a:p>
            <a:r>
              <a:rPr lang="en-US" sz="1200" dirty="0"/>
              <a:t>CONTAINER ID        IMAGE               COMMAND                CREATED             STATUS              PORTS                   NAMES</a:t>
            </a:r>
          </a:p>
          <a:p>
            <a:r>
              <a:rPr lang="en-US" sz="1200" dirty="0"/>
              <a:t>5b51a4237437        d5b8fd3299b4        "/</a:t>
            </a:r>
            <a:r>
              <a:rPr lang="en-US" sz="1200" dirty="0" err="1"/>
              <a:t>usr</a:t>
            </a:r>
            <a:r>
              <a:rPr lang="en-US" sz="1200" dirty="0"/>
              <a:t>/</a:t>
            </a:r>
            <a:r>
              <a:rPr lang="en-US" sz="1200" dirty="0" err="1"/>
              <a:t>sbin</a:t>
            </a:r>
            <a:r>
              <a:rPr lang="en-US" sz="1200" dirty="0"/>
              <a:t>/</a:t>
            </a:r>
            <a:r>
              <a:rPr lang="en-US" sz="1200" dirty="0" err="1"/>
              <a:t>sshd</a:t>
            </a:r>
            <a:r>
              <a:rPr lang="en-US" sz="1200" dirty="0"/>
              <a:t> -D -   41 minutes ago      Up 41 minutes       0.0.0.0:32768-&gt;22/</a:t>
            </a:r>
            <a:r>
              <a:rPr lang="en-US" sz="1200" dirty="0" err="1"/>
              <a:t>tcp</a:t>
            </a:r>
            <a:r>
              <a:rPr lang="en-US" sz="1200" dirty="0"/>
              <a:t>   </a:t>
            </a:r>
            <a:r>
              <a:rPr lang="en-US" sz="1200" dirty="0" err="1" smtClean="0"/>
              <a:t>grave_davinci</a:t>
            </a:r>
            <a:endParaRPr lang="en-US" sz="1200" dirty="0" smtClean="0"/>
          </a:p>
        </p:txBody>
      </p:sp>
      <p:sp>
        <p:nvSpPr>
          <p:cNvPr id="3" name="Text Placeholder 2"/>
          <p:cNvSpPr>
            <a:spLocks noGrp="1"/>
          </p:cNvSpPr>
          <p:nvPr>
            <p:ph type="body" sz="quarter" idx="11"/>
          </p:nvPr>
        </p:nvSpPr>
        <p:spPr/>
        <p:txBody>
          <a:bodyPr/>
          <a:lstStyle/>
          <a:p>
            <a:r>
              <a:rPr lang="en-US" dirty="0"/>
              <a:t>$</a:t>
            </a:r>
            <a:r>
              <a:rPr lang="en-US" dirty="0" smtClean="0"/>
              <a:t> sudo </a:t>
            </a:r>
            <a:r>
              <a:rPr lang="en-US" dirty="0" err="1" smtClean="0"/>
              <a:t>docker</a:t>
            </a:r>
            <a:r>
              <a:rPr lang="en-US" dirty="0" smtClean="0"/>
              <a:t> </a:t>
            </a:r>
            <a:r>
              <a:rPr lang="en-US" dirty="0" err="1" smtClean="0"/>
              <a:t>ps</a:t>
            </a:r>
            <a:endParaRPr lang="en-US" dirty="0"/>
          </a:p>
        </p:txBody>
      </p:sp>
      <p:sp>
        <p:nvSpPr>
          <p:cNvPr id="5" name="Title 4"/>
          <p:cNvSpPr>
            <a:spLocks noGrp="1"/>
          </p:cNvSpPr>
          <p:nvPr>
            <p:ph type="title"/>
          </p:nvPr>
        </p:nvSpPr>
        <p:spPr/>
        <p:txBody>
          <a:bodyPr/>
          <a:lstStyle/>
          <a:p>
            <a:r>
              <a:rPr lang="en-US" dirty="0" smtClean="0"/>
              <a:t>GL: What is your Docker ID?</a:t>
            </a:r>
            <a:endParaRPr lang="en-US" dirty="0"/>
          </a:p>
        </p:txBody>
      </p:sp>
      <p:pic>
        <p:nvPicPr>
          <p:cNvPr id="7" name="Picture 6"/>
          <p:cNvPicPr>
            <a:picLocks noChangeAspect="1"/>
          </p:cNvPicPr>
          <p:nvPr/>
        </p:nvPicPr>
        <p:blipFill>
          <a:blip r:embed="rId3"/>
          <a:stretch>
            <a:fillRect/>
          </a:stretch>
        </p:blipFill>
        <p:spPr>
          <a:xfrm>
            <a:off x="446568" y="5105612"/>
            <a:ext cx="15362865" cy="726065"/>
          </a:xfrm>
          <a:prstGeom prst="rect">
            <a:avLst/>
          </a:prstGeom>
        </p:spPr>
      </p:pic>
      <p:sp>
        <p:nvSpPr>
          <p:cNvPr id="8" name="Oval 7"/>
          <p:cNvSpPr/>
          <p:nvPr/>
        </p:nvSpPr>
        <p:spPr bwMode="auto">
          <a:xfrm>
            <a:off x="106326" y="4892962"/>
            <a:ext cx="3253563" cy="1210128"/>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cxnSp>
        <p:nvCxnSpPr>
          <p:cNvPr id="10" name="Straight Arrow Connector 9"/>
          <p:cNvCxnSpPr/>
          <p:nvPr/>
        </p:nvCxnSpPr>
        <p:spPr>
          <a:xfrm flipH="1">
            <a:off x="1743740" y="2998381"/>
            <a:ext cx="1" cy="1756647"/>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2328690"/>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1200" dirty="0" smtClean="0"/>
              <a:t>Failures:</a:t>
            </a:r>
            <a:endParaRPr lang="en-US" sz="1200" dirty="0"/>
          </a:p>
          <a:p>
            <a:r>
              <a:rPr lang="en-US" sz="1200" dirty="0"/>
              <a:t>  1) SSH Configuration Protocol should </a:t>
            </a:r>
            <a:r>
              <a:rPr lang="en-US" sz="1200" dirty="0" err="1"/>
              <a:t>eq</a:t>
            </a:r>
            <a:r>
              <a:rPr lang="en-US" sz="1200" dirty="0"/>
              <a:t> "2"</a:t>
            </a:r>
          </a:p>
          <a:p>
            <a:r>
              <a:rPr lang="en-US" sz="1200" dirty="0"/>
              <a:t>     Failure/Error: its('Protocol') { should </a:t>
            </a:r>
            <a:r>
              <a:rPr lang="en-US" sz="1200" dirty="0" err="1"/>
              <a:t>eq</a:t>
            </a:r>
            <a:r>
              <a:rPr lang="en-US" sz="1200" dirty="0"/>
              <a:t>('2') }</a:t>
            </a:r>
          </a:p>
          <a:p>
            <a:endParaRPr lang="en-US" sz="1200" dirty="0"/>
          </a:p>
          <a:p>
            <a:r>
              <a:rPr lang="en-US" sz="1200" dirty="0"/>
              <a:t>       expected: "2"</a:t>
            </a:r>
          </a:p>
          <a:p>
            <a:r>
              <a:rPr lang="en-US" sz="1200" dirty="0"/>
              <a:t>            got: nil</a:t>
            </a:r>
          </a:p>
          <a:p>
            <a:endParaRPr lang="en-US" sz="1200" dirty="0"/>
          </a:p>
          <a:p>
            <a:r>
              <a:rPr lang="en-US" sz="1200" dirty="0"/>
              <a:t>       (compared using ==)</a:t>
            </a:r>
          </a:p>
          <a:p>
            <a:r>
              <a:rPr lang="en-US" sz="1200" dirty="0"/>
              <a:t>     # ./test/integration/client/</a:t>
            </a:r>
            <a:r>
              <a:rPr lang="en-US" sz="1200" dirty="0" err="1"/>
              <a:t>inspec</a:t>
            </a:r>
            <a:r>
              <a:rPr lang="en-US" sz="1200" dirty="0"/>
              <a:t>/client_spec.rb:9:in `block (3 levels) in load'</a:t>
            </a:r>
          </a:p>
          <a:p>
            <a:endParaRPr lang="en-US" sz="1200" dirty="0"/>
          </a:p>
          <a:p>
            <a:r>
              <a:rPr lang="en-US" sz="1200" dirty="0"/>
              <a:t>Finished in 0.79369 seconds (files took 0.7207 seconds to load)</a:t>
            </a:r>
          </a:p>
          <a:p>
            <a:r>
              <a:rPr lang="en-US" sz="1200" dirty="0"/>
              <a:t>1 example, 1 failure</a:t>
            </a:r>
          </a:p>
          <a:p>
            <a:endParaRPr lang="en-US" sz="1200" dirty="0"/>
          </a:p>
          <a:p>
            <a:r>
              <a:rPr lang="en-US" sz="1200" dirty="0"/>
              <a:t>Failed examples:</a:t>
            </a:r>
          </a:p>
          <a:p>
            <a:endParaRPr lang="en-US" sz="1200" dirty="0"/>
          </a:p>
          <a:p>
            <a:r>
              <a:rPr lang="en-US" sz="1200" dirty="0" err="1"/>
              <a:t>rspec</a:t>
            </a:r>
            <a:r>
              <a:rPr lang="en-US" sz="1200" dirty="0"/>
              <a:t>  # SSH Configuration Protocol should </a:t>
            </a:r>
            <a:r>
              <a:rPr lang="en-US" sz="1200" dirty="0" err="1"/>
              <a:t>eq</a:t>
            </a:r>
            <a:r>
              <a:rPr lang="en-US" sz="1200" dirty="0"/>
              <a:t> "2"</a:t>
            </a:r>
          </a:p>
          <a:p>
            <a:endParaRPr lang="en-US" sz="12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err="1"/>
              <a:t>inspec</a:t>
            </a:r>
            <a:r>
              <a:rPr lang="en-US" dirty="0"/>
              <a:t> </a:t>
            </a:r>
            <a:r>
              <a:rPr lang="en-US" dirty="0" smtClean="0"/>
              <a:t>exec ~/</a:t>
            </a:r>
            <a:r>
              <a:rPr lang="en-US" dirty="0"/>
              <a:t>cookbooks/ssh/test/integration/client/</a:t>
            </a:r>
            <a:r>
              <a:rPr lang="en-US" dirty="0" err="1"/>
              <a:t>inspec</a:t>
            </a:r>
            <a:r>
              <a:rPr lang="en-US" dirty="0"/>
              <a:t>/</a:t>
            </a:r>
            <a:r>
              <a:rPr lang="en-US" dirty="0" err="1"/>
              <a:t>client_spec.rb</a:t>
            </a:r>
            <a:r>
              <a:rPr lang="en-US" dirty="0"/>
              <a:t> -t docker</a:t>
            </a:r>
            <a:r>
              <a:rPr lang="en-US" dirty="0" smtClean="0"/>
              <a:t>://CONTAINER_ID </a:t>
            </a:r>
            <a:endParaRPr lang="en-US" dirty="0"/>
          </a:p>
        </p:txBody>
      </p:sp>
      <p:sp>
        <p:nvSpPr>
          <p:cNvPr id="5" name="Title 4"/>
          <p:cNvSpPr>
            <a:spLocks noGrp="1"/>
          </p:cNvSpPr>
          <p:nvPr>
            <p:ph type="title"/>
          </p:nvPr>
        </p:nvSpPr>
        <p:spPr>
          <a:xfrm>
            <a:off x="608432" y="360193"/>
            <a:ext cx="14935200" cy="828675"/>
          </a:xfrm>
        </p:spPr>
        <p:txBody>
          <a:bodyPr/>
          <a:lstStyle/>
          <a:p>
            <a:r>
              <a:rPr lang="en-US" dirty="0" smtClean="0"/>
              <a:t>GL: </a:t>
            </a:r>
            <a:r>
              <a:rPr lang="en-US" dirty="0"/>
              <a:t>Running InSpec from the CLI</a:t>
            </a:r>
          </a:p>
        </p:txBody>
      </p:sp>
    </p:spTree>
    <p:extLst>
      <p:ext uri="{BB962C8B-B14F-4D97-AF65-F5344CB8AC3E}">
        <p14:creationId xmlns:p14="http://schemas.microsoft.com/office/powerpoint/2010/main" val="372084642"/>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Update the Template</a:t>
            </a:r>
          </a:p>
        </p:txBody>
      </p:sp>
      <p:sp>
        <p:nvSpPr>
          <p:cNvPr id="3" name="Content Placeholder 2"/>
          <p:cNvSpPr>
            <a:spLocks noGrp="1"/>
          </p:cNvSpPr>
          <p:nvPr>
            <p:ph sz="quarter" idx="10"/>
          </p:nvPr>
        </p:nvSpPr>
        <p:spPr/>
        <p:txBody>
          <a:bodyPr/>
          <a:lstStyle/>
          <a:p>
            <a:r>
              <a:rPr lang="en-US" b="1" dirty="0"/>
              <a:t>#   IdentityFile ~/.ssh/</a:t>
            </a:r>
            <a:r>
              <a:rPr lang="en-US" b="1" dirty="0" err="1"/>
              <a:t>id_rsa</a:t>
            </a:r>
            <a:endParaRPr lang="en-US" b="1" dirty="0"/>
          </a:p>
          <a:p>
            <a:r>
              <a:rPr lang="en-US" b="1" dirty="0"/>
              <a:t>#   IdentityFile ~/.ssh/</a:t>
            </a:r>
            <a:r>
              <a:rPr lang="en-US" b="1" dirty="0" err="1"/>
              <a:t>id_dsa</a:t>
            </a:r>
            <a:endParaRPr lang="en-US" b="1" dirty="0"/>
          </a:p>
          <a:p>
            <a:r>
              <a:rPr lang="en-US" b="1" dirty="0"/>
              <a:t>#   Port 22</a:t>
            </a:r>
          </a:p>
          <a:p>
            <a:r>
              <a:rPr lang="en-US" b="1" dirty="0"/>
              <a:t>#   Protocol </a:t>
            </a:r>
            <a:r>
              <a:rPr lang="en-US" b="1" dirty="0" smtClean="0"/>
              <a:t>2,1</a:t>
            </a:r>
            <a:endParaRPr lang="en-US" b="1" dirty="0"/>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5" name="Text Placeholder 4"/>
          <p:cNvSpPr>
            <a:spLocks noGrp="1"/>
          </p:cNvSpPr>
          <p:nvPr>
            <p:ph type="body" sz="quarter" idx="12"/>
          </p:nvPr>
        </p:nvSpPr>
        <p:spPr>
          <a:xfrm>
            <a:off x="1198583" y="3627899"/>
            <a:ext cx="14404273" cy="659007"/>
          </a:xfrm>
        </p:spPr>
        <p:txBody>
          <a:bodyPr/>
          <a:lstStyle/>
          <a:p>
            <a:endParaRPr lang="en-US" dirty="0"/>
          </a:p>
        </p:txBody>
      </p:sp>
    </p:spTree>
    <p:extLst>
      <p:ext uri="{BB962C8B-B14F-4D97-AF65-F5344CB8AC3E}">
        <p14:creationId xmlns:p14="http://schemas.microsoft.com/office/powerpoint/2010/main" val="1938383060"/>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a:pPr>
            <a:r>
              <a:rPr lang="en-US" dirty="0" smtClean="0"/>
              <a:t>From your Chef Compliance Dashboard, click Add Node.</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descr="Chef_Compliance_Dash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532" y="3110419"/>
            <a:ext cx="9728594" cy="4091732"/>
          </a:xfrm>
          <a:prstGeom prst="rect">
            <a:avLst/>
          </a:prstGeom>
          <a:ln>
            <a:solidFill>
              <a:schemeClr val="accent1"/>
            </a:solidFill>
          </a:ln>
        </p:spPr>
      </p:pic>
    </p:spTree>
    <p:extLst>
      <p:ext uri="{BB962C8B-B14F-4D97-AF65-F5344CB8AC3E}">
        <p14:creationId xmlns:p14="http://schemas.microsoft.com/office/powerpoint/2010/main" val="2840953653"/>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Update the Template</a:t>
            </a:r>
          </a:p>
        </p:txBody>
      </p:sp>
      <p:sp>
        <p:nvSpPr>
          <p:cNvPr id="3" name="Content Placeholder 2"/>
          <p:cNvSpPr>
            <a:spLocks noGrp="1"/>
          </p:cNvSpPr>
          <p:nvPr>
            <p:ph sz="quarter" idx="10"/>
          </p:nvPr>
        </p:nvSpPr>
        <p:spPr/>
        <p:txBody>
          <a:bodyPr/>
          <a:lstStyle/>
          <a:p>
            <a:r>
              <a:rPr lang="en-US" b="1" dirty="0"/>
              <a:t>#   IdentityFile ~/.ssh/</a:t>
            </a:r>
            <a:r>
              <a:rPr lang="en-US" b="1" dirty="0" err="1"/>
              <a:t>id_rsa</a:t>
            </a:r>
            <a:endParaRPr lang="en-US" b="1" dirty="0"/>
          </a:p>
          <a:p>
            <a:r>
              <a:rPr lang="en-US" b="1" dirty="0"/>
              <a:t>#   IdentityFile ~/.ssh/</a:t>
            </a:r>
            <a:r>
              <a:rPr lang="en-US" b="1" dirty="0" err="1"/>
              <a:t>id_dsa</a:t>
            </a:r>
            <a:endParaRPr lang="en-US" b="1" dirty="0"/>
          </a:p>
          <a:p>
            <a:r>
              <a:rPr lang="en-US" b="1" dirty="0"/>
              <a:t>#   Port </a:t>
            </a:r>
            <a:r>
              <a:rPr lang="en-US" b="1" dirty="0" smtClean="0"/>
              <a:t>22</a:t>
            </a:r>
          </a:p>
          <a:p>
            <a:r>
              <a:rPr lang="en-US" b="1" dirty="0" smtClean="0"/>
              <a:t>Protocol 2</a:t>
            </a:r>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6" name="Text Placeholder 5"/>
          <p:cNvSpPr>
            <a:spLocks noGrp="1"/>
          </p:cNvSpPr>
          <p:nvPr>
            <p:ph type="body" sz="quarter" idx="13"/>
          </p:nvPr>
        </p:nvSpPr>
        <p:spPr>
          <a:xfrm>
            <a:off x="1139359" y="3696890"/>
            <a:ext cx="14404273" cy="626533"/>
          </a:xfrm>
        </p:spPr>
        <p:txBody>
          <a:bodyPr/>
          <a:lstStyle/>
          <a:p>
            <a:endParaRPr lang="en-US" dirty="0"/>
          </a:p>
        </p:txBody>
      </p:sp>
    </p:spTree>
    <p:extLst>
      <p:ext uri="{BB962C8B-B14F-4D97-AF65-F5344CB8AC3E}">
        <p14:creationId xmlns:p14="http://schemas.microsoft.com/office/powerpoint/2010/main" val="3137575415"/>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108871"/>
          </a:xfrm>
        </p:spPr>
        <p:txBody>
          <a:bodyPr/>
          <a:lstStyle/>
          <a:p>
            <a:r>
              <a:rPr lang="en-US" dirty="0" smtClean="0"/>
              <a:t>$ </a:t>
            </a:r>
            <a:r>
              <a:rPr lang="en-US" dirty="0"/>
              <a:t>cd ~/cookbooks/ssh</a:t>
            </a:r>
          </a:p>
        </p:txBody>
      </p:sp>
      <p:sp>
        <p:nvSpPr>
          <p:cNvPr id="5" name="Title 4"/>
          <p:cNvSpPr>
            <a:spLocks noGrp="1"/>
          </p:cNvSpPr>
          <p:nvPr>
            <p:ph type="title"/>
          </p:nvPr>
        </p:nvSpPr>
        <p:spPr/>
        <p:txBody>
          <a:bodyPr>
            <a:normAutofit/>
          </a:bodyPr>
          <a:lstStyle/>
          <a:p>
            <a:r>
              <a:rPr lang="en-US" dirty="0" smtClean="0"/>
              <a:t>GL: Ensure you are in ~/</a:t>
            </a:r>
            <a:r>
              <a:rPr lang="en-US" dirty="0"/>
              <a:t>cookbooks/ssh</a:t>
            </a:r>
          </a:p>
        </p:txBody>
      </p:sp>
    </p:spTree>
    <p:extLst>
      <p:ext uri="{BB962C8B-B14F-4D97-AF65-F5344CB8AC3E}">
        <p14:creationId xmlns:p14="http://schemas.microsoft.com/office/powerpoint/2010/main" val="2566115230"/>
      </p:ext>
    </p:extLst>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/etc/ssh/.ssh_config20151209-412-cf7gd7  2015-12-09 20:35:29.734689138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IdentityFile ~/.ssh/</a:t>
            </a:r>
            <a:r>
              <a:rPr lang="en-US" dirty="0" err="1"/>
              <a:t>id_rsa</a:t>
            </a:r>
            <a:endParaRPr lang="en-US" dirty="0"/>
          </a:p>
          <a:p>
            <a:pPr defTabSz="1217613" fontAlgn="base">
              <a:lnSpc>
                <a:spcPct val="90000"/>
              </a:lnSpc>
              <a:spcBef>
                <a:spcPct val="30000"/>
              </a:spcBef>
              <a:spcAft>
                <a:spcPts val="450"/>
              </a:spcAft>
              <a:buSzTx/>
              <a:defRPr/>
            </a:pPr>
            <a:r>
              <a:rPr lang="en-US" dirty="0"/>
              <a:t>            #   IdentityFile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a:t>
            </a:r>
            <a:endParaRPr lang="en-US" dirty="0"/>
          </a:p>
        </p:txBody>
      </p:sp>
      <p:sp>
        <p:nvSpPr>
          <p:cNvPr id="3" name="Text Placeholder 2"/>
          <p:cNvSpPr>
            <a:spLocks noGrp="1"/>
          </p:cNvSpPr>
          <p:nvPr>
            <p:ph type="body" sz="quarter" idx="11"/>
          </p:nvPr>
        </p:nvSpPr>
        <p:spPr/>
        <p:txBody>
          <a:bodyPr/>
          <a:lstStyle/>
          <a:p>
            <a:r>
              <a:rPr lang="en-US" dirty="0"/>
              <a:t>$ kitchen converge</a:t>
            </a:r>
          </a:p>
        </p:txBody>
      </p:sp>
      <p:sp>
        <p:nvSpPr>
          <p:cNvPr id="5" name="Title 4"/>
          <p:cNvSpPr>
            <a:spLocks noGrp="1"/>
          </p:cNvSpPr>
          <p:nvPr>
            <p:ph type="title"/>
          </p:nvPr>
        </p:nvSpPr>
        <p:spPr/>
        <p:txBody>
          <a:bodyPr/>
          <a:lstStyle/>
          <a:p>
            <a:r>
              <a:rPr lang="en-US" dirty="0" smtClean="0"/>
              <a:t>GL: Run `kitchen converge`</a:t>
            </a:r>
            <a:endParaRPr lang="en-US" dirty="0"/>
          </a:p>
        </p:txBody>
      </p:sp>
      <p:sp>
        <p:nvSpPr>
          <p:cNvPr id="8" name="Rectangle 7"/>
          <p:cNvSpPr/>
          <p:nvPr/>
        </p:nvSpPr>
        <p:spPr bwMode="auto">
          <a:xfrm>
            <a:off x="1122159" y="5534527"/>
            <a:ext cx="14431939" cy="1128344"/>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13274046"/>
      </p:ext>
    </p:extLst>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3600" dirty="0"/>
              <a:t>.</a:t>
            </a:r>
          </a:p>
          <a:p>
            <a:endParaRPr lang="en-US" sz="3600" dirty="0"/>
          </a:p>
          <a:p>
            <a:r>
              <a:rPr lang="en-US" sz="3600" dirty="0"/>
              <a:t>Finished in 0.21546 seconds (files took 0.3575 seconds to load)</a:t>
            </a:r>
          </a:p>
          <a:p>
            <a:r>
              <a:rPr lang="en-US" sz="3600" dirty="0"/>
              <a:t>1 example, 0 failures</a:t>
            </a:r>
          </a:p>
          <a:p>
            <a:endParaRPr lang="en-US" sz="36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err="1"/>
              <a:t>inspec</a:t>
            </a:r>
            <a:r>
              <a:rPr lang="en-US" dirty="0"/>
              <a:t> </a:t>
            </a:r>
            <a:r>
              <a:rPr lang="en-US" dirty="0" smtClean="0"/>
              <a:t>exec ~/</a:t>
            </a:r>
            <a:r>
              <a:rPr lang="en-US" dirty="0"/>
              <a:t>cookbooks/ssh/test/integration/client/</a:t>
            </a:r>
            <a:r>
              <a:rPr lang="en-US" dirty="0" err="1"/>
              <a:t>inspec</a:t>
            </a:r>
            <a:r>
              <a:rPr lang="en-US" dirty="0"/>
              <a:t>/</a:t>
            </a:r>
            <a:r>
              <a:rPr lang="en-US" dirty="0" err="1"/>
              <a:t>client_spec.rb</a:t>
            </a:r>
            <a:r>
              <a:rPr lang="en-US" dirty="0"/>
              <a:t> -t docker</a:t>
            </a:r>
            <a:r>
              <a:rPr lang="en-US" dirty="0" smtClean="0"/>
              <a:t>://CONTAINER_ID </a:t>
            </a:r>
            <a:endParaRPr lang="en-US" dirty="0"/>
          </a:p>
        </p:txBody>
      </p:sp>
      <p:sp>
        <p:nvSpPr>
          <p:cNvPr id="5" name="Title 4"/>
          <p:cNvSpPr>
            <a:spLocks noGrp="1"/>
          </p:cNvSpPr>
          <p:nvPr>
            <p:ph type="title"/>
          </p:nvPr>
        </p:nvSpPr>
        <p:spPr>
          <a:xfrm>
            <a:off x="608432" y="360193"/>
            <a:ext cx="14935200" cy="828675"/>
          </a:xfrm>
        </p:spPr>
        <p:txBody>
          <a:bodyPr/>
          <a:lstStyle/>
          <a:p>
            <a:r>
              <a:rPr lang="en-US" dirty="0" smtClean="0"/>
              <a:t>GL: </a:t>
            </a:r>
            <a:r>
              <a:rPr lang="en-US" dirty="0"/>
              <a:t>Running InSpec from the CLI</a:t>
            </a:r>
          </a:p>
        </p:txBody>
      </p:sp>
    </p:spTree>
    <p:extLst>
      <p:ext uri="{BB962C8B-B14F-4D97-AF65-F5344CB8AC3E}">
        <p14:creationId xmlns:p14="http://schemas.microsoft.com/office/powerpoint/2010/main" val="722678992"/>
      </p:ext>
    </p:extLst>
  </p:cSld>
  <p:clrMapOvr>
    <a:masterClrMapping/>
  </p:clrMapOvr>
  <p:transition spd="med">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/etc/ssh/.ssh_config20151209-10413-hlk9ow       2015-12-09 20:37:07.621689137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IdentityFile ~/.ssh/</a:t>
            </a:r>
            <a:r>
              <a:rPr lang="en-US" dirty="0" err="1"/>
              <a:t>id_rsa</a:t>
            </a:r>
            <a:endParaRPr lang="en-US" dirty="0"/>
          </a:p>
          <a:p>
            <a:pPr defTabSz="1217613" fontAlgn="base">
              <a:lnSpc>
                <a:spcPct val="90000"/>
              </a:lnSpc>
              <a:spcBef>
                <a:spcPct val="30000"/>
              </a:spcBef>
              <a:spcAft>
                <a:spcPts val="450"/>
              </a:spcAft>
              <a:buSzTx/>
              <a:defRPr/>
            </a:pPr>
            <a:r>
              <a:rPr lang="en-US" dirty="0"/>
              <a:t>     #   IdentityFile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3desesources </a:t>
            </a:r>
            <a:r>
              <a:rPr lang="en-US" dirty="0"/>
              <a:t>updated in </a:t>
            </a:r>
            <a:r>
              <a:rPr lang="en-US" dirty="0" smtClean="0"/>
              <a:t>3.29477735 </a:t>
            </a:r>
            <a:r>
              <a:rPr lang="en-US" dirty="0"/>
              <a:t>seconds</a:t>
            </a:r>
          </a:p>
        </p:txBody>
      </p:sp>
      <p:sp>
        <p:nvSpPr>
          <p:cNvPr id="3" name="Text Placeholder 2"/>
          <p:cNvSpPr>
            <a:spLocks noGrp="1"/>
          </p:cNvSpPr>
          <p:nvPr>
            <p:ph type="body" sz="quarter" idx="11"/>
          </p:nvPr>
        </p:nvSpPr>
        <p:spPr/>
        <p:txBody>
          <a:bodyPr/>
          <a:lstStyle/>
          <a:p>
            <a:r>
              <a:rPr lang="en-US" dirty="0"/>
              <a:t>$ </a:t>
            </a:r>
            <a:r>
              <a:rPr lang="fr-FR" dirty="0"/>
              <a:t>sudo chef-client --local-mode -r '</a:t>
            </a:r>
            <a:r>
              <a:rPr lang="fr-FR" dirty="0" err="1"/>
              <a:t>recipe</a:t>
            </a:r>
            <a:r>
              <a:rPr lang="fr-FR" dirty="0"/>
              <a:t>[ssh::client]'</a:t>
            </a:r>
            <a:endParaRPr lang="en-US" dirty="0"/>
          </a:p>
        </p:txBody>
      </p:sp>
      <p:sp>
        <p:nvSpPr>
          <p:cNvPr id="5" name="Title 4"/>
          <p:cNvSpPr>
            <a:spLocks noGrp="1"/>
          </p:cNvSpPr>
          <p:nvPr>
            <p:ph type="title"/>
          </p:nvPr>
        </p:nvSpPr>
        <p:spPr/>
        <p:txBody>
          <a:bodyPr/>
          <a:lstStyle/>
          <a:p>
            <a:r>
              <a:rPr lang="en-US" dirty="0" smtClean="0"/>
              <a:t>GL: Apply the New SSH Recipe</a:t>
            </a:r>
            <a:endParaRPr lang="en-US" dirty="0"/>
          </a:p>
        </p:txBody>
      </p:sp>
      <p:sp>
        <p:nvSpPr>
          <p:cNvPr id="6" name="Rectangle 5"/>
          <p:cNvSpPr/>
          <p:nvPr/>
        </p:nvSpPr>
        <p:spPr bwMode="auto">
          <a:xfrm>
            <a:off x="1122159" y="6160166"/>
            <a:ext cx="14431939" cy="1034718"/>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41066198"/>
      </p:ext>
    </p:extLst>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Re-run the Compliance Scan</a:t>
            </a:r>
            <a:endParaRPr lang="en-US" dirty="0"/>
          </a:p>
        </p:txBody>
      </p:sp>
      <p:sp>
        <p:nvSpPr>
          <p:cNvPr id="3" name="Text Placeholder 2"/>
          <p:cNvSpPr>
            <a:spLocks noGrp="1"/>
          </p:cNvSpPr>
          <p:nvPr>
            <p:ph type="body" sz="quarter" idx="12"/>
          </p:nvPr>
        </p:nvSpPr>
        <p:spPr>
          <a:xfrm>
            <a:off x="421440" y="1856198"/>
            <a:ext cx="5293560" cy="5345953"/>
          </a:xfrm>
        </p:spPr>
        <p:txBody>
          <a:bodyPr/>
          <a:lstStyle/>
          <a:p>
            <a:r>
              <a:rPr lang="en-US" dirty="0" smtClean="0"/>
              <a:t>Return to the Compliance Web UI and re-run the scan on your target node.</a:t>
            </a:r>
          </a:p>
          <a:p>
            <a:endParaRPr lang="en-US" dirty="0" smtClean="0"/>
          </a:p>
          <a:p>
            <a:r>
              <a:rPr lang="en-US" dirty="0" smtClean="0"/>
              <a:t>Be sure to run only the base/ssh scan as shown on the next slide.</a:t>
            </a:r>
            <a:endParaRPr lang="en-US" dirty="0"/>
          </a:p>
        </p:txBody>
      </p:sp>
      <p:pic>
        <p:nvPicPr>
          <p:cNvPr id="7" name="Picture 6"/>
          <p:cNvPicPr>
            <a:picLocks noChangeAspect="1"/>
          </p:cNvPicPr>
          <p:nvPr/>
        </p:nvPicPr>
        <p:blipFill>
          <a:blip r:embed="rId3"/>
          <a:stretch>
            <a:fillRect/>
          </a:stretch>
        </p:blipFill>
        <p:spPr>
          <a:xfrm>
            <a:off x="5943600" y="1669732"/>
            <a:ext cx="10113481" cy="3839528"/>
          </a:xfrm>
          <a:prstGeom prst="rect">
            <a:avLst/>
          </a:prstGeom>
          <a:ln>
            <a:solidFill>
              <a:schemeClr val="accent1"/>
            </a:solidFill>
          </a:ln>
        </p:spPr>
      </p:pic>
    </p:spTree>
    <p:extLst>
      <p:ext uri="{BB962C8B-B14F-4D97-AF65-F5344CB8AC3E}">
        <p14:creationId xmlns:p14="http://schemas.microsoft.com/office/powerpoint/2010/main" val="1063650275"/>
      </p:ext>
    </p:extLst>
  </p:cSld>
  <p:clrMapOvr>
    <a:masterClrMapping/>
  </p:clrMapOvr>
  <p:transitio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Re-run the Compliance Scan</a:t>
            </a:r>
            <a:endParaRPr lang="en-US" dirty="0"/>
          </a:p>
        </p:txBody>
      </p:sp>
      <p:sp>
        <p:nvSpPr>
          <p:cNvPr id="3" name="Text Placeholder 2"/>
          <p:cNvSpPr>
            <a:spLocks noGrp="1"/>
          </p:cNvSpPr>
          <p:nvPr>
            <p:ph type="body" sz="quarter" idx="12"/>
          </p:nvPr>
        </p:nvSpPr>
        <p:spPr>
          <a:xfrm>
            <a:off x="650040" y="1856198"/>
            <a:ext cx="5293560" cy="5345953"/>
          </a:xfrm>
        </p:spPr>
        <p:txBody>
          <a:bodyPr/>
          <a:lstStyle/>
          <a:p>
            <a:r>
              <a:rPr lang="en-US" dirty="0" smtClean="0"/>
              <a:t>Run </a:t>
            </a:r>
            <a:r>
              <a:rPr lang="en-US" dirty="0"/>
              <a:t>only the base/ssh </a:t>
            </a:r>
            <a:r>
              <a:rPr lang="en-US" dirty="0" smtClean="0"/>
              <a:t>scan.</a:t>
            </a:r>
            <a:endParaRPr lang="en-US" dirty="0"/>
          </a:p>
        </p:txBody>
      </p:sp>
      <p:pic>
        <p:nvPicPr>
          <p:cNvPr id="5" name="Picture 4"/>
          <p:cNvPicPr>
            <a:picLocks noChangeAspect="1"/>
          </p:cNvPicPr>
          <p:nvPr/>
        </p:nvPicPr>
        <p:blipFill>
          <a:blip r:embed="rId3"/>
          <a:stretch>
            <a:fillRect/>
          </a:stretch>
        </p:blipFill>
        <p:spPr>
          <a:xfrm>
            <a:off x="8535670" y="1127952"/>
            <a:ext cx="7420610" cy="6985323"/>
          </a:xfrm>
          <a:prstGeom prst="rect">
            <a:avLst/>
          </a:prstGeom>
          <a:ln>
            <a:solidFill>
              <a:schemeClr val="accent1"/>
            </a:solidFill>
          </a:ln>
        </p:spPr>
      </p:pic>
    </p:spTree>
    <p:extLst>
      <p:ext uri="{BB962C8B-B14F-4D97-AF65-F5344CB8AC3E}">
        <p14:creationId xmlns:p14="http://schemas.microsoft.com/office/powerpoint/2010/main" val="479942138"/>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Results of this Exercise</a:t>
            </a:r>
            <a:endParaRPr lang="en-US" dirty="0"/>
          </a:p>
        </p:txBody>
      </p:sp>
      <p:sp>
        <p:nvSpPr>
          <p:cNvPr id="3" name="Text Placeholder 2"/>
          <p:cNvSpPr>
            <a:spLocks noGrp="1"/>
          </p:cNvSpPr>
          <p:nvPr>
            <p:ph type="body" sz="quarter" idx="12"/>
          </p:nvPr>
        </p:nvSpPr>
        <p:spPr>
          <a:xfrm>
            <a:off x="650040" y="1856198"/>
            <a:ext cx="13225980" cy="5345953"/>
          </a:xfrm>
        </p:spPr>
        <p:txBody>
          <a:bodyPr/>
          <a:lstStyle/>
          <a:p>
            <a:r>
              <a:rPr lang="en-US" dirty="0" smtClean="0"/>
              <a:t>Your scan should show that the ssh protocol issue is now complaint.</a:t>
            </a:r>
            <a:endParaRPr lang="en-US" dirty="0"/>
          </a:p>
        </p:txBody>
      </p:sp>
      <p:pic>
        <p:nvPicPr>
          <p:cNvPr id="6" name="Picture 5"/>
          <p:cNvPicPr>
            <a:picLocks noChangeAspect="1"/>
          </p:cNvPicPr>
          <p:nvPr/>
        </p:nvPicPr>
        <p:blipFill>
          <a:blip r:embed="rId3"/>
          <a:stretch>
            <a:fillRect/>
          </a:stretch>
        </p:blipFill>
        <p:spPr>
          <a:xfrm>
            <a:off x="1792998" y="3114674"/>
            <a:ext cx="12670005" cy="4497705"/>
          </a:xfrm>
          <a:prstGeom prst="rect">
            <a:avLst/>
          </a:prstGeom>
          <a:ln>
            <a:solidFill>
              <a:schemeClr val="accent1"/>
            </a:solidFill>
          </a:ln>
        </p:spPr>
      </p:pic>
    </p:spTree>
    <p:extLst>
      <p:ext uri="{BB962C8B-B14F-4D97-AF65-F5344CB8AC3E}">
        <p14:creationId xmlns:p14="http://schemas.microsoft.com/office/powerpoint/2010/main" val="2621874911"/>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Conclusion</a:t>
            </a:r>
            <a:endParaRPr lang="en-US" dirty="0"/>
          </a:p>
        </p:txBody>
      </p:sp>
      <p:sp>
        <p:nvSpPr>
          <p:cNvPr id="3" name="Subtitle 2"/>
          <p:cNvSpPr>
            <a:spLocks noGrp="1"/>
          </p:cNvSpPr>
          <p:nvPr>
            <p:ph type="subTitle" idx="1"/>
          </p:nvPr>
        </p:nvSpPr>
        <p:spPr>
          <a:xfrm>
            <a:off x="1660524" y="3420745"/>
            <a:ext cx="12330113" cy="4123055"/>
          </a:xfrm>
        </p:spPr>
        <p:txBody>
          <a:bodyPr/>
          <a:lstStyle/>
          <a:p>
            <a:pPr marL="342900" indent="-342900">
              <a:buFont typeface="Wingdings" panose="05000000000000000000" pitchFamily="2" charset="2"/>
              <a:buChar char="ü"/>
            </a:pPr>
            <a:r>
              <a:rPr lang="en-US" dirty="0" smtClean="0"/>
              <a:t> Log in to </a:t>
            </a:r>
            <a:r>
              <a:rPr lang="en-US" dirty="0"/>
              <a:t>your target </a:t>
            </a:r>
            <a:r>
              <a:rPr lang="en-US" dirty="0" smtClean="0"/>
              <a:t>node.</a:t>
            </a:r>
            <a:endParaRPr lang="en-US" dirty="0"/>
          </a:p>
          <a:p>
            <a:pPr marL="342900" indent="-342900">
              <a:buFont typeface="Wingdings" panose="05000000000000000000" pitchFamily="2" charset="2"/>
              <a:buChar char="ü"/>
            </a:pPr>
            <a:r>
              <a:rPr lang="en-US" dirty="0" smtClean="0"/>
              <a:t> Write </a:t>
            </a:r>
            <a:r>
              <a:rPr lang="en-US" dirty="0"/>
              <a:t>a remediation recipe on that node.</a:t>
            </a:r>
          </a:p>
          <a:p>
            <a:pPr marL="457200" indent="-457200">
              <a:buFont typeface="Wingdings" panose="05000000000000000000" pitchFamily="2" charset="2"/>
              <a:buChar char="ü"/>
            </a:pPr>
            <a:r>
              <a:rPr lang="en-US" dirty="0"/>
              <a:t>Test the recipe with Test Kitchen</a:t>
            </a:r>
            <a:r>
              <a:rPr lang="en-US" dirty="0" smtClean="0"/>
              <a:t>.</a:t>
            </a:r>
          </a:p>
          <a:p>
            <a:pPr marL="457200" indent="-457200">
              <a:buFont typeface="Wingdings" panose="05000000000000000000" pitchFamily="2" charset="2"/>
              <a:buChar char="ü"/>
            </a:pPr>
            <a:r>
              <a:rPr lang="en-US" dirty="0" smtClean="0"/>
              <a:t>Test for compliance with InSpec from the CLI</a:t>
            </a:r>
            <a:endParaRPr lang="en-US" dirty="0"/>
          </a:p>
          <a:p>
            <a:pPr marL="457200" indent="-457200">
              <a:buFont typeface="Wingdings" panose="05000000000000000000" pitchFamily="2" charset="2"/>
              <a:buChar char="ü"/>
            </a:pPr>
            <a:r>
              <a:rPr lang="en-US" dirty="0" smtClean="0"/>
              <a:t>Rescan </a:t>
            </a:r>
            <a:r>
              <a:rPr lang="en-US" dirty="0"/>
              <a:t>the node and ensure compliance</a:t>
            </a:r>
            <a:r>
              <a:rPr lang="en-US" dirty="0" smtClean="0"/>
              <a:t>.</a:t>
            </a:r>
          </a:p>
          <a:p>
            <a:pPr marL="457200" indent="-457200">
              <a:buFont typeface="Wingdings" panose="05000000000000000000" pitchFamily="2" charset="2"/>
              <a:buChar char="ü"/>
            </a:pPr>
            <a:endParaRPr lang="en-US" dirty="0"/>
          </a:p>
          <a:p>
            <a:endParaRPr lang="en-US" dirty="0"/>
          </a:p>
          <a:p>
            <a:endParaRPr lang="en-US" dirty="0"/>
          </a:p>
        </p:txBody>
      </p:sp>
    </p:spTree>
    <p:extLst>
      <p:ext uri="{BB962C8B-B14F-4D97-AF65-F5344CB8AC3E}">
        <p14:creationId xmlns:p14="http://schemas.microsoft.com/office/powerpoint/2010/main" val="1996638172"/>
      </p:ext>
    </p:extLst>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a:t>
            </a:r>
            <a:r>
              <a:rPr lang="en-US" dirty="0" smtClean="0"/>
              <a:t>Node</a:t>
            </a:r>
            <a:endParaRPr lang="en-US" dirty="0"/>
          </a:p>
        </p:txBody>
      </p:sp>
      <p:sp>
        <p:nvSpPr>
          <p:cNvPr id="3" name="Text Placeholder 2"/>
          <p:cNvSpPr>
            <a:spLocks noGrp="1"/>
          </p:cNvSpPr>
          <p:nvPr>
            <p:ph type="body" sz="quarter" idx="12"/>
          </p:nvPr>
        </p:nvSpPr>
        <p:spPr>
          <a:xfrm>
            <a:off x="546130" y="1856198"/>
            <a:ext cx="6855660" cy="5345953"/>
          </a:xfrm>
        </p:spPr>
        <p:txBody>
          <a:bodyPr/>
          <a:lstStyle/>
          <a:p>
            <a:pPr marL="514350" indent="-514350">
              <a:buFont typeface="+mj-lt"/>
              <a:buAutoNum type="arabicPeriod" startAt="2"/>
            </a:pPr>
            <a:r>
              <a:rPr lang="en-US" dirty="0" smtClean="0"/>
              <a:t>From the resulting page, enter the node's FQDN or IP address.</a:t>
            </a:r>
          </a:p>
          <a:p>
            <a:pPr marL="514350" indent="-514350">
              <a:buFont typeface="+mj-lt"/>
              <a:buAutoNum type="arabicPeriod" startAt="2"/>
            </a:pPr>
            <a:r>
              <a:rPr lang="en-US" dirty="0" smtClean="0"/>
              <a:t>Leave environment blank.  A ‘default’ environment will be used</a:t>
            </a:r>
          </a:p>
          <a:p>
            <a:pPr marL="514350" indent="-514350">
              <a:buFont typeface="+mj-lt"/>
              <a:buAutoNum type="arabicPeriod" startAt="2"/>
            </a:pPr>
            <a:r>
              <a:rPr lang="en-US" dirty="0" smtClean="0"/>
              <a:t>Accept the default </a:t>
            </a:r>
            <a:r>
              <a:rPr lang="en-US" b="1" dirty="0" smtClean="0"/>
              <a:t>SSH</a:t>
            </a:r>
            <a:r>
              <a:rPr lang="en-US" dirty="0" smtClean="0"/>
              <a:t> Access configuration</a:t>
            </a:r>
          </a:p>
          <a:p>
            <a:pPr marL="514350" indent="-514350">
              <a:buFont typeface="+mj-lt"/>
              <a:buAutoNum type="arabicPeriod" startAt="2"/>
            </a:pPr>
            <a:r>
              <a:rPr lang="en-US" dirty="0" smtClean="0"/>
              <a:t>Type </a:t>
            </a:r>
            <a:r>
              <a:rPr lang="en-US" b="1" dirty="0" smtClean="0"/>
              <a:t>chef</a:t>
            </a:r>
            <a:r>
              <a:rPr lang="en-US" dirty="0" smtClean="0"/>
              <a:t> in the </a:t>
            </a:r>
            <a:r>
              <a:rPr lang="en-US" b="1" dirty="0" smtClean="0"/>
              <a:t>username</a:t>
            </a:r>
            <a:r>
              <a:rPr lang="en-US" dirty="0" smtClean="0"/>
              <a:t> field.</a:t>
            </a:r>
          </a:p>
          <a:p>
            <a:pPr marL="514350" indent="-514350">
              <a:buFont typeface="+mj-lt"/>
              <a:buAutoNum type="arabicPeriod" startAt="2"/>
            </a:pPr>
            <a:r>
              <a:rPr lang="en-US" dirty="0" smtClean="0"/>
              <a:t>Click the </a:t>
            </a:r>
            <a:r>
              <a:rPr lang="en-US" b="1" dirty="0" smtClean="0"/>
              <a:t>password</a:t>
            </a:r>
            <a:r>
              <a:rPr lang="en-US" dirty="0" smtClean="0"/>
              <a:t> link as shown in this illustration.</a:t>
            </a:r>
          </a:p>
          <a:p>
            <a:pPr marL="514350" indent="-514350">
              <a:buFont typeface="+mj-lt"/>
              <a:buAutoNum type="arabicPeriod" startAt="2"/>
            </a:pPr>
            <a:endParaRPr lang="en-US" dirty="0" smtClean="0"/>
          </a:p>
          <a:p>
            <a:pPr marL="514350" indent="-514350">
              <a:buFont typeface="+mj-lt"/>
              <a:buAutoNum type="arabicPeriod" startAt="2"/>
            </a:pPr>
            <a:endParaRPr lang="en-US" dirty="0" smtClean="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3"/>
          <a:stretch>
            <a:fillRect/>
          </a:stretch>
        </p:blipFill>
        <p:spPr>
          <a:xfrm>
            <a:off x="7639376" y="353289"/>
            <a:ext cx="8474616" cy="7516091"/>
          </a:xfrm>
          <a:prstGeom prst="rect">
            <a:avLst/>
          </a:prstGeom>
          <a:ln>
            <a:solidFill>
              <a:schemeClr val="accent1"/>
            </a:solidFill>
          </a:ln>
        </p:spPr>
      </p:pic>
    </p:spTree>
    <p:extLst>
      <p:ext uri="{BB962C8B-B14F-4D97-AF65-F5344CB8AC3E}">
        <p14:creationId xmlns:p14="http://schemas.microsoft.com/office/powerpoint/2010/main" val="2579876178"/>
      </p:ext>
    </p:extLst>
  </p:cSld>
  <p:clrMapOvr>
    <a:masterClrMapping/>
  </p:clrMapOvr>
  <p:transition spd="med">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startAt="7"/>
            </a:pPr>
            <a:r>
              <a:rPr lang="en-US" dirty="0" smtClean="0"/>
              <a:t>Type the password (</a:t>
            </a:r>
            <a:r>
              <a:rPr lang="en-US" b="1" dirty="0" smtClean="0"/>
              <a:t>chef</a:t>
            </a:r>
            <a:r>
              <a:rPr lang="en-US" dirty="0" smtClean="0"/>
              <a:t>) in the password field.</a:t>
            </a:r>
          </a:p>
          <a:p>
            <a:pPr marL="514350" indent="-514350">
              <a:buFont typeface="+mj-lt"/>
              <a:buAutoNum type="arabicPeriod" startAt="7"/>
            </a:pPr>
            <a:r>
              <a:rPr lang="en-US" dirty="0" smtClean="0"/>
              <a:t>Click </a:t>
            </a:r>
            <a:r>
              <a:rPr lang="en-US" dirty="0" smtClean="0"/>
              <a:t>the </a:t>
            </a:r>
            <a:r>
              <a:rPr lang="en-US" b="1" dirty="0" smtClean="0"/>
              <a:t>Add </a:t>
            </a:r>
            <a:r>
              <a:rPr lang="en-US" b="1" dirty="0"/>
              <a:t>1</a:t>
            </a:r>
            <a:r>
              <a:rPr lang="en-US" b="1" dirty="0" smtClean="0"/>
              <a:t> node</a:t>
            </a:r>
            <a:r>
              <a:rPr lang="en-US" dirty="0" smtClean="0"/>
              <a:t> button as shown in this illustration.</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3"/>
          <a:stretch>
            <a:fillRect/>
          </a:stretch>
        </p:blipFill>
        <p:spPr>
          <a:xfrm>
            <a:off x="8763001" y="1057275"/>
            <a:ext cx="7123112" cy="7016638"/>
          </a:xfrm>
          <a:prstGeom prst="rect">
            <a:avLst/>
          </a:prstGeom>
          <a:ln>
            <a:solidFill>
              <a:schemeClr val="accent1"/>
            </a:solidFill>
          </a:ln>
        </p:spPr>
      </p:pic>
    </p:spTree>
    <p:extLst>
      <p:ext uri="{BB962C8B-B14F-4D97-AF65-F5344CB8AC3E}">
        <p14:creationId xmlns:p14="http://schemas.microsoft.com/office/powerpoint/2010/main" val="74563133"/>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39" y="1856198"/>
            <a:ext cx="15040233" cy="5345953"/>
          </a:xfrm>
        </p:spPr>
        <p:txBody>
          <a:bodyPr/>
          <a:lstStyle/>
          <a:p>
            <a:r>
              <a:rPr lang="en-US" dirty="0" smtClean="0"/>
              <a:t>At this point your Compliance Dashboard should list the node you just added.</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grpSp>
        <p:nvGrpSpPr>
          <p:cNvPr id="8" name="Group 7"/>
          <p:cNvGrpSpPr/>
          <p:nvPr/>
        </p:nvGrpSpPr>
        <p:grpSpPr>
          <a:xfrm>
            <a:off x="1322538" y="3150176"/>
            <a:ext cx="13610924" cy="4438650"/>
            <a:chOff x="1322538" y="3150176"/>
            <a:chExt cx="13610924" cy="4438650"/>
          </a:xfrm>
        </p:grpSpPr>
        <p:pic>
          <p:nvPicPr>
            <p:cNvPr id="6" name="Picture 5"/>
            <p:cNvPicPr>
              <a:picLocks noChangeAspect="1"/>
            </p:cNvPicPr>
            <p:nvPr/>
          </p:nvPicPr>
          <p:blipFill>
            <a:blip r:embed="rId3"/>
            <a:stretch>
              <a:fillRect/>
            </a:stretch>
          </p:blipFill>
          <p:spPr>
            <a:xfrm>
              <a:off x="1322538" y="3150176"/>
              <a:ext cx="13610924" cy="4438650"/>
            </a:xfrm>
            <a:prstGeom prst="rect">
              <a:avLst/>
            </a:prstGeom>
            <a:ln>
              <a:solidFill>
                <a:schemeClr val="accent1"/>
              </a:solidFill>
            </a:ln>
          </p:spPr>
        </p:pic>
        <p:sp>
          <p:nvSpPr>
            <p:cNvPr id="7" name="Oval 6"/>
            <p:cNvSpPr/>
            <p:nvPr/>
          </p:nvSpPr>
          <p:spPr bwMode="auto">
            <a:xfrm>
              <a:off x="4281054" y="4862945"/>
              <a:ext cx="6317673" cy="1184564"/>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273123926"/>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Testing Connectivity to Your Node</a:t>
            </a:r>
            <a:endParaRPr lang="en-US" dirty="0"/>
          </a:p>
        </p:txBody>
      </p:sp>
      <p:sp>
        <p:nvSpPr>
          <p:cNvPr id="3" name="Text Placeholder 2"/>
          <p:cNvSpPr>
            <a:spLocks noGrp="1"/>
          </p:cNvSpPr>
          <p:nvPr>
            <p:ph type="body" sz="quarter" idx="12"/>
          </p:nvPr>
        </p:nvSpPr>
        <p:spPr>
          <a:xfrm>
            <a:off x="213621" y="1710726"/>
            <a:ext cx="15850723" cy="5345953"/>
          </a:xfrm>
        </p:spPr>
        <p:txBody>
          <a:bodyPr/>
          <a:lstStyle/>
          <a:p>
            <a:pPr marL="514350" indent="-514350">
              <a:buFont typeface="+mj-lt"/>
              <a:buAutoNum type="arabicPeriod"/>
            </a:pPr>
            <a:r>
              <a:rPr lang="en-US" dirty="0" smtClean="0"/>
              <a:t>Click the </a:t>
            </a:r>
            <a:r>
              <a:rPr lang="en-US" b="1" dirty="0" smtClean="0"/>
              <a:t>check box </a:t>
            </a:r>
            <a:r>
              <a:rPr lang="en-US" dirty="0" smtClean="0"/>
              <a:t>next to your node and then click the </a:t>
            </a:r>
            <a:r>
              <a:rPr lang="en-US" b="1" dirty="0" smtClean="0"/>
              <a:t>Connectivity</a:t>
            </a:r>
            <a:r>
              <a:rPr lang="en-US" dirty="0" smtClean="0"/>
              <a:t> button.</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5" name="Picture 4"/>
          <p:cNvPicPr>
            <a:picLocks noChangeAspect="1"/>
          </p:cNvPicPr>
          <p:nvPr/>
        </p:nvPicPr>
        <p:blipFill>
          <a:blip r:embed="rId2"/>
          <a:stretch>
            <a:fillRect/>
          </a:stretch>
        </p:blipFill>
        <p:spPr>
          <a:xfrm>
            <a:off x="1429113" y="2514595"/>
            <a:ext cx="13296174" cy="2858752"/>
          </a:xfrm>
          <a:prstGeom prst="rect">
            <a:avLst/>
          </a:prstGeom>
          <a:ln>
            <a:solidFill>
              <a:schemeClr val="accent1"/>
            </a:solidFill>
          </a:ln>
        </p:spPr>
      </p:pic>
    </p:spTree>
    <p:extLst>
      <p:ext uri="{BB962C8B-B14F-4D97-AF65-F5344CB8AC3E}">
        <p14:creationId xmlns:p14="http://schemas.microsoft.com/office/powerpoint/2010/main" val="1879045997"/>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21749B-AEB7-461B-845F-603CABD25259}">
  <ds:schemaRefs>
    <ds:schemaRef ds:uri="http://purl.org/dc/dcmitype/"/>
    <ds:schemaRef ds:uri="http://schemas.microsoft.com/office/2006/documentManagement/type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Template-FW</Template>
  <TotalTime>3050</TotalTime>
  <Words>4382</Words>
  <Application>Microsoft Office PowerPoint</Application>
  <PresentationFormat>Custom</PresentationFormat>
  <Paragraphs>659</Paragraphs>
  <Slides>60</Slides>
  <Notes>55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60</vt:i4>
      </vt:variant>
    </vt:vector>
  </HeadingPairs>
  <TitlesOfParts>
    <vt:vector size="66" baseType="lpstr">
      <vt:lpstr>MS PGothic</vt:lpstr>
      <vt:lpstr>Arial</vt:lpstr>
      <vt:lpstr>Courier New</vt:lpstr>
      <vt:lpstr>Wingdings</vt:lpstr>
      <vt:lpstr>Base</vt:lpstr>
      <vt:lpstr>Interaction</vt:lpstr>
      <vt:lpstr>Running Scans, Remediation, and Testing</vt:lpstr>
      <vt:lpstr>Objectives</vt:lpstr>
      <vt:lpstr>Adding a Node to Scan</vt:lpstr>
      <vt:lpstr>Group Lab: Adding a Node to Scan</vt:lpstr>
      <vt:lpstr>GL: Adding a Node to Scan</vt:lpstr>
      <vt:lpstr>GL: Adding a Node</vt:lpstr>
      <vt:lpstr>GL: Adding a Node to Scan</vt:lpstr>
      <vt:lpstr>GL: Adding a Node to Scan</vt:lpstr>
      <vt:lpstr>GL: Testing Connectivity to Your Node</vt:lpstr>
      <vt:lpstr>GL: Testing Connectivity to Your Node</vt:lpstr>
      <vt:lpstr>Adding Nodes in Bulk</vt:lpstr>
      <vt:lpstr>Key Pairs</vt:lpstr>
      <vt:lpstr>Running Compliance Scans</vt:lpstr>
      <vt:lpstr>Compliance Profiles Used in Scans</vt:lpstr>
      <vt:lpstr>Group Lab: Running a Scan</vt:lpstr>
      <vt:lpstr>GL: Running a Scan</vt:lpstr>
      <vt:lpstr>GL: Running a Scan</vt:lpstr>
      <vt:lpstr>Scan Results</vt:lpstr>
      <vt:lpstr>Scan Results</vt:lpstr>
      <vt:lpstr>GL: Profile</vt:lpstr>
      <vt:lpstr>Discussion: InSpec Profile Code</vt:lpstr>
      <vt:lpstr>Discussion: InSpec Profile Code</vt:lpstr>
      <vt:lpstr>Example: Node's ssh config</vt:lpstr>
      <vt:lpstr>Let's Remediate the Issue</vt:lpstr>
      <vt:lpstr>GL: Remediating the Issue</vt:lpstr>
      <vt:lpstr>GL: Remediating the Issue</vt:lpstr>
      <vt:lpstr>GL: Create and Change to a ‘cookbooks’ Directory</vt:lpstr>
      <vt:lpstr>GL: Create an SSH Cookbook</vt:lpstr>
      <vt:lpstr>GL: Create an SSH Client Recipe</vt:lpstr>
      <vt:lpstr>GL: Create an SSH Config Template</vt:lpstr>
      <vt:lpstr>GL: Write the Client Recipe</vt:lpstr>
      <vt:lpstr>GL: Testing the Recipe</vt:lpstr>
      <vt:lpstr>GL: Navigate to your SSH Cookbook</vt:lpstr>
      <vt:lpstr>GL: Edit your .kitchen.yml -- Part 1</vt:lpstr>
      <vt:lpstr>GL: Edit your .kitchen.yml -- Part 2</vt:lpstr>
      <vt:lpstr>GL: Edit your .kitchen.yml -- Part 3</vt:lpstr>
      <vt:lpstr>GL: Run `kitchen list` from ~/cookbooks/ssh/ </vt:lpstr>
      <vt:lpstr>GL: Run `kitchen converge` </vt:lpstr>
      <vt:lpstr>What We've Done So Far</vt:lpstr>
      <vt:lpstr>InSpec Verifier</vt:lpstr>
      <vt:lpstr>GL: Using InSpec for Verification</vt:lpstr>
      <vt:lpstr>GL: Create the `inspec` Directory</vt:lpstr>
      <vt:lpstr>GL: Create the `client_spec.rb' file</vt:lpstr>
      <vt:lpstr>Example of Creating the `client_spec.rb' file</vt:lpstr>
      <vt:lpstr>Running InSpec from the Command Line Interface (CLI)</vt:lpstr>
      <vt:lpstr>GL: Change Owner of `/var/run/docker.sock` </vt:lpstr>
      <vt:lpstr>GL: What is your Docker ID?</vt:lpstr>
      <vt:lpstr>GL: Running InSpec from the CLI</vt:lpstr>
      <vt:lpstr>GL: Update the Template</vt:lpstr>
      <vt:lpstr>GL: Update the Template</vt:lpstr>
      <vt:lpstr>GL: Ensure you are in ~/cookbooks/ssh</vt:lpstr>
      <vt:lpstr>GL: Run `kitchen converge`</vt:lpstr>
      <vt:lpstr>GL: Running InSpec from the CLI</vt:lpstr>
      <vt:lpstr>GL: Apply the New SSH Recipe</vt:lpstr>
      <vt:lpstr>GL: Re-run the Compliance Scan</vt:lpstr>
      <vt:lpstr>GL: Re-run the Compliance Scan</vt:lpstr>
      <vt:lpstr>GL: Results of this Exercise</vt:lpstr>
      <vt:lpstr>Conclusion</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296</cp:revision>
  <cp:lastPrinted>2015-02-07T23:49:10Z</cp:lastPrinted>
  <dcterms:created xsi:type="dcterms:W3CDTF">2015-11-10T15:58:30Z</dcterms:created>
  <dcterms:modified xsi:type="dcterms:W3CDTF">2016-01-28T21:41:52Z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