
<file path=[Content_Types].xml><?xml version="1.0" encoding="utf-8"?>
<Types xmlns="http://schemas.openxmlformats.org/package/2006/content-types">
  <Default Extension="png" ContentType="image/png"/>
  <Default Extension="emf" ContentType="image/x-emf"/>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5" r:id="rId5"/>
    <p:sldMasterId id="2147483847" r:id="rId6"/>
  </p:sldMasterIdLst>
  <p:notesMasterIdLst>
    <p:notesMasterId r:id="rId67"/>
  </p:notesMasterIdLst>
  <p:handoutMasterIdLst>
    <p:handoutMasterId r:id="rId68"/>
  </p:handoutMasterIdLst>
  <p:sldIdLst>
    <p:sldId id="256" r:id="rId7"/>
    <p:sldId id="257" r:id="rId8"/>
    <p:sldId id="271" r:id="rId9"/>
    <p:sldId id="272" r:id="rId10"/>
    <p:sldId id="283" r:id="rId11"/>
    <p:sldId id="290" r:id="rId12"/>
    <p:sldId id="291" r:id="rId13"/>
    <p:sldId id="292" r:id="rId14"/>
    <p:sldId id="293" r:id="rId15"/>
    <p:sldId id="295" r:id="rId16"/>
    <p:sldId id="304" r:id="rId17"/>
    <p:sldId id="305" r:id="rId18"/>
    <p:sldId id="307" r:id="rId19"/>
    <p:sldId id="308" r:id="rId20"/>
    <p:sldId id="297" r:id="rId21"/>
    <p:sldId id="294" r:id="rId22"/>
    <p:sldId id="301" r:id="rId23"/>
    <p:sldId id="302" r:id="rId24"/>
    <p:sldId id="309" r:id="rId25"/>
    <p:sldId id="312" r:id="rId26"/>
    <p:sldId id="313" r:id="rId27"/>
    <p:sldId id="315" r:id="rId28"/>
    <p:sldId id="306" r:id="rId29"/>
    <p:sldId id="317" r:id="rId30"/>
    <p:sldId id="316" r:id="rId31"/>
    <p:sldId id="318" r:id="rId32"/>
    <p:sldId id="319" r:id="rId33"/>
    <p:sldId id="320" r:id="rId34"/>
    <p:sldId id="321" r:id="rId35"/>
    <p:sldId id="322" r:id="rId36"/>
    <p:sldId id="330" r:id="rId37"/>
    <p:sldId id="324" r:id="rId38"/>
    <p:sldId id="325" r:id="rId39"/>
    <p:sldId id="326" r:id="rId40"/>
    <p:sldId id="327" r:id="rId41"/>
    <p:sldId id="328" r:id="rId42"/>
    <p:sldId id="329" r:id="rId43"/>
    <p:sldId id="332" r:id="rId44"/>
    <p:sldId id="333" r:id="rId45"/>
    <p:sldId id="353" r:id="rId46"/>
    <p:sldId id="334" r:id="rId47"/>
    <p:sldId id="335" r:id="rId48"/>
    <p:sldId id="336" r:id="rId49"/>
    <p:sldId id="346" r:id="rId50"/>
    <p:sldId id="349" r:id="rId51"/>
    <p:sldId id="350" r:id="rId52"/>
    <p:sldId id="351" r:id="rId53"/>
    <p:sldId id="352" r:id="rId54"/>
    <p:sldId id="348" r:id="rId55"/>
    <p:sldId id="347" r:id="rId56"/>
    <p:sldId id="339" r:id="rId57"/>
    <p:sldId id="340" r:id="rId58"/>
    <p:sldId id="341" r:id="rId59"/>
    <p:sldId id="342" r:id="rId60"/>
    <p:sldId id="343" r:id="rId61"/>
    <p:sldId id="344" r:id="rId62"/>
    <p:sldId id="345" r:id="rId63"/>
    <p:sldId id="275" r:id="rId64"/>
    <p:sldId id="276" r:id="rId65"/>
    <p:sldId id="267" r:id="rId66"/>
  </p:sldIdLst>
  <p:sldSz cx="16256000" cy="9144000"/>
  <p:notesSz cx="6858000" cy="9144000"/>
  <p:defaultTex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894">
          <p15:clr>
            <a:srgbClr val="A4A3A4"/>
          </p15:clr>
        </p15:guide>
        <p15:guide id="2" pos="912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6" frameSlides="1"/>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0F0F0"/>
    <a:srgbClr val="7D868C"/>
    <a:srgbClr val="808000"/>
    <a:srgbClr val="408000"/>
    <a:srgbClr val="108001"/>
    <a:srgbClr val="CBCFD1"/>
    <a:srgbClr val="015068"/>
    <a:srgbClr val="0885AC"/>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1E4AEA4-8DFA-4A89-87EB-49C32662AFE0}">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8015" autoAdjust="0"/>
    <p:restoredTop sz="79023" autoAdjust="0"/>
  </p:normalViewPr>
  <p:slideViewPr>
    <p:cSldViewPr snapToGrid="0">
      <p:cViewPr varScale="1">
        <p:scale>
          <a:sx n="37" d="100"/>
          <a:sy n="37" d="100"/>
        </p:scale>
        <p:origin x="1204" y="40"/>
      </p:cViewPr>
      <p:guideLst>
        <p:guide orient="horz" pos="894"/>
        <p:guide pos="9120"/>
      </p:guideLst>
    </p:cSldViewPr>
  </p:slideViewPr>
  <p:outlineViewPr>
    <p:cViewPr>
      <p:scale>
        <a:sx n="33" d="100"/>
        <a:sy n="33" d="100"/>
      </p:scale>
      <p:origin x="0" y="-32768"/>
    </p:cViewPr>
  </p:outlineViewPr>
  <p:notesTextViewPr>
    <p:cViewPr>
      <p:scale>
        <a:sx n="100" d="100"/>
        <a:sy n="100" d="100"/>
      </p:scale>
      <p:origin x="0" y="0"/>
    </p:cViewPr>
  </p:notesTextViewPr>
  <p:notesViewPr>
    <p:cSldViewPr snapToGrid="0">
      <p:cViewPr varScale="1">
        <p:scale>
          <a:sx n="43" d="100"/>
          <a:sy n="43" d="100"/>
        </p:scale>
        <p:origin x="2308" y="56"/>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slide" Target="slides/slide41.xml"/><Relationship Id="rId50" Type="http://schemas.openxmlformats.org/officeDocument/2006/relationships/slide" Target="slides/slide44.xml"/><Relationship Id="rId55" Type="http://schemas.openxmlformats.org/officeDocument/2006/relationships/slide" Target="slides/slide49.xml"/><Relationship Id="rId63" Type="http://schemas.openxmlformats.org/officeDocument/2006/relationships/slide" Target="slides/slide57.xml"/><Relationship Id="rId68" Type="http://schemas.openxmlformats.org/officeDocument/2006/relationships/handoutMaster" Target="handoutMasters/handoutMaster1.xml"/><Relationship Id="rId7" Type="http://schemas.openxmlformats.org/officeDocument/2006/relationships/slide" Target="slides/slide1.xml"/><Relationship Id="rId71"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slide" Target="slides/slide39.xml"/><Relationship Id="rId53" Type="http://schemas.openxmlformats.org/officeDocument/2006/relationships/slide" Target="slides/slide47.xml"/><Relationship Id="rId58" Type="http://schemas.openxmlformats.org/officeDocument/2006/relationships/slide" Target="slides/slide52.xml"/><Relationship Id="rId66" Type="http://schemas.openxmlformats.org/officeDocument/2006/relationships/slide" Target="slides/slide60.xml"/><Relationship Id="rId5" Type="http://schemas.openxmlformats.org/officeDocument/2006/relationships/slideMaster" Target="slideMasters/slideMaster1.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slide" Target="slides/slide43.xml"/><Relationship Id="rId57" Type="http://schemas.openxmlformats.org/officeDocument/2006/relationships/slide" Target="slides/slide51.xml"/><Relationship Id="rId61" Type="http://schemas.openxmlformats.org/officeDocument/2006/relationships/slide" Target="slides/slide55.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openxmlformats.org/officeDocument/2006/relationships/slide" Target="slides/slide46.xml"/><Relationship Id="rId60" Type="http://schemas.openxmlformats.org/officeDocument/2006/relationships/slide" Target="slides/slide54.xml"/><Relationship Id="rId65" Type="http://schemas.openxmlformats.org/officeDocument/2006/relationships/slide" Target="slides/slide59.xml"/><Relationship Id="rId4" Type="http://schemas.openxmlformats.org/officeDocument/2006/relationships/customXml" Target="../customXml/item4.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slide" Target="slides/slide42.xml"/><Relationship Id="rId56" Type="http://schemas.openxmlformats.org/officeDocument/2006/relationships/slide" Target="slides/slide50.xml"/><Relationship Id="rId64" Type="http://schemas.openxmlformats.org/officeDocument/2006/relationships/slide" Target="slides/slide58.xml"/><Relationship Id="rId69" Type="http://schemas.openxmlformats.org/officeDocument/2006/relationships/presProps" Target="presProps.xml"/><Relationship Id="rId8" Type="http://schemas.openxmlformats.org/officeDocument/2006/relationships/slide" Target="slides/slide2.xml"/><Relationship Id="rId51" Type="http://schemas.openxmlformats.org/officeDocument/2006/relationships/slide" Target="slides/slide45.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slide" Target="slides/slide40.xml"/><Relationship Id="rId59" Type="http://schemas.openxmlformats.org/officeDocument/2006/relationships/slide" Target="slides/slide53.xml"/><Relationship Id="rId67" Type="http://schemas.openxmlformats.org/officeDocument/2006/relationships/notesMaster" Target="notesMasters/notesMaster1.xml"/><Relationship Id="rId20" Type="http://schemas.openxmlformats.org/officeDocument/2006/relationships/slide" Target="slides/slide14.xml"/><Relationship Id="rId41" Type="http://schemas.openxmlformats.org/officeDocument/2006/relationships/slide" Target="slides/slide35.xml"/><Relationship Id="rId54" Type="http://schemas.openxmlformats.org/officeDocument/2006/relationships/slide" Target="slides/slide48.xml"/><Relationship Id="rId62" Type="http://schemas.openxmlformats.org/officeDocument/2006/relationships/slide" Target="slides/slide56.xml"/><Relationship Id="rId7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04CB1577-BF96-2D40-B4CA-2BF6DA80CBA7}" type="datetime1">
              <a:rPr lang="en-CA"/>
              <a:pPr>
                <a:defRPr/>
              </a:pPr>
              <a:t>2015-12-09</a:t>
            </a:fld>
            <a:endParaRPr lang="en-US" dirty="0"/>
          </a:p>
        </p:txBody>
      </p:sp>
      <p:sp>
        <p:nvSpPr>
          <p:cNvPr id="4" name="Footer Placeholder 3"/>
          <p:cNvSpPr>
            <a:spLocks noGrp="1"/>
          </p:cNvSpPr>
          <p:nvPr>
            <p:ph type="ftr" sz="quarter" idx="2"/>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
        <p:nvSpPr>
          <p:cNvPr id="5" name="Slide Number Placeholder 4"/>
          <p:cNvSpPr>
            <a:spLocks noGrp="1"/>
          </p:cNvSpPr>
          <p:nvPr>
            <p:ph type="sldNum" sz="quarter" idx="3"/>
          </p:nvPr>
        </p:nvSpPr>
        <p:spPr>
          <a:xfrm>
            <a:off x="6248400" y="8685213"/>
            <a:ext cx="6080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3A35AAA1-4075-DF47-A6D2-754791F9B6E1}" type="slidenum">
              <a:rPr lang="en-US"/>
              <a:pPr>
                <a:defRPr/>
              </a:pPr>
              <a:t>‹#›</a:t>
            </a:fld>
            <a:endParaRPr lang="en-US" dirty="0"/>
          </a:p>
        </p:txBody>
      </p:sp>
    </p:spTree>
    <p:extLst>
      <p:ext uri="{BB962C8B-B14F-4D97-AF65-F5344CB8AC3E}">
        <p14:creationId xmlns:p14="http://schemas.microsoft.com/office/powerpoint/2010/main" val="1940644832"/>
      </p:ext>
    </p:extLst>
  </p:cSld>
  <p:clrMap bg1="lt1" tx1="dk1" bg2="lt2" tx2="dk2" accent1="accent1" accent2="accent2" accent3="accent3" accent4="accent4" accent5="accent5" accent6="accent6" hlink="hlink" folHlink="folHlink"/>
  <p:hf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ltGray">
      <p:bgRef idx="1001">
        <a:schemeClr val="bg1"/>
      </p:bgRef>
    </p:bg>
    <p:spTree>
      <p:nvGrpSpPr>
        <p:cNvPr id="1" name=""/>
        <p:cNvGrpSpPr/>
        <p:nvPr/>
      </p:nvGrpSpPr>
      <p:grpSpPr>
        <a:xfrm>
          <a:off x="0" y="0"/>
          <a:ext cx="0" cy="0"/>
          <a:chOff x="0" y="0"/>
          <a:chExt cx="0" cy="0"/>
        </a:xfrm>
      </p:grpSpPr>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72FDBE47-C34F-CF4A-9709-1411AD5B3286}" type="datetime1">
              <a:rPr lang="en-CA"/>
              <a:pPr>
                <a:defRPr/>
              </a:pPr>
              <a:t>2015-12-09</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dirty="0" smtClean="0"/>
              <a:t>Click to edit Master text styles</a:t>
            </a:r>
          </a:p>
          <a:p>
            <a:pPr lvl="1"/>
            <a:r>
              <a:rPr lang="en-US" noProof="0" dirty="0" smtClean="0"/>
              <a:t>Second level</a:t>
            </a:r>
          </a:p>
          <a:p>
            <a:pPr lvl="2"/>
            <a:r>
              <a:rPr lang="en-US" noProof="0" dirty="0" smtClean="0"/>
              <a:t>Third level</a:t>
            </a:r>
          </a:p>
          <a:p>
            <a:pPr lvl="3"/>
            <a:r>
              <a:rPr lang="en-US" noProof="0" dirty="0" smtClean="0"/>
              <a:t>Fourth level</a:t>
            </a:r>
          </a:p>
          <a:p>
            <a:pPr lvl="4"/>
            <a:r>
              <a:rPr lang="en-US" noProof="0" dirty="0" smtClean="0"/>
              <a:t>Fifth level</a:t>
            </a:r>
            <a:endParaRPr lang="en-US" noProof="0" dirty="0"/>
          </a:p>
        </p:txBody>
      </p:sp>
      <p:sp>
        <p:nvSpPr>
          <p:cNvPr id="7" name="Slide Number Placeholder 6"/>
          <p:cNvSpPr>
            <a:spLocks noGrp="1"/>
          </p:cNvSpPr>
          <p:nvPr>
            <p:ph type="sldNum" sz="quarter" idx="5"/>
          </p:nvPr>
        </p:nvSpPr>
        <p:spPr>
          <a:xfrm>
            <a:off x="6172200" y="8685213"/>
            <a:ext cx="684213" cy="457200"/>
          </a:xfrm>
          <a:prstGeom prst="rect">
            <a:avLst/>
          </a:prstGeom>
        </p:spPr>
        <p:txBody>
          <a:bodyPr vert="horz" lIns="91440" tIns="45720" rIns="91440" bIns="45720" rtlCol="0" anchor="b"/>
          <a:lstStyle>
            <a:lvl1pPr algn="r" defTabSz="1219120" fontAlgn="auto">
              <a:spcBef>
                <a:spcPts val="0"/>
              </a:spcBef>
              <a:spcAft>
                <a:spcPts val="0"/>
              </a:spcAft>
              <a:defRPr sz="1200" smtClean="0">
                <a:latin typeface="Arial" panose="020B0604020202020204" pitchFamily="34" charset="0"/>
                <a:ea typeface="+mn-ea"/>
                <a:cs typeface="Arial" panose="020B0604020202020204" pitchFamily="34" charset="0"/>
              </a:defRPr>
            </a:lvl1pPr>
          </a:lstStyle>
          <a:p>
            <a:pPr>
              <a:defRPr/>
            </a:pPr>
            <a:fld id="{DC3734AA-3150-D947-AC52-2F5DF48BFCD5}" type="slidenum">
              <a:rPr lang="en-US"/>
              <a:pPr>
                <a:defRPr/>
              </a:pPr>
              <a:t>‹#›</a:t>
            </a:fld>
            <a:endParaRPr lang="en-US" dirty="0"/>
          </a:p>
        </p:txBody>
      </p:sp>
      <p:sp>
        <p:nvSpPr>
          <p:cNvPr id="8"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defTabSz="1219120" fontAlgn="auto">
              <a:spcBef>
                <a:spcPts val="0"/>
              </a:spcBef>
              <a:spcAft>
                <a:spcPts val="0"/>
              </a:spcAft>
              <a:defRPr sz="1200" dirty="0">
                <a:latin typeface="Arial" panose="020B0604020202020204" pitchFamily="34" charset="0"/>
                <a:ea typeface="+mn-ea"/>
                <a:cs typeface="Arial" panose="020B0604020202020204" pitchFamily="34" charset="0"/>
              </a:defRPr>
            </a:lvl1pPr>
          </a:lstStyle>
          <a:p>
            <a:pPr>
              <a:defRPr/>
            </a:pPr>
            <a:endParaRPr lang="en-US"/>
          </a:p>
        </p:txBody>
      </p:sp>
      <p:sp>
        <p:nvSpPr>
          <p:cNvPr id="9" name="Footer Placeholder 3"/>
          <p:cNvSpPr>
            <a:spLocks noGrp="1"/>
          </p:cNvSpPr>
          <p:nvPr>
            <p:ph type="ftr" sz="quarter" idx="4"/>
          </p:nvPr>
        </p:nvSpPr>
        <p:spPr>
          <a:xfrm>
            <a:off x="0" y="8685213"/>
            <a:ext cx="6248400" cy="457200"/>
          </a:xfrm>
          <a:prstGeom prst="rect">
            <a:avLst/>
          </a:prstGeom>
        </p:spPr>
        <p:txBody>
          <a:bodyPr vert="horz" lIns="91440" tIns="45720" rIns="91440" bIns="45720" rtlCol="0" anchor="b"/>
          <a:lstStyle>
            <a:lvl1pPr algn="l" defTabSz="1219120" fontAlgn="auto">
              <a:spcBef>
                <a:spcPts val="0"/>
              </a:spcBef>
              <a:spcAft>
                <a:spcPts val="0"/>
              </a:spcAft>
              <a:defRPr sz="900" dirty="0" smtClean="0">
                <a:solidFill>
                  <a:srgbClr val="000000"/>
                </a:solidFill>
                <a:latin typeface="Arial" panose="020B0604020202020204" pitchFamily="34" charset="0"/>
                <a:ea typeface="+mn-ea"/>
                <a:cs typeface="Arial" panose="020B0604020202020204" pitchFamily="34" charset="0"/>
              </a:defRPr>
            </a:lvl1pPr>
          </a:lstStyle>
          <a:p>
            <a:pPr>
              <a:defRPr/>
            </a:pPr>
            <a:endParaRPr lang="en-US"/>
          </a:p>
        </p:txBody>
      </p:sp>
    </p:spTree>
    <p:extLst>
      <p:ext uri="{BB962C8B-B14F-4D97-AF65-F5344CB8AC3E}">
        <p14:creationId xmlns:p14="http://schemas.microsoft.com/office/powerpoint/2010/main" val="2090357794"/>
      </p:ext>
    </p:extLst>
  </p:cSld>
  <p:clrMap bg1="lt1" tx1="dk1" bg2="lt2" tx2="dk2" accent1="accent1" accent2="accent2" accent3="accent3" accent4="accent4" accent5="accent5" accent6="accent6" hlink="hlink" folHlink="folHlink"/>
  <p:hf dt="0"/>
  <p:notesStyle>
    <a:lvl1pPr algn="l" defTabSz="1217613" rtl="0" fontAlgn="base">
      <a:lnSpc>
        <a:spcPct val="90000"/>
      </a:lnSpc>
      <a:spcBef>
        <a:spcPct val="30000"/>
      </a:spcBef>
      <a:spcAft>
        <a:spcPts val="450"/>
      </a:spcAft>
      <a:defRPr sz="1200" kern="1200">
        <a:solidFill>
          <a:schemeClr val="tx1"/>
        </a:solidFill>
        <a:latin typeface="Arial" panose="020B0604020202020204" pitchFamily="34" charset="0"/>
        <a:ea typeface="ＭＳ Ｐゴシック" charset="0"/>
        <a:cs typeface="Arial" panose="020B0604020202020204" pitchFamily="34" charset="0"/>
      </a:defRPr>
    </a:lvl1pPr>
    <a:lvl2pPr marL="282575" indent="-1397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2pPr>
    <a:lvl3pPr marL="436563"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3pPr>
    <a:lvl4pPr marL="642938" indent="-195263"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4pPr>
    <a:lvl5pPr marL="819150" indent="-152400" algn="l" defTabSz="1217613" rtl="0" fontAlgn="base">
      <a:lnSpc>
        <a:spcPct val="90000"/>
      </a:lnSpc>
      <a:spcBef>
        <a:spcPct val="30000"/>
      </a:spcBef>
      <a:spcAft>
        <a:spcPts val="450"/>
      </a:spcAft>
      <a:buFont typeface="Arial" charset="0"/>
      <a:buChar char="•"/>
      <a:defRPr sz="1200" kern="1200">
        <a:solidFill>
          <a:schemeClr val="tx1"/>
        </a:solidFill>
        <a:latin typeface="Arial" panose="020B0604020202020204" pitchFamily="34" charset="0"/>
        <a:ea typeface="ＭＳ Ｐゴシック" charset="0"/>
        <a:cs typeface="+mn-cs"/>
      </a:defRPr>
    </a:lvl5pPr>
    <a:lvl6pPr marL="3047802" algn="l" defTabSz="1219120" rtl="0" eaLnBrk="1" latinLnBrk="0" hangingPunct="1">
      <a:defRPr sz="1600" kern="1200">
        <a:solidFill>
          <a:schemeClr val="tx1"/>
        </a:solidFill>
        <a:latin typeface="+mn-lt"/>
        <a:ea typeface="+mn-ea"/>
        <a:cs typeface="+mn-cs"/>
      </a:defRPr>
    </a:lvl6pPr>
    <a:lvl7pPr marL="3657362" algn="l" defTabSz="1219120" rtl="0" eaLnBrk="1" latinLnBrk="0" hangingPunct="1">
      <a:defRPr sz="1600" kern="1200">
        <a:solidFill>
          <a:schemeClr val="tx1"/>
        </a:solidFill>
        <a:latin typeface="+mn-lt"/>
        <a:ea typeface="+mn-ea"/>
        <a:cs typeface="+mn-cs"/>
      </a:defRPr>
    </a:lvl7pPr>
    <a:lvl8pPr marL="4266923" algn="l" defTabSz="1219120" rtl="0" eaLnBrk="1" latinLnBrk="0" hangingPunct="1">
      <a:defRPr sz="1600" kern="1200">
        <a:solidFill>
          <a:schemeClr val="tx1"/>
        </a:solidFill>
        <a:latin typeface="+mn-lt"/>
        <a:ea typeface="+mn-ea"/>
        <a:cs typeface="+mn-cs"/>
      </a:defRPr>
    </a:lvl8pPr>
    <a:lvl9pPr marL="4876483" algn="l" defTabSz="121912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chefio.slack.com/archives/D08GX4VAA/p1449606320000004" TargetMode="External"/><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36756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793816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153643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There are also 6 critical issues related to ssh on the target node.</a:t>
            </a:r>
          </a:p>
          <a:p>
            <a:endParaRPr lang="en-US" dirty="0" smtClean="0"/>
          </a:p>
          <a:p>
            <a:r>
              <a:rPr lang="en-US" dirty="0" smtClean="0"/>
              <a:t>Instructor Note: This</a:t>
            </a:r>
            <a:r>
              <a:rPr lang="en-US" baseline="0" dirty="0" smtClean="0"/>
              <a:t> and the following slide should be used for a discussion of the scan results. The group exercise continues after that.</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2133122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The bottom half of the Compliance Report has a table of details of test results.</a:t>
            </a:r>
          </a:p>
          <a:p>
            <a:endParaRPr lang="en-US" dirty="0" smtClean="0"/>
          </a:p>
          <a:p>
            <a:r>
              <a:rPr lang="en-US" dirty="0" smtClean="0"/>
              <a:t>These are sorted by severity so the critical issues are listed at the top and the compliant items are at the bottom of the list.     </a:t>
            </a:r>
          </a:p>
          <a:p>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click an issue as shown here, a bit more information about the issue displays,</a:t>
            </a:r>
            <a:r>
              <a:rPr lang="en-US" baseline="0" dirty="0" smtClean="0"/>
              <a:t> but that's not really telling us much.</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04562258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Instructor Note: Now we continue the group exercise but you</a:t>
            </a:r>
            <a:r>
              <a:rPr lang="en-US" baseline="0" dirty="0" smtClean="0"/>
              <a:t> should stop as needed to explain what this code means.</a:t>
            </a:r>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24048500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dirty="0" smtClean="0"/>
              <a:t>Let's discuss what this profile is doing.</a:t>
            </a:r>
          </a:p>
          <a:p>
            <a:endParaRPr lang="en-US" dirty="0" smtClean="0"/>
          </a:p>
          <a:p>
            <a:r>
              <a:rPr lang="en-US" sz="1200" dirty="0" smtClean="0"/>
              <a:t>The impact of 3.0 indicates this is a Major issue</a:t>
            </a:r>
            <a:r>
              <a:rPr lang="en-US" sz="1200" baseline="0" dirty="0" smtClean="0"/>
              <a:t> if it the scanned node violates what is in this code.</a:t>
            </a:r>
            <a:endParaRPr lang="en-US" sz="1200" dirty="0" smtClean="0"/>
          </a:p>
          <a:p>
            <a:endParaRPr lang="en-US" sz="1200" dirty="0" smtClean="0"/>
          </a:p>
          <a:p>
            <a:r>
              <a:rPr lang="en-US" sz="1200" dirty="0" smtClean="0"/>
              <a:t>The title is what populates the Compliance Report issue title.</a:t>
            </a:r>
          </a:p>
          <a:p>
            <a:endParaRPr lang="en-US" sz="1200" dirty="0" smtClean="0"/>
          </a:p>
          <a:p>
            <a:r>
              <a:rPr lang="en-US" sz="1200" dirty="0" smtClean="0"/>
              <a:t>The describe value is the actual test. In this case, this is saying the protocol for `</a:t>
            </a:r>
            <a:r>
              <a:rPr lang="en-US" sz="1200" dirty="0" err="1" smtClean="0"/>
              <a:t>ssh_config</a:t>
            </a:r>
            <a:r>
              <a:rPr lang="en-US" sz="1200" dirty="0" smtClean="0"/>
              <a:t>` should be `2`. If the actual value from the node is not Protocol 2, the Critical issue is reported </a:t>
            </a:r>
            <a:r>
              <a:rPr lang="en-US" sz="1200" baseline="0" dirty="0" smtClean="0"/>
              <a:t>as in this case.</a:t>
            </a:r>
          </a:p>
          <a:p>
            <a:endParaRPr lang="en-US" sz="1200" baseline="0" dirty="0" smtClean="0"/>
          </a:p>
          <a:p>
            <a:r>
              <a:rPr lang="en-US" sz="1200" baseline="0" dirty="0" smtClean="0"/>
              <a:t>So when you run a scan, the Compliance Server connects to the node using the configuration we specified, in this case ssh, and then it will run this set of code, this </a:t>
            </a:r>
            <a:r>
              <a:rPr lang="en-US" sz="1200" baseline="0" dirty="0" err="1" smtClean="0"/>
              <a:t>InSpec</a:t>
            </a:r>
            <a:r>
              <a:rPr lang="en-US" sz="1200" baseline="0" dirty="0" smtClean="0"/>
              <a:t> control, on that node. The Compliance Server translates the </a:t>
            </a:r>
            <a:r>
              <a:rPr lang="en-US" sz="1200" baseline="0" dirty="0" err="1" smtClean="0"/>
              <a:t>InSpec</a:t>
            </a:r>
            <a:r>
              <a:rPr lang="en-US" sz="1200" baseline="0" dirty="0" smtClean="0"/>
              <a:t> code into ssh commands when it transmits across the wire.</a:t>
            </a:r>
          </a:p>
          <a:p>
            <a:endParaRPr lang="en-US" sz="1200" baseline="0" dirty="0" smtClean="0"/>
          </a:p>
          <a:p>
            <a:r>
              <a:rPr lang="en-US" sz="1200" baseline="0" dirty="0" smtClean="0"/>
              <a:t>No agent or client is required to be running on the target node for this work.</a:t>
            </a:r>
          </a:p>
          <a:p>
            <a:endParaRPr lang="en-US" sz="1200"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455677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endParaRPr lang="en-US" dirty="0" smtClean="0"/>
          </a:p>
          <a:p>
            <a:endParaRPr lang="en-US" dirty="0" smtClean="0"/>
          </a:p>
          <a:p>
            <a:r>
              <a:rPr lang="en-US" dirty="0" smtClean="0"/>
              <a:t>Show logs a la 46:00 in video. ? TBD</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48944023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19602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If you prefer to use emacs, nano, or vim to edit files on this training node, please do so now.</a:t>
            </a:r>
            <a:br>
              <a:rPr lang="en-US" dirty="0" smtClean="0"/>
            </a:br>
            <a:r>
              <a:rPr lang="en-US" dirty="0" smtClean="0"/>
              <a:t/>
            </a:r>
            <a:br>
              <a:rPr lang="en-US" dirty="0" smtClean="0"/>
            </a:br>
            <a:r>
              <a:rPr lang="en-US" dirty="0" smtClean="0"/>
              <a:t>For nano: sudo chef-apply -e "package 'nano'"</a:t>
            </a:r>
          </a:p>
          <a:p>
            <a:endParaRPr lang="en-US" dirty="0" smtClean="0"/>
          </a:p>
          <a:p>
            <a:r>
              <a:rPr lang="en-US" dirty="0" smtClean="0"/>
              <a:t>For emacs: sudo chef-apply -e "package 'emacs'"</a:t>
            </a:r>
          </a:p>
          <a:p>
            <a:endParaRPr lang="en-US" dirty="0" smtClean="0"/>
          </a:p>
          <a:p>
            <a:r>
              <a:rPr lang="en-US" dirty="0" smtClean="0"/>
              <a:t>For vim:</a:t>
            </a:r>
            <a:r>
              <a:rPr lang="en-US" baseline="0" dirty="0" smtClean="0"/>
              <a:t> sudo chef-apply -e "package 'vim'"</a:t>
            </a:r>
            <a:endParaRPr lang="en-US" dirty="0" smtClean="0"/>
          </a:p>
          <a:p>
            <a:endParaRPr lang="en-US" dirty="0" smtClean="0"/>
          </a:p>
          <a:p>
            <a:r>
              <a:rPr lang="en-US" dirty="0" smtClean="0"/>
              <a:t>Instructor Note: Allow</a:t>
            </a:r>
            <a:r>
              <a:rPr lang="en-US" baseline="0" dirty="0" smtClean="0"/>
              <a:t> the students time to install vim, emacs, or nano at this time in case they prefer not to use the existing vi editor.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621672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8969495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96440244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instead of modifying the default recipe, </a:t>
            </a:r>
            <a:r>
              <a:rPr lang="en-US" dirty="0" smtClean="0"/>
              <a:t>we will create a new `</a:t>
            </a:r>
            <a:r>
              <a:rPr lang="en-US" b="1" dirty="0" smtClean="0"/>
              <a:t>ssh client</a:t>
            </a:r>
            <a:r>
              <a:rPr lang="en-US" dirty="0" smtClean="0"/>
              <a:t>` recipe.</a:t>
            </a:r>
          </a:p>
          <a:p>
            <a:endParaRPr lang="en-US" dirty="0" smtClean="0"/>
          </a:p>
          <a:p>
            <a:r>
              <a:rPr lang="en-US" dirty="0" smtClean="0"/>
              <a:t>This is because</a:t>
            </a:r>
            <a:r>
              <a:rPr lang="en-US" baseline="0" dirty="0" smtClean="0"/>
              <a:t> a default ssh cookbook probably affects an ssh </a:t>
            </a:r>
            <a:r>
              <a:rPr lang="en-US" dirty="0" smtClean="0"/>
              <a:t>server config and ssh client config</a:t>
            </a:r>
            <a:r>
              <a:rPr lang="en-US" baseline="0" dirty="0" smtClean="0"/>
              <a:t> and we only want to affect an ssh client.  TBD - why?</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78377359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this step,</a:t>
            </a:r>
            <a:r>
              <a:rPr lang="en-US" baseline="0" dirty="0" smtClean="0"/>
              <a:t> we want to create a template file to manage our `</a:t>
            </a:r>
            <a:r>
              <a:rPr lang="en-US" baseline="0" dirty="0" err="1" smtClean="0"/>
              <a:t>ssh_config</a:t>
            </a:r>
            <a:r>
              <a:rPr lang="en-US" baseline="0" dirty="0" smtClean="0"/>
              <a:t>` file.</a:t>
            </a:r>
          </a:p>
          <a:p>
            <a:endParaRPr lang="en-US" baseline="0" dirty="0" smtClean="0"/>
          </a:p>
          <a:p>
            <a:r>
              <a:rPr lang="en-US" baseline="0" dirty="0" smtClean="0"/>
              <a:t>The `-s` option in this command takes the contents of the current `</a:t>
            </a:r>
            <a:r>
              <a:rPr lang="en-US" b="1" baseline="0" dirty="0" smtClean="0"/>
              <a:t>/etc/ssh/</a:t>
            </a:r>
            <a:r>
              <a:rPr lang="en-US" b="1" baseline="0" dirty="0" err="1" smtClean="0"/>
              <a:t>ssh_config</a:t>
            </a:r>
            <a:r>
              <a:rPr lang="en-US" b="1" baseline="0" dirty="0" smtClean="0"/>
              <a:t>` </a:t>
            </a:r>
            <a:r>
              <a:rPr lang="en-US" baseline="0" dirty="0" smtClean="0"/>
              <a:t>file and places it in the `</a:t>
            </a:r>
            <a:r>
              <a:rPr lang="en-US" b="1" baseline="0" dirty="0" err="1" smtClean="0"/>
              <a:t>ssh_config.erb</a:t>
            </a:r>
            <a:r>
              <a:rPr lang="en-US" b="1" baseline="0" dirty="0" smtClean="0"/>
              <a:t>`</a:t>
            </a:r>
            <a:r>
              <a:rPr lang="en-US" baseline="0" dirty="0" smtClean="0"/>
              <a:t> file. </a:t>
            </a:r>
          </a:p>
          <a:p>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Instructor Note: At this time you might want to show the class the contents of `</a:t>
            </a:r>
            <a:r>
              <a:rPr lang="en-US" b="1" baseline="0" dirty="0" smtClean="0"/>
              <a:t>/home/chef/cookbooks/ssh/templates/default/</a:t>
            </a:r>
            <a:r>
              <a:rPr lang="en-US" b="1" baseline="0" dirty="0" err="1" smtClean="0"/>
              <a:t>ssh_config.erb</a:t>
            </a:r>
            <a:r>
              <a:rPr lang="en-US" b="1" baseline="0" dirty="0" smtClean="0"/>
              <a:t>`</a:t>
            </a:r>
            <a:r>
              <a:rPr lang="en-US" baseline="0" dirty="0" smtClean="0"/>
              <a:t> to illustrate how the contents of the current `</a:t>
            </a:r>
            <a:r>
              <a:rPr lang="en-US" b="1" baseline="0" dirty="0" smtClean="0"/>
              <a:t>/etc/ssh/</a:t>
            </a:r>
            <a:r>
              <a:rPr lang="en-US" b="1" baseline="0" dirty="0" err="1" smtClean="0"/>
              <a:t>ssh_config</a:t>
            </a:r>
            <a:r>
              <a:rPr lang="en-US" b="1" baseline="0" dirty="0" smtClean="0"/>
              <a:t>` </a:t>
            </a:r>
            <a:r>
              <a:rPr lang="en-US" baseline="0" dirty="0" smtClean="0"/>
              <a:t>file is now in the `</a:t>
            </a:r>
            <a:r>
              <a:rPr lang="en-US" b="1" baseline="0" dirty="0" err="1" smtClean="0"/>
              <a:t>ssh_config.erb</a:t>
            </a:r>
            <a:r>
              <a:rPr lang="en-US" b="1" baseline="0" dirty="0" smtClean="0"/>
              <a:t>`</a:t>
            </a:r>
            <a:r>
              <a:rPr lang="en-US" baseline="0" dirty="0" smtClean="0"/>
              <a:t> file.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29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090869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the `</a:t>
            </a:r>
            <a:r>
              <a:rPr lang="en-US" b="1" dirty="0" smtClean="0"/>
              <a:t>~/cookbooks/ssh/recipes/</a:t>
            </a:r>
            <a:r>
              <a:rPr lang="en-US" b="1" dirty="0" err="1" smtClean="0"/>
              <a:t>client.rb</a:t>
            </a:r>
            <a:r>
              <a:rPr lang="en-US" b="1" dirty="0" smtClean="0"/>
              <a:t>`</a:t>
            </a:r>
            <a:r>
              <a:rPr lang="en-US" b="1" baseline="0" dirty="0" smtClean="0"/>
              <a:t> </a:t>
            </a:r>
            <a:r>
              <a:rPr lang="en-US" dirty="0" smtClean="0"/>
              <a:t>file and</a:t>
            </a:r>
            <a:r>
              <a:rPr lang="en-US" baseline="0" dirty="0" smtClean="0"/>
              <a:t> add the contents shown here.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5858851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49209154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test your recipe, first navigate to where</a:t>
            </a:r>
            <a:r>
              <a:rPr lang="en-US" baseline="0" dirty="0" smtClean="0"/>
              <a:t> the </a:t>
            </a:r>
            <a:r>
              <a:rPr lang="en-US" baseline="0" smtClean="0"/>
              <a:t>recipe lives</a:t>
            </a: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967594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Edit your</a:t>
            </a:r>
            <a:r>
              <a:rPr lang="en-US" baseline="0" dirty="0" smtClean="0"/>
              <a:t> `.</a:t>
            </a:r>
            <a:r>
              <a:rPr lang="en-US" baseline="0" dirty="0" err="1" smtClean="0"/>
              <a:t>kitchen.yml</a:t>
            </a:r>
            <a:r>
              <a:rPr lang="en-US" baseline="0" dirty="0" smtClean="0"/>
              <a:t>` as shown here and on the following slide. </a:t>
            </a:r>
          </a:p>
          <a:p>
            <a:endParaRPr lang="en-US" baseline="0" dirty="0" smtClean="0"/>
          </a:p>
          <a:p>
            <a:r>
              <a:rPr lang="en-US" baseline="0" dirty="0" smtClean="0"/>
              <a:t>Because our node is an EC2 AWS instance, we need to change the driver from vagrant to </a:t>
            </a:r>
            <a:r>
              <a:rPr lang="en-US" baseline="0" dirty="0" err="1" smtClean="0"/>
              <a:t>docker</a:t>
            </a:r>
            <a:r>
              <a:rPr lang="en-US" baseline="0" dirty="0" smtClean="0"/>
              <a:t>. </a:t>
            </a:r>
            <a:r>
              <a:rPr lang="en-US" baseline="0" dirty="0" err="1" smtClean="0"/>
              <a:t>docker</a:t>
            </a:r>
            <a:r>
              <a:rPr lang="en-US" baseline="0" dirty="0" smtClean="0"/>
              <a:t> should already be installed on the EC2 AWS training instances.</a:t>
            </a:r>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966356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Also comment the </a:t>
            </a:r>
            <a:r>
              <a:rPr lang="en-US" baseline="0" dirty="0" err="1" smtClean="0"/>
              <a:t>ubuntu</a:t>
            </a:r>
            <a:r>
              <a:rPr lang="en-US" baseline="0" dirty="0" smtClean="0"/>
              <a:t> platform line and change the centos platform to `centos-6.7', which should be the version running on the training instance.</a:t>
            </a:r>
          </a:p>
          <a:p>
            <a:endParaRPr lang="en-US" baseline="0" dirty="0" smtClean="0"/>
          </a:p>
          <a:p>
            <a:r>
              <a:rPr lang="en-US" baseline="0" dirty="0" smtClean="0"/>
              <a:t>To confirm the centos release, you could execute  `more /etc/*-release`</a:t>
            </a:r>
          </a:p>
          <a:p>
            <a:r>
              <a:rPr lang="en-US" baseline="0" dirty="0" smtClean="0"/>
              <a:t>::::::::::::::</a:t>
            </a:r>
          </a:p>
          <a:p>
            <a:r>
              <a:rPr lang="en-US" baseline="0" dirty="0" smtClean="0"/>
              <a:t>/etc/centos-release</a:t>
            </a:r>
          </a:p>
          <a:p>
            <a:r>
              <a:rPr lang="en-US" baseline="0" dirty="0" smtClean="0"/>
              <a:t>::::::::::::::</a:t>
            </a:r>
          </a:p>
          <a:p>
            <a:r>
              <a:rPr lang="en-US" baseline="0" dirty="0" smtClean="0"/>
              <a:t>CentOS release 6.7 (Final)</a:t>
            </a:r>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3386915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Finally, change the suites name to `client' and the run_list recipe name to `</a:t>
            </a:r>
            <a:r>
              <a:rPr lang="en-US" baseline="0" dirty="0" err="1" smtClean="0"/>
              <a:t>ssh:client</a:t>
            </a:r>
            <a:r>
              <a:rPr lang="en-US" baseline="0" dirty="0" smtClean="0"/>
              <a:t>`.</a:t>
            </a:r>
          </a:p>
          <a:p>
            <a:r>
              <a:rPr lang="en-US" baseline="0" dirty="0" smtClean="0"/>
              <a:t>run_list:</a:t>
            </a:r>
          </a:p>
          <a:p>
            <a:r>
              <a:rPr lang="en-US" baseline="0" dirty="0" smtClean="0"/>
              <a:t>      - recipe[ssh::client]</a:t>
            </a:r>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018251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list` from the ~/cookbooks/ssh directory. This command will tell you if you have a typo in your</a:t>
            </a:r>
            <a:r>
              <a:rPr lang="en-US" baseline="0" dirty="0" smtClean="0"/>
              <a:t> `.</a:t>
            </a:r>
            <a:r>
              <a:rPr lang="en-US" dirty="0" err="1" smtClean="0"/>
              <a:t>kitchen.yml</a:t>
            </a:r>
            <a:r>
              <a:rPr lang="en-US" dirty="0" smtClean="0"/>
              <a:t>`.</a:t>
            </a: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50267368"/>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Now run </a:t>
            </a:r>
            <a:r>
              <a:rPr lang="en-US" dirty="0" smtClean="0"/>
              <a:t>`kitchen converge` from the ~/cookbooks/ssh directory. </a:t>
            </a:r>
          </a:p>
          <a:p>
            <a:endParaRPr lang="en-US" baseline="0" dirty="0" smtClean="0"/>
          </a:p>
          <a:p>
            <a:r>
              <a:rPr lang="en-US" dirty="0" smtClean="0"/>
              <a:t>`kitchen converge` will:</a:t>
            </a:r>
          </a:p>
          <a:p>
            <a:endParaRPr lang="en-US" dirty="0" smtClean="0"/>
          </a:p>
          <a:p>
            <a:pPr marL="171450" indent="-171450">
              <a:buFont typeface="Arial" panose="020B0604020202020204" pitchFamily="34" charset="0"/>
              <a:buChar char="•"/>
            </a:pPr>
            <a:r>
              <a:rPr lang="en-US" dirty="0" smtClean="0"/>
              <a:t>Launch a </a:t>
            </a:r>
            <a:r>
              <a:rPr lang="en-US" dirty="0" err="1" smtClean="0"/>
              <a:t>docker</a:t>
            </a:r>
            <a:r>
              <a:rPr lang="en-US" dirty="0" smtClean="0"/>
              <a:t> container.</a:t>
            </a:r>
          </a:p>
          <a:p>
            <a:pPr marL="171450" indent="-171450">
              <a:buFont typeface="Arial" panose="020B0604020202020204" pitchFamily="34" charset="0"/>
              <a:buChar char="•"/>
            </a:pPr>
            <a:r>
              <a:rPr lang="en-US" dirty="0" smtClean="0"/>
              <a:t>Place the cookbook into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Install chef-client in the </a:t>
            </a:r>
            <a:r>
              <a:rPr lang="en-US" dirty="0" err="1" smtClean="0"/>
              <a:t>docker</a:t>
            </a:r>
            <a:r>
              <a:rPr lang="en-US" dirty="0" smtClean="0"/>
              <a:t> container.</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r>
              <a:rPr lang="en-US" dirty="0" smtClean="0"/>
              <a:t>Run chef</a:t>
            </a:r>
            <a:r>
              <a:rPr lang="en-US" baseline="0" dirty="0" smtClean="0"/>
              <a:t> zero (i.e., chef-client in local mode) across the client recipe.</a:t>
            </a:r>
          </a:p>
          <a:p>
            <a:pPr marL="171450" marR="0" indent="-171450" algn="l" defTabSz="1217613" rtl="0" eaLnBrk="1" fontAlgn="base" latinLnBrk="0" hangingPunct="1">
              <a:lnSpc>
                <a:spcPct val="90000"/>
              </a:lnSpc>
              <a:spcBef>
                <a:spcPct val="30000"/>
              </a:spcBef>
              <a:spcAft>
                <a:spcPts val="450"/>
              </a:spcAft>
              <a:buClrTx/>
              <a:buSzTx/>
              <a:buFont typeface="Arial" panose="020B0604020202020204" pitchFamily="34" charset="0"/>
              <a:buChar char="•"/>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aseline="0" dirty="0" smtClean="0"/>
              <a:t>The end result will be that it should write out the </a:t>
            </a:r>
            <a:r>
              <a:rPr lang="en-US" baseline="0" dirty="0" err="1" smtClean="0"/>
              <a:t>ssh_conf</a:t>
            </a:r>
            <a:r>
              <a:rPr lang="en-US" baseline="0" dirty="0" smtClean="0"/>
              <a:t> to the appropriate location (i.e</a:t>
            </a:r>
            <a:r>
              <a:rPr lang="en-US" b="0" baseline="0" dirty="0" smtClean="0"/>
              <a:t>., /etc/ssh/</a:t>
            </a:r>
            <a:r>
              <a:rPr lang="en-US" b="0" baseline="0" dirty="0" err="1" smtClean="0"/>
              <a:t>ssh_config</a:t>
            </a:r>
            <a:r>
              <a:rPr lang="en-US" b="0" baseline="0" dirty="0" smtClean="0"/>
              <a:t>).</a:t>
            </a:r>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endParaRPr lang="en-US" b="0" baseline="0" dirty="0" smtClean="0"/>
          </a:p>
          <a:p>
            <a:pPr marL="0" marR="0" indent="0" algn="l" defTabSz="1217613" rtl="0" eaLnBrk="1" fontAlgn="base" latinLnBrk="0" hangingPunct="1">
              <a:lnSpc>
                <a:spcPct val="90000"/>
              </a:lnSpc>
              <a:spcBef>
                <a:spcPct val="30000"/>
              </a:spcBef>
              <a:spcAft>
                <a:spcPts val="450"/>
              </a:spcAft>
              <a:buClrTx/>
              <a:buSzTx/>
              <a:buFont typeface="Arial" panose="020B0604020202020204" pitchFamily="34" charset="0"/>
              <a:buNone/>
              <a:tabLst/>
              <a:defRPr/>
            </a:pPr>
            <a:r>
              <a:rPr lang="en-US" b="0" baseline="0" dirty="0" smtClean="0"/>
              <a:t>It could take a </a:t>
            </a:r>
            <a:r>
              <a:rPr lang="en-US" b="0" baseline="0" dirty="0" smtClean="0"/>
              <a:t>couple minutes </a:t>
            </a:r>
            <a:r>
              <a:rPr lang="en-US" b="0" baseline="0" dirty="0" smtClean="0"/>
              <a:t>or so for this command to complete.</a:t>
            </a:r>
            <a:endParaRPr lang="en-US" b="0" dirty="0" smtClean="0"/>
          </a:p>
          <a:p>
            <a:pPr marL="171450" indent="-171450">
              <a:buFont typeface="Arial" panose="020B0604020202020204" pitchFamily="34" charset="0"/>
              <a:buChar char="•"/>
            </a:pPr>
            <a:endParaRPr lang="en-US" baseline="0" dirty="0" smtClean="0"/>
          </a:p>
          <a:p>
            <a:endParaRPr lang="en-US" baseline="0" dirty="0" smtClean="0"/>
          </a:p>
          <a:p>
            <a:endParaRPr lang="en-US" baseline="0" dirty="0" smtClean="0"/>
          </a:p>
          <a:p>
            <a:endParaRPr lang="en-US" baseline="0" dirty="0" smtClean="0"/>
          </a:p>
          <a:p>
            <a:endParaRPr lang="en-US" baseline="0" dirty="0" smtClean="0"/>
          </a:p>
          <a:p>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08726134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 sure you are using the hostname of</a:t>
            </a:r>
            <a:r>
              <a:rPr lang="en-US" baseline="0" dirty="0" smtClean="0"/>
              <a:t> the target node that you noted previously in class.</a:t>
            </a:r>
            <a:endParaRPr lang="en-US" dirty="0" smtClean="0"/>
          </a:p>
          <a:p>
            <a:endParaRPr lang="en-US" dirty="0" smtClean="0"/>
          </a:p>
          <a:p>
            <a:r>
              <a:rPr lang="en-US" dirty="0" smtClean="0"/>
              <a:t>In the workplace, the</a:t>
            </a:r>
            <a:r>
              <a:rPr lang="en-US" baseline="0" dirty="0" smtClean="0"/>
              <a:t> target node's username and password will likely be different than shown in this example.</a:t>
            </a:r>
          </a:p>
          <a:p>
            <a:endParaRPr lang="en-US" baseline="0" dirty="0" smtClean="0"/>
          </a:p>
          <a:p>
            <a:r>
              <a:rPr lang="en-US" baseline="0" dirty="0" smtClean="0"/>
              <a:t>We'll discuss using key pair access later in the module.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2477396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preceding exercises we began writing a remediation recipe on our target node.</a:t>
            </a:r>
          </a:p>
          <a:p>
            <a:endParaRPr lang="en-US" dirty="0" smtClean="0"/>
          </a:p>
          <a:p>
            <a:r>
              <a:rPr lang="en-US" dirty="0" smtClean="0"/>
              <a:t>We also tested the recipe with Test Kitchen.</a:t>
            </a:r>
          </a:p>
          <a:p>
            <a:endParaRPr lang="en-US" dirty="0" smtClean="0"/>
          </a:p>
          <a:p>
            <a:r>
              <a:rPr lang="en-US" dirty="0" smtClean="0"/>
              <a:t>But have we even addressed the "Set the SSH protocol version to 2" issue?</a:t>
            </a:r>
          </a:p>
          <a:p>
            <a:endParaRPr lang="en-US" dirty="0" smtClean="0"/>
          </a:p>
          <a:p>
            <a:r>
              <a:rPr lang="en-US" dirty="0" smtClean="0"/>
              <a:t>If you answered "no", you are correct. In</a:t>
            </a:r>
            <a:r>
              <a:rPr lang="en-US" baseline="0" dirty="0" smtClean="0"/>
              <a:t> a little while we</a:t>
            </a:r>
            <a:r>
              <a:rPr lang="en-US" dirty="0" smtClean="0"/>
              <a:t> will modify our recipe to address</a:t>
            </a:r>
            <a:r>
              <a:rPr lang="en-US" baseline="0" dirty="0" smtClean="0"/>
              <a:t> the "</a:t>
            </a:r>
            <a:r>
              <a:rPr lang="en-US" dirty="0" smtClean="0"/>
              <a:t>Set the SSH protocol version to 2"</a:t>
            </a:r>
            <a:r>
              <a:rPr lang="en-US" baseline="0" dirty="0" smtClean="0"/>
              <a:t> issue.</a:t>
            </a:r>
          </a:p>
          <a:p>
            <a:endParaRPr lang="en-US" baseline="0" dirty="0" smtClean="0"/>
          </a:p>
          <a:p>
            <a:r>
              <a:rPr lang="en-US" baseline="0" dirty="0" smtClean="0"/>
              <a:t>But first, let's add an </a:t>
            </a:r>
            <a:r>
              <a:rPr lang="en-US" baseline="0" dirty="0" err="1" smtClean="0"/>
              <a:t>InSpec</a:t>
            </a:r>
            <a:r>
              <a:rPr lang="en-US" baseline="0" dirty="0" smtClean="0"/>
              <a:t> Verifier.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75322579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39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5180937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838538428"/>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20197181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See the following slide for an example of a handy way to populate this file.</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699919457"/>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One handy way to populate the preceding `</a:t>
            </a:r>
            <a:r>
              <a:rPr lang="en-US" dirty="0" err="1" smtClean="0"/>
              <a:t>client_spec.rb</a:t>
            </a:r>
            <a:r>
              <a:rPr lang="en-US" dirty="0" smtClean="0"/>
              <a:t>' is to use the Compliance Web UI and copy the </a:t>
            </a:r>
            <a:r>
              <a:rPr lang="en-US" dirty="0" err="1" smtClean="0"/>
              <a:t>InSpec</a:t>
            </a:r>
            <a:r>
              <a:rPr lang="en-US" dirty="0" smtClean="0"/>
              <a:t> control code found in the relevant Compliance profile. </a:t>
            </a:r>
          </a:p>
          <a:p>
            <a:endParaRPr lang="en-US" dirty="0" smtClean="0"/>
          </a:p>
          <a:p>
            <a:r>
              <a:rPr lang="en-US" dirty="0" smtClean="0"/>
              <a:t>Then you can paste it into the `</a:t>
            </a:r>
            <a:r>
              <a:rPr lang="en-US" dirty="0" err="1" smtClean="0"/>
              <a:t>client_spec.rb</a:t>
            </a:r>
            <a:r>
              <a:rPr lang="en-US" dirty="0" smtClean="0"/>
              <a:t>' file to save yourself some typing.</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6540376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Edit ~/cookbooks/ssh/.</a:t>
            </a:r>
            <a:r>
              <a:rPr lang="en-US" dirty="0" err="1" smtClean="0"/>
              <a:t>kitchen.yml</a:t>
            </a:r>
            <a:r>
              <a:rPr lang="en-US" dirty="0" smtClean="0"/>
              <a:t> and </a:t>
            </a:r>
            <a:r>
              <a:rPr lang="en-US" dirty="0" smtClean="0"/>
              <a:t>uncomment the `verifier` and `name: </a:t>
            </a:r>
            <a:r>
              <a:rPr lang="en-US" dirty="0" err="1" smtClean="0"/>
              <a:t>inspec</a:t>
            </a:r>
            <a:r>
              <a:rPr lang="en-US" dirty="0" smtClean="0"/>
              <a:t>'</a:t>
            </a:r>
            <a:r>
              <a:rPr lang="en-US" baseline="0" dirty="0" smtClean="0"/>
              <a:t> lines.</a:t>
            </a:r>
            <a:endParaRPr lang="en-US" baseline="0" dirty="0" smtClean="0"/>
          </a:p>
          <a:p>
            <a:endParaRPr lang="en-US" sz="1200" b="1" dirty="0" smtClean="0"/>
          </a:p>
          <a:p>
            <a:r>
              <a:rPr lang="en-US" sz="1200" b="0" dirty="0" smtClean="0"/>
              <a:t>verifier</a:t>
            </a:r>
            <a:r>
              <a:rPr lang="en-US" sz="1200" b="0" dirty="0" smtClean="0"/>
              <a:t>:</a:t>
            </a:r>
          </a:p>
          <a:p>
            <a:r>
              <a:rPr lang="en-US" sz="1200" b="0" dirty="0" smtClean="0"/>
              <a:t> name: </a:t>
            </a:r>
            <a:r>
              <a:rPr lang="en-US" sz="1200" b="0" dirty="0" err="1" smtClean="0"/>
              <a:t>inspec</a:t>
            </a:r>
            <a:endParaRPr lang="en-US" sz="1200" b="0" dirty="0" smtClean="0"/>
          </a:p>
          <a:p>
            <a:endParaRPr lang="en-US" sz="1200" b="0" dirty="0" smtClean="0"/>
          </a:p>
          <a:p>
            <a:r>
              <a:rPr lang="en-US" sz="1200" b="1" dirty="0" smtClean="0"/>
              <a:t>Note</a:t>
            </a:r>
            <a:r>
              <a:rPr lang="en-US" sz="1200" b="0" dirty="0" smtClean="0"/>
              <a:t>: Be sure to remove any extra</a:t>
            </a:r>
            <a:r>
              <a:rPr lang="en-US" sz="1200" b="0" baseline="0" dirty="0" smtClean="0"/>
              <a:t> spaces that may precede `verifier`.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sz="1200" b="0"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nl-NL"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21427022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Ensure you are in</a:t>
            </a:r>
            <a:r>
              <a:rPr lang="en-US" baseline="0" dirty="0" smtClean="0"/>
              <a:t> </a:t>
            </a:r>
            <a:r>
              <a:rPr lang="en-US" dirty="0" smtClean="0"/>
              <a:t>~/cookbooks/ssh</a:t>
            </a:r>
            <a:r>
              <a:rPr lang="en-US" baseline="0" dirty="0" smtClean="0"/>
              <a:t> and run `kitchen verify`.</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err="1" smtClean="0"/>
              <a:t>InSpec</a:t>
            </a:r>
            <a:r>
              <a:rPr lang="en-US" baseline="0" dirty="0" smtClean="0"/>
              <a:t> verifier does not work with kitchen </a:t>
            </a:r>
            <a:r>
              <a:rPr lang="en-US" baseline="0" dirty="0" err="1" smtClean="0"/>
              <a:t>docker</a:t>
            </a:r>
            <a:r>
              <a:rPr lang="en-US" baseline="0" dirty="0" smtClean="0"/>
              <a:t> so we'll look at that issue in a moment.</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TBD explain the output </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54724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1614890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Below</a:t>
            </a:r>
            <a:r>
              <a:rPr lang="en-US" baseline="0" dirty="0" smtClean="0"/>
              <a:t> is an example of the details of the `sudo </a:t>
            </a:r>
            <a:r>
              <a:rPr lang="en-US" baseline="0" dirty="0" err="1" smtClean="0"/>
              <a:t>docker</a:t>
            </a:r>
            <a:r>
              <a:rPr lang="en-US" baseline="0" dirty="0" smtClean="0"/>
              <a:t> </a:t>
            </a:r>
            <a:r>
              <a:rPr lang="en-US" baseline="0" dirty="0" err="1" smtClean="0"/>
              <a:t>ps`</a:t>
            </a:r>
            <a:r>
              <a:rPr lang="en-US" baseline="0" dirty="0" smtClean="0"/>
              <a:t> command. This shows one </a:t>
            </a:r>
            <a:r>
              <a:rPr lang="en-US" baseline="0" dirty="0" err="1" smtClean="0"/>
              <a:t>docker</a:t>
            </a:r>
            <a:r>
              <a:rPr lang="en-US" baseline="0" dirty="0" smtClean="0"/>
              <a:t> container running.</a:t>
            </a:r>
          </a:p>
          <a:p>
            <a:endParaRPr lang="en-US" baseline="0" dirty="0" smtClean="0"/>
          </a:p>
          <a:p>
            <a:r>
              <a:rPr lang="en-US" baseline="0" dirty="0" smtClean="0"/>
              <a:t>You should only have only one </a:t>
            </a:r>
            <a:r>
              <a:rPr lang="en-US" baseline="0" dirty="0" err="1" smtClean="0"/>
              <a:t>docker</a:t>
            </a:r>
            <a:r>
              <a:rPr lang="en-US" baseline="0" dirty="0" smtClean="0"/>
              <a:t> container running too.</a:t>
            </a:r>
          </a:p>
          <a:p>
            <a:endParaRPr lang="en-US" baseline="0" dirty="0" smtClean="0"/>
          </a:p>
          <a:p>
            <a:r>
              <a:rPr lang="en-US" baseline="0" dirty="0" smtClean="0"/>
              <a:t>You'll need the Container ID for the next step so copy your Container ID, which is the first value that is not a header.</a:t>
            </a:r>
          </a:p>
          <a:p>
            <a:endParaRPr lang="en-US" baseline="0" dirty="0" smtClean="0"/>
          </a:p>
          <a:p>
            <a:endParaRPr lang="en-US" baseline="0" dirty="0" smtClean="0"/>
          </a:p>
          <a:p>
            <a:endParaRPr lang="en-US" dirty="0" smtClean="0"/>
          </a:p>
          <a:p>
            <a:r>
              <a:rPr lang="en-US" dirty="0" smtClean="0"/>
              <a:t>CONTAINER ID        IMAGE               COMMAND                CREATED             STATUS              PORTS                   NAMES</a:t>
            </a:r>
          </a:p>
          <a:p>
            <a:r>
              <a:rPr lang="en-US" dirty="0" smtClean="0"/>
              <a:t>5b51a4237437        d5b8fd3299b4        "/</a:t>
            </a:r>
            <a:r>
              <a:rPr lang="en-US" dirty="0" err="1" smtClean="0"/>
              <a:t>usr</a:t>
            </a:r>
            <a:r>
              <a:rPr lang="en-US" dirty="0" smtClean="0"/>
              <a:t>/</a:t>
            </a:r>
            <a:r>
              <a:rPr lang="en-US" dirty="0" err="1" smtClean="0"/>
              <a:t>sbin</a:t>
            </a:r>
            <a:r>
              <a:rPr lang="en-US" dirty="0" smtClean="0"/>
              <a:t>/</a:t>
            </a:r>
            <a:r>
              <a:rPr lang="en-US" dirty="0" err="1" smtClean="0"/>
              <a:t>sshd</a:t>
            </a:r>
            <a:r>
              <a:rPr lang="en-US" dirty="0" smtClean="0"/>
              <a:t> -D -   41 minutes ago      Up 41 minutes       0.0.0.0:32768-&gt;22/</a:t>
            </a:r>
            <a:r>
              <a:rPr lang="en-US" dirty="0" err="1" smtClean="0"/>
              <a:t>tcp</a:t>
            </a:r>
            <a:r>
              <a:rPr lang="en-US" dirty="0" smtClean="0"/>
              <a:t>   </a:t>
            </a:r>
            <a:r>
              <a:rPr lang="en-US" dirty="0" err="1" smtClean="0"/>
              <a:t>grave_davinci</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47</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4350143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56125670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55000" lnSpcReduction="20000"/>
          </a:bodyPr>
          <a:lstStyle/>
          <a:p>
            <a:r>
              <a:rPr lang="en-US" dirty="0" smtClean="0"/>
              <a:t>Run this </a:t>
            </a:r>
            <a:r>
              <a:rPr lang="en-US" dirty="0" err="1" smtClean="0"/>
              <a:t>inspec</a:t>
            </a:r>
            <a:r>
              <a:rPr lang="en-US" baseline="0" dirty="0" smtClean="0"/>
              <a:t> command using the container ID you just copied, replacing CONTAINER_ID in the example.</a:t>
            </a:r>
            <a:endParaRPr lang="en-US" dirty="0" smtClean="0"/>
          </a:p>
          <a:p>
            <a:endParaRPr lang="en-US" dirty="0" smtClean="0"/>
          </a:p>
          <a:p>
            <a:r>
              <a:rPr lang="en-US" dirty="0" smtClean="0"/>
              <a:t>While the image of the output</a:t>
            </a:r>
            <a:r>
              <a:rPr lang="en-US" baseline="0" dirty="0" smtClean="0"/>
              <a:t> </a:t>
            </a:r>
            <a:r>
              <a:rPr lang="en-US" dirty="0" smtClean="0"/>
              <a:t>may be hard to see, the</a:t>
            </a:r>
            <a:r>
              <a:rPr lang="en-US" baseline="0" dirty="0" smtClean="0"/>
              <a:t> output is also pasted below. Notice how </a:t>
            </a:r>
            <a:r>
              <a:rPr lang="en-US" baseline="0" dirty="0" err="1" smtClean="0"/>
              <a:t>inspec</a:t>
            </a:r>
            <a:r>
              <a:rPr lang="en-US" baseline="0" dirty="0" smtClean="0"/>
              <a:t> from the command line also found the "</a:t>
            </a:r>
            <a:r>
              <a:rPr lang="en-US" dirty="0" smtClean="0"/>
              <a:t>SSH Configuration Protocol should </a:t>
            </a:r>
            <a:r>
              <a:rPr lang="en-US" dirty="0" err="1" smtClean="0"/>
              <a:t>eq</a:t>
            </a:r>
            <a:r>
              <a:rPr lang="en-US" dirty="0" smtClean="0"/>
              <a:t> "2"</a:t>
            </a:r>
            <a:r>
              <a:rPr lang="en-US" baseline="0" dirty="0" smtClean="0"/>
              <a:t> non compliance issue.</a:t>
            </a:r>
          </a:p>
          <a:p>
            <a:endParaRPr lang="en-US" baseline="0" dirty="0" smtClean="0"/>
          </a:p>
          <a:p>
            <a:r>
              <a:rPr lang="en-US" baseline="0" dirty="0" smtClean="0"/>
              <a:t>Running </a:t>
            </a:r>
            <a:r>
              <a:rPr lang="en-US" baseline="0" dirty="0" err="1" smtClean="0"/>
              <a:t>InSpec</a:t>
            </a:r>
            <a:r>
              <a:rPr lang="en-US" baseline="0" dirty="0" smtClean="0"/>
              <a:t> in this way can uncover more complex issues than the basic issue we are remediating in this module.</a:t>
            </a:r>
          </a:p>
          <a:p>
            <a:endParaRPr lang="en-US" baseline="0" dirty="0" smtClean="0"/>
          </a:p>
          <a:p>
            <a:r>
              <a:rPr lang="en-US" dirty="0" err="1" smtClean="0">
                <a:effectLst/>
              </a:rPr>
              <a:t>Nathen:"I</a:t>
            </a:r>
            <a:r>
              <a:rPr lang="en-US" dirty="0" smtClean="0">
                <a:effectLst/>
              </a:rPr>
              <a:t> think it’s a critical part of the remediation b/c you want to make sure you are testing the same thing locally</a:t>
            </a:r>
            <a:r>
              <a:rPr lang="en-US" i="1" dirty="0" smtClean="0">
                <a:effectLst/>
              </a:rPr>
              <a:t/>
            </a:r>
            <a:br>
              <a:rPr lang="en-US" i="1" dirty="0" smtClean="0">
                <a:effectLst/>
              </a:rPr>
            </a:br>
            <a:endParaRPr lang="en-US" dirty="0" smtClean="0">
              <a:effectLst/>
            </a:endParaRPr>
          </a:p>
          <a:p>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sz="1200"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12:25 PM</a:t>
            </a:r>
            <a:r>
              <a:rPr lang="en-US" sz="1200" i="1" u="none" strike="noStrike" kern="1200" dirty="0" smtClean="0">
                <a:solidFill>
                  <a:schemeClr val="tx1"/>
                </a:solidFill>
                <a:effectLst/>
                <a:latin typeface="Arial" panose="020B0604020202020204" pitchFamily="34" charset="0"/>
                <a:ea typeface="ＭＳ Ｐゴシック" charset="0"/>
                <a:cs typeface="Arial" panose="020B0604020202020204" pitchFamily="34" charset="0"/>
                <a:hlinkClick r:id="rId3" tooltip="Yesterday at 12:25:20 PM&#10;Click to open in archives"/>
              </a:rPr>
              <a:t>]</a:t>
            </a:r>
            <a:r>
              <a:rPr lang="en-US" dirty="0" smtClean="0">
                <a:effectLst/>
              </a:rPr>
              <a:t> </a:t>
            </a:r>
          </a:p>
          <a:p>
            <a:r>
              <a:rPr lang="en-US" dirty="0" smtClean="0">
                <a:effectLst/>
              </a:rPr>
              <a:t>in this case, it’s a pretty easy fix so you might feel you don’t need to test locally first but it’s important to get into that habit and, I believe, we should teach that pattern"</a:t>
            </a:r>
          </a:p>
          <a:p>
            <a:endParaRPr lang="en-US" dirty="0" smtClean="0"/>
          </a:p>
          <a:p>
            <a:r>
              <a:rPr lang="en-US" dirty="0" smtClean="0"/>
              <a:t>The full output is here:</a:t>
            </a:r>
          </a:p>
          <a:p>
            <a:endParaRPr lang="en-US" dirty="0" smtClean="0"/>
          </a:p>
          <a:p>
            <a:r>
              <a:rPr lang="en-US" dirty="0" smtClean="0"/>
              <a:t>F</a:t>
            </a:r>
          </a:p>
          <a:p>
            <a:endParaRPr lang="en-US" dirty="0" smtClean="0"/>
          </a:p>
          <a:p>
            <a:r>
              <a:rPr lang="en-US" dirty="0" smtClean="0"/>
              <a:t>Failures:</a:t>
            </a:r>
          </a:p>
          <a:p>
            <a:endParaRPr lang="en-US" dirty="0" smtClean="0"/>
          </a:p>
          <a:p>
            <a:r>
              <a:rPr lang="en-US" dirty="0" smtClean="0"/>
              <a:t>  1) SSH Configuration Protocol should </a:t>
            </a:r>
            <a:r>
              <a:rPr lang="en-US" dirty="0" err="1" smtClean="0"/>
              <a:t>eq</a:t>
            </a:r>
            <a:r>
              <a:rPr lang="en-US" dirty="0" smtClean="0"/>
              <a:t> "2"</a:t>
            </a:r>
          </a:p>
          <a:p>
            <a:r>
              <a:rPr lang="en-US" dirty="0" smtClean="0"/>
              <a:t>     Failure/Error: its('Protocol') { should </a:t>
            </a:r>
            <a:r>
              <a:rPr lang="en-US" dirty="0" err="1" smtClean="0"/>
              <a:t>eq</a:t>
            </a:r>
            <a:r>
              <a:rPr lang="en-US" dirty="0" smtClean="0"/>
              <a:t>('2') }</a:t>
            </a:r>
          </a:p>
          <a:p>
            <a:endParaRPr lang="en-US" dirty="0" smtClean="0"/>
          </a:p>
          <a:p>
            <a:r>
              <a:rPr lang="en-US" dirty="0" smtClean="0"/>
              <a:t>       expected: "2"</a:t>
            </a:r>
          </a:p>
          <a:p>
            <a:r>
              <a:rPr lang="en-US" dirty="0" smtClean="0"/>
              <a:t>            got: nil</a:t>
            </a:r>
          </a:p>
          <a:p>
            <a:endParaRPr lang="en-US" dirty="0" smtClean="0"/>
          </a:p>
          <a:p>
            <a:r>
              <a:rPr lang="en-US" dirty="0" smtClean="0"/>
              <a:t>       (compared using ==)</a:t>
            </a:r>
          </a:p>
          <a:p>
            <a:r>
              <a:rPr lang="en-US" dirty="0" smtClean="0"/>
              <a:t>     # ./test/integration/client/</a:t>
            </a:r>
            <a:r>
              <a:rPr lang="en-US" dirty="0" err="1" smtClean="0"/>
              <a:t>inspec</a:t>
            </a:r>
            <a:r>
              <a:rPr lang="en-US" dirty="0" smtClean="0"/>
              <a:t>/client_spec.rb:9:in `block (3 levels) in load'</a:t>
            </a:r>
          </a:p>
          <a:p>
            <a:endParaRPr lang="en-US" dirty="0" smtClean="0"/>
          </a:p>
          <a:p>
            <a:r>
              <a:rPr lang="en-US" dirty="0" smtClean="0"/>
              <a:t>Finished in 0.79369 seconds (files took 0.7207 seconds to load)</a:t>
            </a:r>
          </a:p>
          <a:p>
            <a:r>
              <a:rPr lang="en-US" dirty="0" smtClean="0"/>
              <a:t>1 example, 1 failure</a:t>
            </a:r>
          </a:p>
          <a:p>
            <a:endParaRPr lang="en-US" dirty="0" smtClean="0"/>
          </a:p>
          <a:p>
            <a:r>
              <a:rPr lang="en-US" dirty="0" smtClean="0"/>
              <a:t>Failed examples:</a:t>
            </a:r>
          </a:p>
          <a:p>
            <a:endParaRPr lang="en-US" dirty="0" smtClean="0"/>
          </a:p>
          <a:p>
            <a:r>
              <a:rPr lang="en-US" dirty="0" err="1" smtClean="0"/>
              <a:t>rspec</a:t>
            </a:r>
            <a:r>
              <a:rPr lang="en-US" dirty="0" smtClean="0"/>
              <a:t>  # SSH Configuration Protocol should </a:t>
            </a:r>
            <a:r>
              <a:rPr lang="en-US" dirty="0" err="1" smtClean="0"/>
              <a:t>eq</a:t>
            </a:r>
            <a:r>
              <a:rPr lang="en-US" dirty="0" smtClean="0"/>
              <a:t> "2"</a:t>
            </a:r>
          </a:p>
          <a:p>
            <a:endParaRPr lang="en-US" dirty="0" smtClean="0"/>
          </a:p>
          <a:p>
            <a:endParaRPr lang="en-US" dirty="0" smtClean="0"/>
          </a:p>
          <a:p>
            <a:r>
              <a:rPr lang="en-US" dirty="0" smtClean="0"/>
              <a:t>TBD IMPORTANT: We need to build </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the shell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init</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stuff for chef </a:t>
            </a:r>
            <a:r>
              <a:rPr lang="en-US" sz="1200" b="0" i="0" kern="1200" dirty="0" err="1" smtClean="0">
                <a:solidFill>
                  <a:schemeClr val="tx1"/>
                </a:solidFill>
                <a:effectLst/>
                <a:latin typeface="Arial" panose="020B0604020202020204" pitchFamily="34" charset="0"/>
                <a:ea typeface="ＭＳ Ｐゴシック" charset="0"/>
                <a:cs typeface="Arial" panose="020B0604020202020204" pitchFamily="34" charset="0"/>
              </a:rPr>
              <a:t>dk</a:t>
            </a:r>
            <a:r>
              <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rPr>
              <a:t> into the AMI images.</a:t>
            </a:r>
          </a:p>
          <a:p>
            <a:endParaRPr lang="en-US" sz="1200" b="0" i="0" kern="1200" dirty="0" smtClean="0">
              <a:solidFill>
                <a:schemeClr val="tx1"/>
              </a:solidFill>
              <a:effectLst/>
              <a:latin typeface="Arial" panose="020B0604020202020204" pitchFamily="34" charset="0"/>
              <a:ea typeface="ＭＳ Ｐゴシック" charset="0"/>
              <a:cs typeface="Arial" panose="020B0604020202020204" pitchFamily="34" charset="0"/>
            </a:endParaRPr>
          </a:p>
          <a:p>
            <a:r>
              <a:rPr lang="en-US" dirty="0" smtClean="0"/>
              <a:t>https://docs.chef.io/install_dk.html</a:t>
            </a:r>
          </a:p>
          <a:p>
            <a:endParaRPr lang="en-US" dirty="0" smtClean="0"/>
          </a:p>
          <a:p>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48</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21952843"/>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dirty="0" smtClean="0"/>
              <a:t>Edit the ~/cookbooks/ssh/templates/default/</a:t>
            </a:r>
            <a:r>
              <a:rPr lang="en-US" dirty="0" err="1" smtClean="0"/>
              <a:t>ssh_config.erb</a:t>
            </a:r>
            <a:r>
              <a:rPr lang="en-US" baseline="0" dirty="0" smtClean="0"/>
              <a:t> file. </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Uncomment the `#   Protocol </a:t>
            </a:r>
            <a:r>
              <a:rPr lang="en-US" baseline="0" dirty="0" smtClean="0"/>
              <a:t>2,1` </a:t>
            </a:r>
            <a:r>
              <a:rPr lang="en-US" baseline="0" dirty="0" smtClean="0"/>
              <a:t>line.</a:t>
            </a:r>
          </a:p>
          <a:p>
            <a:pPr marL="228600" marR="0" indent="-228600" algn="l" defTabSz="1217613" rtl="0" eaLnBrk="1" fontAlgn="base" latinLnBrk="0" hangingPunct="1">
              <a:lnSpc>
                <a:spcPct val="90000"/>
              </a:lnSpc>
              <a:spcBef>
                <a:spcPct val="30000"/>
              </a:spcBef>
              <a:spcAft>
                <a:spcPts val="450"/>
              </a:spcAft>
              <a:buClrTx/>
              <a:buSzTx/>
              <a:buFontTx/>
              <a:buAutoNum type="arabicPeriod"/>
              <a:tabLst/>
              <a:defRPr/>
            </a:pPr>
            <a:r>
              <a:rPr lang="en-US" baseline="0" dirty="0" smtClean="0"/>
              <a:t>Change the protocol version to `2` only.</a:t>
            </a:r>
            <a:endParaRPr lang="en-US" dirty="0" smtClean="0"/>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49</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6791445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Results: Your ~/cookbooks/ssh/templates/default/</a:t>
            </a:r>
            <a:r>
              <a:rPr lang="en-US" dirty="0" err="1" smtClean="0"/>
              <a:t>ssh_config.erb</a:t>
            </a:r>
            <a:r>
              <a:rPr lang="en-US" baseline="0" dirty="0" smtClean="0"/>
              <a:t> file's Protocol line should now look like this example.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645924741"/>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3314187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77500" lnSpcReduction="20000"/>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You should now see that only Protocol version 2 is currently set</a:t>
            </a:r>
            <a:r>
              <a:rPr lang="en-US" baseline="0" dirty="0" smtClean="0"/>
              <a:t> in test kitchen. </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update content in file /etc/ssh/</a:t>
            </a:r>
            <a:r>
              <a:rPr lang="en-US" baseline="0" dirty="0" err="1" smtClean="0"/>
              <a:t>ssh_config</a:t>
            </a:r>
            <a:r>
              <a:rPr lang="en-US" baseline="0" dirty="0" smtClean="0"/>
              <a:t> from 86eb9b to 065f90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a:t>
            </a:r>
            <a:r>
              <a:rPr lang="en-US" baseline="0" dirty="0" err="1" smtClean="0"/>
              <a:t>ssh_config</a:t>
            </a:r>
            <a:r>
              <a:rPr lang="en-US" baseline="0" dirty="0" smtClean="0"/>
              <a:t>      2015-08-13 09:58:26.000000000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/etc/ssh/.ssh_config20151209-412-cf7gd7  2015-12-09 20:35:29.734689138 +0000</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-37,7 +37,7 @@</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id_rsa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a:t>
            </a:r>
            <a:r>
              <a:rPr lang="en-US" baseline="0" dirty="0" err="1" smtClean="0"/>
              <a:t>IdentityFile</a:t>
            </a:r>
            <a:r>
              <a:rPr lang="en-US" baseline="0" dirty="0" smtClean="0"/>
              <a:t> ~/.ssh/</a:t>
            </a:r>
            <a:r>
              <a:rPr lang="en-US" baseline="0" dirty="0" err="1" smtClean="0"/>
              <a:t>id_dsa</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Port 22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Protocol 2,1</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a:t>
            </a:r>
            <a:r>
              <a:rPr lang="en-US" b="1" baseline="0" dirty="0" smtClean="0"/>
              <a:t>+Protocol 2</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 3des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   Ciphers aes128-ctr,aes192-ctr,aes256-ctr,arcfour256,arcfour128,aes128-cbc,3des-cbc</a:t>
            </a: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Running handlers: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Chef Client finished, 3/3 resources updated in 03 seconds</a:t>
            </a:r>
          </a:p>
          <a:p>
            <a:pPr marL="0" marR="0" indent="0" algn="l" defTabSz="1217613" rtl="0" eaLnBrk="1" fontAlgn="base" latinLnBrk="0" hangingPunct="1">
              <a:lnSpc>
                <a:spcPct val="90000"/>
              </a:lnSpc>
              <a:spcBef>
                <a:spcPct val="30000"/>
              </a:spcBef>
              <a:spcAft>
                <a:spcPts val="450"/>
              </a:spcAft>
              <a:buClrTx/>
              <a:buSzTx/>
              <a:buFontTx/>
              <a:buNone/>
              <a:tabLst/>
              <a:defRPr/>
            </a:pPr>
            <a:r>
              <a:rPr lang="en-US" baseline="0" dirty="0" smtClean="0"/>
              <a:t>       Finished converging &lt;client-centos-67&gt; (0m8.22s).</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423903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Now we</a:t>
            </a:r>
            <a:r>
              <a:rPr lang="en-US" baseline="0" dirty="0" smtClean="0"/>
              <a:t> need to actually apply the change to the node. We'll do this using </a:t>
            </a:r>
            <a:r>
              <a:rPr lang="en-US" dirty="0" smtClean="0"/>
              <a:t>chef-client in local mode. You should then see that only Protocol version 2 is currently set</a:t>
            </a:r>
            <a:r>
              <a:rPr lang="en-US" baseline="0" dirty="0" smtClean="0"/>
              <a:t> on the node. </a:t>
            </a: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smtClean="0"/>
          </a:p>
          <a:p>
            <a:pPr marL="0" marR="0" indent="0" algn="l" defTabSz="1217613" rtl="0" eaLnBrk="1" fontAlgn="base" latinLnBrk="0" hangingPunct="1">
              <a:lnSpc>
                <a:spcPct val="90000"/>
              </a:lnSpc>
              <a:spcBef>
                <a:spcPct val="30000"/>
              </a:spcBef>
              <a:spcAft>
                <a:spcPts val="450"/>
              </a:spcAft>
              <a:buClrTx/>
              <a:buSzTx/>
              <a:buFontTx/>
              <a:buNone/>
              <a:tabLst/>
              <a:defRPr/>
            </a:pPr>
            <a:r>
              <a:rPr lang="en-US" dirty="0" smtClean="0"/>
              <a:t>Of course</a:t>
            </a:r>
            <a:r>
              <a:rPr lang="en-US" baseline="0" dirty="0" smtClean="0"/>
              <a:t> in a production environment chef-client would most likely be set to run automatically to download and converge these changes from Chef Server.</a:t>
            </a:r>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a:p>
            <a:pPr marL="0" marR="0" indent="0" algn="l" defTabSz="1217613" rtl="0" eaLnBrk="1" fontAlgn="base" latinLnBrk="0" hangingPunct="1">
              <a:lnSpc>
                <a:spcPct val="90000"/>
              </a:lnSpc>
              <a:spcBef>
                <a:spcPct val="30000"/>
              </a:spcBef>
              <a:spcAft>
                <a:spcPts val="450"/>
              </a:spcAft>
              <a:buClrTx/>
              <a:buSzTx/>
              <a:buFontTx/>
              <a:buNone/>
              <a:tabLst/>
              <a:defRPr/>
            </a:pPr>
            <a:endParaRPr lang="en-US" baseline="0" dirty="0" smtClean="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6741477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03931591"/>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55</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12607780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1217613" rtl="0" eaLnBrk="1" fontAlgn="base" latinLnBrk="0" hangingPunct="1">
              <a:lnSpc>
                <a:spcPct val="90000"/>
              </a:lnSpc>
              <a:spcBef>
                <a:spcPct val="30000"/>
              </a:spcBef>
              <a:spcAft>
                <a:spcPts val="45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56</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3553992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If your Status column does not</a:t>
            </a:r>
            <a:r>
              <a:rPr lang="en-US" baseline="0" dirty="0" smtClean="0"/>
              <a:t> </a:t>
            </a:r>
            <a:r>
              <a:rPr lang="en-US" dirty="0" smtClean="0"/>
              <a:t>indicate `</a:t>
            </a:r>
            <a:r>
              <a:rPr lang="en-US" b="1" dirty="0" smtClean="0"/>
              <a:t>Connection established`</a:t>
            </a:r>
            <a:r>
              <a:rPr lang="en-US" b="0" dirty="0" smtClean="0"/>
              <a:t>,</a:t>
            </a:r>
            <a:r>
              <a:rPr lang="en-US" b="0" baseline="0" dirty="0" smtClean="0"/>
              <a:t> please notify the instructor.</a:t>
            </a:r>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10</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192321810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As you may have noticed, you could add additional nodes by simply repeating the previous steps and entering the new nodes' IP addresses or FQDNs.</a:t>
            </a:r>
          </a:p>
          <a:p>
            <a:endParaRPr lang="en-US" dirty="0" smtClean="0"/>
          </a:p>
          <a:p>
            <a:r>
              <a:rPr lang="en-US" dirty="0" smtClean="0"/>
              <a:t>You could also add nodes in bulk by separating each hostname or IP address with a comma or a space as shown in this illustration.</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11</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4092573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In the workplace, using security key pairs would be a more secure method for connecting to nodes than using the password method we are using in class. </a:t>
            </a:r>
          </a:p>
          <a:p>
            <a:endParaRPr lang="en-US" dirty="0" smtClean="0"/>
          </a:p>
          <a:p>
            <a:r>
              <a:rPr lang="en-US" dirty="0" smtClean="0"/>
              <a:t>By clicking `</a:t>
            </a:r>
            <a:r>
              <a:rPr lang="en-US" b="1" dirty="0" smtClean="0"/>
              <a:t>Settings &gt; Add New Key Pair`  </a:t>
            </a:r>
            <a:r>
              <a:rPr lang="en-US" dirty="0" smtClean="0"/>
              <a:t>you will see where to paste</a:t>
            </a:r>
            <a:r>
              <a:rPr lang="en-US" baseline="0" dirty="0" smtClean="0"/>
              <a:t> </a:t>
            </a:r>
            <a:r>
              <a:rPr lang="en-US" dirty="0" smtClean="0"/>
              <a:t>your private and public keys. </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12</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086476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13</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95885155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 image shows the default Compliance Profiles as accessed from the Scan Nodes page. This page displays when you select</a:t>
            </a:r>
            <a:r>
              <a:rPr lang="en-US" baseline="0" dirty="0" smtClean="0"/>
              <a:t> nodes to scan and then click the Scan button.</a:t>
            </a:r>
            <a:endParaRPr lang="en-US" dirty="0" smtClean="0"/>
          </a:p>
          <a:p>
            <a:endParaRPr lang="en-US" dirty="0" smtClean="0"/>
          </a:p>
          <a:p>
            <a:r>
              <a:rPr lang="en-US" dirty="0" smtClean="0"/>
              <a:t>You'll access the profiles in a moment. These profiles</a:t>
            </a:r>
            <a:r>
              <a:rPr lang="en-US" baseline="0" dirty="0" smtClean="0"/>
              <a:t> determine what will be scanned on your nodes.</a:t>
            </a:r>
            <a:endParaRPr lang="en-US" dirty="0" smtClean="0"/>
          </a:p>
          <a:p>
            <a:endParaRPr lang="en-US" dirty="0" smtClean="0"/>
          </a:p>
          <a:p>
            <a:r>
              <a:rPr lang="en-US" dirty="0" smtClean="0"/>
              <a:t>You should be thoughtful with which profiles choose since the more you choose to run, the longer it will take to execute the scan.</a:t>
            </a:r>
          </a:p>
          <a:p>
            <a:endParaRPr lang="en-US" dirty="0" smtClean="0"/>
          </a:p>
          <a:p>
            <a:r>
              <a:rPr lang="en-US" dirty="0" smtClean="0"/>
              <a:t>Notice how you can also choose to run a scan on demand (Scan now) or schedule a scan to run at a later time.</a:t>
            </a:r>
          </a:p>
          <a:p>
            <a:endParaRPr lang="en-US" dirty="0"/>
          </a:p>
        </p:txBody>
      </p:sp>
      <p:sp>
        <p:nvSpPr>
          <p:cNvPr id="4" name="Slide Number Placeholder 3"/>
          <p:cNvSpPr>
            <a:spLocks noGrp="1"/>
          </p:cNvSpPr>
          <p:nvPr>
            <p:ph type="sldNum" sz="quarter" idx="10"/>
          </p:nvPr>
        </p:nvSpPr>
        <p:spPr/>
        <p:txBody>
          <a:bodyPr/>
          <a:lstStyle/>
          <a:p>
            <a:pPr>
              <a:defRPr/>
            </a:pPr>
            <a:fld id="{DC3734AA-3150-D947-AC52-2F5DF48BFCD5}" type="slidenum">
              <a:rPr lang="en-US" smtClean="0"/>
              <a:pPr>
                <a:defRPr/>
              </a:pPr>
              <a:t>14</a:t>
            </a:fld>
            <a:endParaRPr lang="en-US" dirty="0"/>
          </a:p>
        </p:txBody>
      </p:sp>
      <p:sp>
        <p:nvSpPr>
          <p:cNvPr id="5" name="Header Placeholder 4"/>
          <p:cNvSpPr>
            <a:spLocks noGrp="1"/>
          </p:cNvSpPr>
          <p:nvPr>
            <p:ph type="hdr" sz="quarter" idx="11"/>
          </p:nvPr>
        </p:nvSpPr>
        <p:spPr/>
        <p:txBody>
          <a:bodyPr/>
          <a:lstStyle/>
          <a:p>
            <a:pPr>
              <a:defRPr/>
            </a:pPr>
            <a:endParaRPr lang="en-US"/>
          </a:p>
        </p:txBody>
      </p:sp>
      <p:sp>
        <p:nvSpPr>
          <p:cNvPr id="6" name="Footer Placeholder 5"/>
          <p:cNvSpPr>
            <a:spLocks noGrp="1"/>
          </p:cNvSpPr>
          <p:nvPr>
            <p:ph type="ftr" sz="quarter" idx="12"/>
          </p:nvPr>
        </p:nvSpPr>
        <p:spPr/>
        <p:txBody>
          <a:bodyPr/>
          <a:lstStyle/>
          <a:p>
            <a:pPr>
              <a:defRPr/>
            </a:pPr>
            <a:endParaRPr lang="en-US"/>
          </a:p>
        </p:txBody>
      </p:sp>
    </p:spTree>
    <p:extLst>
      <p:ext uri="{BB962C8B-B14F-4D97-AF65-F5344CB8AC3E}">
        <p14:creationId xmlns:p14="http://schemas.microsoft.com/office/powerpoint/2010/main" val="2972400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10.gi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11.gi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6.gif"/><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2.gif"/><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13.gif"/><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7.gif"/><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bwMode="gray">
      <p:bgPr>
        <a:blipFill dpi="0" rotWithShape="0">
          <a:blip r:embed="rId2"/>
          <a:srcRect/>
          <a:stretch>
            <a:fillRect/>
          </a:stretch>
        </a:blipFill>
        <a:effectLst/>
      </p:bgPr>
    </p:bg>
    <p:spTree>
      <p:nvGrpSpPr>
        <p:cNvPr id="1" name=""/>
        <p:cNvGrpSpPr/>
        <p:nvPr/>
      </p:nvGrpSpPr>
      <p:grpSpPr>
        <a:xfrm>
          <a:off x="0" y="0"/>
          <a:ext cx="0" cy="0"/>
          <a:chOff x="0" y="0"/>
          <a:chExt cx="0" cy="0"/>
        </a:xfrm>
      </p:grpSpPr>
      <p:sp>
        <p:nvSpPr>
          <p:cNvPr id="4" name="Title 1"/>
          <p:cNvSpPr>
            <a:spLocks noGrp="1"/>
          </p:cNvSpPr>
          <p:nvPr>
            <p:ph type="ctrTitle"/>
          </p:nvPr>
        </p:nvSpPr>
        <p:spPr bwMode="white">
          <a:xfrm>
            <a:off x="3013752" y="2496326"/>
            <a:ext cx="10972800" cy="1337551"/>
          </a:xfrm>
        </p:spPr>
        <p:txBody>
          <a:bodyPr lIns="91440" tIns="91440" rIns="91440" bIns="91440" anchor="ctr">
            <a:noAutofit/>
          </a:bodyPr>
          <a:lstStyle>
            <a:lvl1pPr>
              <a:lnSpc>
                <a:spcPct val="90000"/>
              </a:lnSpc>
              <a:defRPr sz="4800" b="1" spc="0" baseline="0">
                <a:solidFill>
                  <a:schemeClr val="accent1"/>
                </a:solidFill>
              </a:defRPr>
            </a:lvl1pPr>
          </a:lstStyle>
          <a:p>
            <a:r>
              <a:rPr lang="en-US" smtClean="0"/>
              <a:t>Click to edit Master title style</a:t>
            </a:r>
            <a:endParaRPr lang="en-US" dirty="0"/>
          </a:p>
        </p:txBody>
      </p:sp>
      <p:sp>
        <p:nvSpPr>
          <p:cNvPr id="9" name="Text Placeholder 7"/>
          <p:cNvSpPr>
            <a:spLocks noGrp="1"/>
          </p:cNvSpPr>
          <p:nvPr>
            <p:ph type="body" sz="quarter" idx="10"/>
          </p:nvPr>
        </p:nvSpPr>
        <p:spPr bwMode="white">
          <a:xfrm>
            <a:off x="3013752" y="4187115"/>
            <a:ext cx="10972800" cy="512897"/>
          </a:xfrm>
        </p:spPr>
        <p:txBody>
          <a:bodyPr lIns="91440" tIns="91440" rIns="91440" bIns="91440">
            <a:spAutoFit/>
          </a:bodyPr>
          <a:lstStyle>
            <a:lvl1pPr marL="0" indent="0">
              <a:buNone/>
              <a:defRPr sz="2133" b="0" baseline="0">
                <a:solidFill>
                  <a:schemeClr val="accent3">
                    <a:lumMod val="50000"/>
                  </a:schemeClr>
                </a:solidFill>
              </a:defRPr>
            </a:lvl1pPr>
            <a:lvl2pPr marL="309026" indent="0">
              <a:buNone/>
              <a:defRPr sz="2133" b="1"/>
            </a:lvl2pPr>
            <a:lvl3pPr marL="609585" indent="0">
              <a:buNone/>
              <a:defRPr sz="2133" b="1"/>
            </a:lvl3pPr>
            <a:lvl4pPr marL="840296" indent="0">
              <a:buNone/>
              <a:defRPr sz="2133" b="1"/>
            </a:lvl4pPr>
            <a:lvl5pPr marL="1068889" indent="0">
              <a:buNone/>
              <a:defRPr sz="2133" b="1"/>
            </a:lvl5pPr>
          </a:lstStyle>
          <a:p>
            <a:pPr lvl="0"/>
            <a:r>
              <a:rPr lang="en-US" smtClean="0"/>
              <a:t>Click to edit Master text styles</a:t>
            </a:r>
          </a:p>
        </p:txBody>
      </p:sp>
    </p:spTree>
    <p:extLst>
      <p:ext uri="{BB962C8B-B14F-4D97-AF65-F5344CB8AC3E}">
        <p14:creationId xmlns:p14="http://schemas.microsoft.com/office/powerpoint/2010/main" val="3854442110"/>
      </p:ext>
    </p:extLst>
  </p:cSld>
  <p:clrMapOvr>
    <a:masterClrMapping/>
  </p:clrMapOvr>
  <p:transition spd="med">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de - Conten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609913" y="4999858"/>
            <a:ext cx="14934888" cy="3010555"/>
          </a:xfrm>
        </p:spPr>
        <p:txBody>
          <a:bodyPr>
            <a:noAutofit/>
          </a:bodyPr>
          <a:lstStyle>
            <a:lvl1pPr>
              <a:defRPr sz="3200"/>
            </a:lvl1pPr>
            <a:lvl2pPr>
              <a:defRPr sz="3200"/>
            </a:lvl2pPr>
            <a:lvl3pPr>
              <a:defRPr sz="32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p:txBody>
      </p:sp>
      <p:sp>
        <p:nvSpPr>
          <p:cNvPr id="7" name="Text Placeholder 13"/>
          <p:cNvSpPr>
            <a:spLocks noGrp="1"/>
          </p:cNvSpPr>
          <p:nvPr>
            <p:ph type="body" sz="quarter" idx="11" hasCustomPrompt="1"/>
          </p:nvPr>
        </p:nvSpPr>
        <p:spPr>
          <a:xfrm>
            <a:off x="610835" y="2775887"/>
            <a:ext cx="14925909"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0" name="Text Placeholder 13"/>
          <p:cNvSpPr>
            <a:spLocks noGrp="1"/>
          </p:cNvSpPr>
          <p:nvPr>
            <p:ph type="body" sz="quarter" idx="13" hasCustomPrompt="1"/>
          </p:nvPr>
        </p:nvSpPr>
        <p:spPr>
          <a:xfrm>
            <a:off x="621431" y="3444563"/>
            <a:ext cx="14925909"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5406345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mparison">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6" name="Rectangle 5"/>
          <p:cNvSpPr/>
          <p:nvPr/>
        </p:nvSpPr>
        <p:spPr bwMode="auto">
          <a:xfrm>
            <a:off x="0" y="0"/>
            <a:ext cx="8089900" cy="9144000"/>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
        <p:nvSpPr>
          <p:cNvPr id="8" name="TextBox 9"/>
          <p:cNvSpPr txBox="1">
            <a:spLocks noChangeArrowheads="1"/>
          </p:cNvSpPr>
          <p:nvPr/>
        </p:nvSpPr>
        <p:spPr bwMode="white">
          <a:xfrm>
            <a:off x="5602288" y="554038"/>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sp>
        <p:nvSpPr>
          <p:cNvPr id="10" name="TextBox 10"/>
          <p:cNvSpPr txBox="1">
            <a:spLocks noChangeArrowheads="1"/>
          </p:cNvSpPr>
          <p:nvPr/>
        </p:nvSpPr>
        <p:spPr bwMode="white">
          <a:xfrm>
            <a:off x="8610600" y="530225"/>
            <a:ext cx="1219200" cy="12192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endParaRPr lang="en-US" sz="3200"/>
          </a:p>
        </p:txBody>
      </p:sp>
      <p:cxnSp>
        <p:nvCxnSpPr>
          <p:cNvPr id="11" name="Straight Connector 10"/>
          <p:cNvCxnSpPr/>
          <p:nvPr/>
        </p:nvCxnSpPr>
        <p:spPr>
          <a:xfrm flipV="1">
            <a:off x="617538" y="1171575"/>
            <a:ext cx="7312025" cy="9525"/>
          </a:xfrm>
          <a:prstGeom prst="line">
            <a:avLst/>
          </a:prstGeom>
          <a:effectLst/>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V="1">
            <a:off x="8235950" y="1179513"/>
            <a:ext cx="7308850" cy="1587"/>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7" name="Content Placeholder 5"/>
          <p:cNvSpPr>
            <a:spLocks noGrp="1"/>
          </p:cNvSpPr>
          <p:nvPr>
            <p:ph sz="quarter" idx="14"/>
          </p:nvPr>
        </p:nvSpPr>
        <p:spPr>
          <a:xfrm>
            <a:off x="612485" y="1358867"/>
            <a:ext cx="7310968" cy="6667827"/>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9" name="Content Placeholder 5"/>
          <p:cNvSpPr>
            <a:spLocks noGrp="1"/>
          </p:cNvSpPr>
          <p:nvPr>
            <p:ph sz="quarter" idx="12"/>
          </p:nvPr>
        </p:nvSpPr>
        <p:spPr>
          <a:xfrm>
            <a:off x="8233833" y="1348277"/>
            <a:ext cx="7310968" cy="6662136"/>
          </a:xfrm>
        </p:spPr>
        <p:txBody>
          <a:bodyPr lIns="91440" tIns="91440">
            <a:normAutofit/>
          </a:bodyPr>
          <a:lstStyle>
            <a:lvl1pPr>
              <a:defRPr sz="3200"/>
            </a:lvl1pPr>
            <a:lvl2pPr>
              <a:defRPr sz="2800"/>
            </a:lvl2pPr>
            <a:lvl3pPr>
              <a:defRPr sz="2400"/>
            </a:lvl3pPr>
            <a:lvl4pPr>
              <a:defRPr sz="3200"/>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5" name="Text Placeholder 14"/>
          <p:cNvSpPr>
            <a:spLocks noGrp="1"/>
          </p:cNvSpPr>
          <p:nvPr>
            <p:ph type="body" sz="quarter" idx="15" hasCustomPrompt="1"/>
          </p:nvPr>
        </p:nvSpPr>
        <p:spPr>
          <a:xfrm>
            <a:off x="593330" y="268017"/>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A</a:t>
            </a:r>
          </a:p>
        </p:txBody>
      </p:sp>
      <p:sp>
        <p:nvSpPr>
          <p:cNvPr id="19" name="Text Placeholder 14"/>
          <p:cNvSpPr>
            <a:spLocks noGrp="1"/>
          </p:cNvSpPr>
          <p:nvPr>
            <p:ph type="body" sz="quarter" idx="16" hasCustomPrompt="1"/>
          </p:nvPr>
        </p:nvSpPr>
        <p:spPr>
          <a:xfrm>
            <a:off x="8204722" y="259541"/>
            <a:ext cx="7376583" cy="836083"/>
          </a:xfrm>
        </p:spPr>
        <p:txBody>
          <a:bodyPr anchor="ctr">
            <a:noAutofit/>
          </a:bodyPr>
          <a:lstStyle>
            <a:lvl1pPr marL="0" indent="0" algn="ctr">
              <a:buFontTx/>
              <a:buNone/>
              <a:defRPr sz="5867" b="1" i="0" baseline="0">
                <a:solidFill>
                  <a:schemeClr val="accent1"/>
                </a:solidFill>
              </a:defRPr>
            </a:lvl1pPr>
          </a:lstStyle>
          <a:p>
            <a:pPr lvl="0"/>
            <a:r>
              <a:rPr lang="en-US" dirty="0" smtClean="0"/>
              <a:t>B</a:t>
            </a:r>
          </a:p>
        </p:txBody>
      </p:sp>
    </p:spTree>
    <p:extLst>
      <p:ext uri="{BB962C8B-B14F-4D97-AF65-F5344CB8AC3E}">
        <p14:creationId xmlns:p14="http://schemas.microsoft.com/office/powerpoint/2010/main" val="21136533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Branding">
    <p:spTree>
      <p:nvGrpSpPr>
        <p:cNvPr id="1" name=""/>
        <p:cNvGrpSpPr/>
        <p:nvPr/>
      </p:nvGrpSpPr>
      <p:grpSpPr>
        <a:xfrm>
          <a:off x="0" y="0"/>
          <a:ext cx="0" cy="0"/>
          <a:chOff x="0" y="0"/>
          <a:chExt cx="0" cy="0"/>
        </a:xfrm>
      </p:grpSpPr>
      <p:cxnSp>
        <p:nvCxnSpPr>
          <p:cNvPr id="2" name="Straight Connector 1"/>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pic>
        <p:nvPicPr>
          <p:cNvPr id="3" name="Picture 9" descr="C:\Users\sdelfante\Desktop\pic-chef-logo.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603875" y="1806575"/>
            <a:ext cx="5048250" cy="4962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Tree>
    <p:extLst>
      <p:ext uri="{BB962C8B-B14F-4D97-AF65-F5344CB8AC3E}">
        <p14:creationId xmlns:p14="http://schemas.microsoft.com/office/powerpoint/2010/main" val="1827126375"/>
      </p:ext>
    </p:extLst>
  </p:cSld>
  <p:clrMapOvr>
    <a:masterClrMapping/>
  </p:clrMapOvr>
  <p:transition spd="med">
    <p:fad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4149903928"/>
      </p:ext>
    </p:extLst>
  </p:cSld>
  <p:clrMapOvr>
    <a:masterClrMapping/>
  </p:clrMapOvr>
  <p:transition spd="med">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4016561484"/>
      </p:ext>
    </p:extLst>
  </p:cSld>
  <p:clrMapOvr>
    <a:masterClrMapping/>
  </p:clrMapOvr>
  <p:transition spd="med">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otivation">
    <p:spTree>
      <p:nvGrpSpPr>
        <p:cNvPr id="1" name=""/>
        <p:cNvGrpSpPr/>
        <p:nvPr/>
      </p:nvGrpSpPr>
      <p:grpSpPr>
        <a:xfrm>
          <a:off x="0" y="0"/>
          <a:ext cx="0" cy="0"/>
          <a:chOff x="0" y="0"/>
          <a:chExt cx="0" cy="0"/>
        </a:xfrm>
      </p:grpSpPr>
      <p:sp>
        <p:nvSpPr>
          <p:cNvPr id="5" name="TextBox 4"/>
          <p:cNvSpPr txBox="1"/>
          <p:nvPr/>
        </p:nvSpPr>
        <p:spPr bwMode="white">
          <a:xfrm>
            <a:off x="136960" y="128323"/>
            <a:ext cx="13979932"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MOTIVATION</a:t>
            </a:r>
          </a:p>
        </p:txBody>
      </p:sp>
      <p:pic>
        <p:nvPicPr>
          <p:cNvPr id="2" name="Picture 1" descr="gif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57264" y="215274"/>
            <a:ext cx="2441471" cy="2407901"/>
          </a:xfrm>
          <a:prstGeom prst="rect">
            <a:avLst/>
          </a:prstGeom>
        </p:spPr>
      </p:pic>
      <p:sp>
        <p:nvSpPr>
          <p:cNvPr id="6" name="Title 1"/>
          <p:cNvSpPr>
            <a:spLocks noGrp="1"/>
          </p:cNvSpPr>
          <p:nvPr>
            <p:ph type="ctrTitle" hasCustomPrompt="1"/>
          </p:nvPr>
        </p:nvSpPr>
        <p:spPr bwMode="white">
          <a:xfrm>
            <a:off x="1680252" y="2304144"/>
            <a:ext cx="12310386"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Motivation</a:t>
            </a:r>
            <a:endParaRPr lang="en-US" dirty="0"/>
          </a:p>
        </p:txBody>
      </p:sp>
      <p:sp>
        <p:nvSpPr>
          <p:cNvPr id="14" name="Subtitle 2"/>
          <p:cNvSpPr>
            <a:spLocks noGrp="1"/>
          </p:cNvSpPr>
          <p:nvPr>
            <p:ph type="subTitle" idx="1"/>
          </p:nvPr>
        </p:nvSpPr>
        <p:spPr bwMode="white">
          <a:xfrm>
            <a:off x="1672167" y="3283868"/>
            <a:ext cx="12315718" cy="4770049"/>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947928335"/>
      </p:ext>
    </p:extLst>
  </p:cSld>
  <p:clrMapOvr>
    <a:masterClrMapping/>
  </p:clrMapOvr>
  <p:transition spd="med">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5" name="TextBox 4"/>
          <p:cNvSpPr txBox="1"/>
          <p:nvPr/>
        </p:nvSpPr>
        <p:spPr bwMode="white">
          <a:xfrm>
            <a:off x="136960" y="149489"/>
            <a:ext cx="11781799"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PROBLEM</a:t>
            </a:r>
          </a:p>
        </p:txBody>
      </p:sp>
      <p:pic>
        <p:nvPicPr>
          <p:cNvPr id="2" name="Picture 1" descr="spla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53654" y="94879"/>
            <a:ext cx="2648691" cy="264869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Problem</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247207333"/>
      </p:ext>
    </p:extLst>
  </p:cSld>
  <p:clrMapOvr>
    <a:masterClrMapping/>
  </p:clrMapOvr>
  <p:transition spd="med">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Docs">
    <p:spTree>
      <p:nvGrpSpPr>
        <p:cNvPr id="1" name=""/>
        <p:cNvGrpSpPr/>
        <p:nvPr/>
      </p:nvGrpSpPr>
      <p:grpSpPr>
        <a:xfrm>
          <a:off x="0" y="0"/>
          <a:ext cx="0" cy="0"/>
          <a:chOff x="0" y="0"/>
          <a:chExt cx="0" cy="0"/>
        </a:xfrm>
      </p:grpSpPr>
      <p:sp>
        <p:nvSpPr>
          <p:cNvPr id="7" name="TextBox 6"/>
          <p:cNvSpPr txBox="1"/>
          <p:nvPr/>
        </p:nvSpPr>
        <p:spPr bwMode="white">
          <a:xfrm>
            <a:off x="136960" y="160072"/>
            <a:ext cx="1391770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REFERENCE</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2" name="Picture 1" descr="reference.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83499" y="324724"/>
            <a:ext cx="2189001"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Documentation</a:t>
            </a:r>
            <a:endParaRPr lang="en-US" dirty="0"/>
          </a:p>
        </p:txBody>
      </p:sp>
      <p:sp>
        <p:nvSpPr>
          <p:cNvPr id="12"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
        <p:nvSpPr>
          <p:cNvPr id="10" name="Content Placeholder 3"/>
          <p:cNvSpPr>
            <a:spLocks noGrp="1"/>
          </p:cNvSpPr>
          <p:nvPr>
            <p:ph sz="quarter" idx="13" hasCustomPrompt="1"/>
          </p:nvPr>
        </p:nvSpPr>
        <p:spPr>
          <a:xfrm>
            <a:off x="3921498" y="7164200"/>
            <a:ext cx="8917577" cy="524133"/>
          </a:xfrm>
          <a:prstGeom prst="rect">
            <a:avLst/>
          </a:prstGeom>
        </p:spPr>
        <p:txBody>
          <a:bodyPr anchor="ctr"/>
          <a:lstStyle>
            <a:lvl1pPr marL="0" indent="0" algn="ctr">
              <a:buNone/>
              <a:defRPr sz="2400">
                <a:solidFill>
                  <a:schemeClr val="tx1"/>
                </a:solidFill>
              </a:defRPr>
            </a:lvl1pPr>
          </a:lstStyle>
          <a:p>
            <a:pPr lvl="0"/>
            <a:r>
              <a:rPr lang="en-US" dirty="0" smtClean="0"/>
              <a:t>http://</a:t>
            </a:r>
            <a:r>
              <a:rPr lang="en-US" dirty="0" err="1" smtClean="0"/>
              <a:t>docs.chef.io</a:t>
            </a:r>
            <a:endParaRPr lang="en-US" dirty="0" smtClean="0"/>
          </a:p>
        </p:txBody>
      </p:sp>
    </p:spTree>
    <p:extLst>
      <p:ext uri="{BB962C8B-B14F-4D97-AF65-F5344CB8AC3E}">
        <p14:creationId xmlns:p14="http://schemas.microsoft.com/office/powerpoint/2010/main" val="1970238568"/>
      </p:ext>
    </p:extLst>
  </p:cSld>
  <p:clrMapOvr>
    <a:masterClrMapping/>
  </p:clrMapOvr>
  <p:transition spd="med">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Concept">
    <p:spTree>
      <p:nvGrpSpPr>
        <p:cNvPr id="1" name=""/>
        <p:cNvGrpSpPr/>
        <p:nvPr/>
      </p:nvGrpSpPr>
      <p:grpSpPr>
        <a:xfrm>
          <a:off x="0" y="0"/>
          <a:ext cx="0" cy="0"/>
          <a:chOff x="0" y="0"/>
          <a:chExt cx="0" cy="0"/>
        </a:xfrm>
      </p:grpSpPr>
      <p:sp>
        <p:nvSpPr>
          <p:cNvPr id="5" name="TextBox 4"/>
          <p:cNvSpPr txBox="1"/>
          <p:nvPr/>
        </p:nvSpPr>
        <p:spPr bwMode="white">
          <a:xfrm>
            <a:off x="136961" y="144390"/>
            <a:ext cx="115542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CONCEPT</a:t>
            </a:r>
          </a:p>
        </p:txBody>
      </p:sp>
      <p:pic>
        <p:nvPicPr>
          <p:cNvPr id="2" name="Picture 1" descr="concep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119426" y="324724"/>
            <a:ext cx="2717146" cy="2189001"/>
          </a:xfrm>
          <a:prstGeom prst="rect">
            <a:avLst/>
          </a:prstGeom>
        </p:spPr>
      </p:pic>
      <p:sp>
        <p:nvSpPr>
          <p:cNvPr id="6" name="Title 1"/>
          <p:cNvSpPr>
            <a:spLocks noGrp="1"/>
          </p:cNvSpPr>
          <p:nvPr>
            <p:ph type="ctrTitle" hasCustomPrompt="1"/>
          </p:nvPr>
        </p:nvSpPr>
        <p:spPr bwMode="white">
          <a:xfrm>
            <a:off x="1671638" y="2294619"/>
            <a:ext cx="12319000"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Concept</a:t>
            </a:r>
            <a:endParaRPr lang="en-US" dirty="0"/>
          </a:p>
        </p:txBody>
      </p:sp>
      <p:sp>
        <p:nvSpPr>
          <p:cNvPr id="10" name="Subtitle 2"/>
          <p:cNvSpPr>
            <a:spLocks noGrp="1"/>
          </p:cNvSpPr>
          <p:nvPr>
            <p:ph type="subTitle" idx="1"/>
          </p:nvPr>
        </p:nvSpPr>
        <p:spPr bwMode="white">
          <a:xfrm>
            <a:off x="1671638" y="3271838"/>
            <a:ext cx="12319000"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1995748560"/>
      </p:ext>
    </p:extLst>
  </p:cSld>
  <p:clrMapOvr>
    <a:masterClrMapping/>
  </p:clrMapOvr>
  <p:transition spd="med">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Group Exercise">
    <p:spTree>
      <p:nvGrpSpPr>
        <p:cNvPr id="1" name=""/>
        <p:cNvGrpSpPr/>
        <p:nvPr/>
      </p:nvGrpSpPr>
      <p:grpSpPr>
        <a:xfrm>
          <a:off x="0" y="0"/>
          <a:ext cx="0" cy="0"/>
          <a:chOff x="0" y="0"/>
          <a:chExt cx="0" cy="0"/>
        </a:xfrm>
      </p:grpSpPr>
      <p:sp>
        <p:nvSpPr>
          <p:cNvPr id="7" name="TextBox 6"/>
          <p:cNvSpPr txBox="1"/>
          <p:nvPr userDrawn="1"/>
        </p:nvSpPr>
        <p:spPr bwMode="white">
          <a:xfrm>
            <a:off x="136960" y="144390"/>
            <a:ext cx="12628487"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EXERCISE</a:t>
            </a:r>
          </a:p>
        </p:txBody>
      </p:sp>
      <p:pic>
        <p:nvPicPr>
          <p:cNvPr id="3" name="Picture 2" descr="chef.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399010" y="324724"/>
            <a:ext cx="2157980" cy="2189001"/>
          </a:xfrm>
          <a:prstGeom prst="rect">
            <a:avLst/>
          </a:prstGeom>
        </p:spPr>
      </p:pic>
      <p:sp>
        <p:nvSpPr>
          <p:cNvPr id="6" name="Title 1"/>
          <p:cNvSpPr>
            <a:spLocks noGrp="1"/>
          </p:cNvSpPr>
          <p:nvPr>
            <p:ph type="ctrTitle" hasCustomPrompt="1"/>
          </p:nvPr>
        </p:nvSpPr>
        <p:spPr bwMode="white">
          <a:xfrm>
            <a:off x="1671637" y="2292126"/>
            <a:ext cx="12319001"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Group Exercise</a:t>
            </a:r>
            <a:endParaRPr lang="en-US" dirty="0"/>
          </a:p>
        </p:txBody>
      </p:sp>
      <p:sp>
        <p:nvSpPr>
          <p:cNvPr id="13" name="Content Placeholder 12"/>
          <p:cNvSpPr>
            <a:spLocks noGrp="1"/>
          </p:cNvSpPr>
          <p:nvPr>
            <p:ph sz="quarter" idx="11"/>
          </p:nvPr>
        </p:nvSpPr>
        <p:spPr>
          <a:xfrm>
            <a:off x="1671638" y="3260725"/>
            <a:ext cx="12319000" cy="1528233"/>
          </a:xfrm>
          <a:prstGeom prst="rect">
            <a:avLst/>
          </a:prstGeom>
        </p:spPr>
        <p:txBody>
          <a:bodyPr anchor="ctr">
            <a:normAutofit/>
          </a:bodyPr>
          <a:lstStyle>
            <a:lvl1pPr marL="121917" indent="0">
              <a:spcBef>
                <a:spcPts val="800"/>
              </a:spcBef>
              <a:buNone/>
              <a:defRPr sz="2800" i="1" baseline="0">
                <a:solidFill>
                  <a:schemeClr val="bg1">
                    <a:lumMod val="50000"/>
                  </a:schemeClr>
                </a:solidFill>
              </a:defRPr>
            </a:lvl1pPr>
          </a:lstStyle>
          <a:p>
            <a:pPr lvl="0"/>
            <a:r>
              <a:rPr lang="en-US" dirty="0" smtClean="0"/>
              <a:t>Click to edit Master text styles</a:t>
            </a:r>
          </a:p>
        </p:txBody>
      </p:sp>
      <p:sp>
        <p:nvSpPr>
          <p:cNvPr id="10" name="TextBox 11"/>
          <p:cNvSpPr txBox="1">
            <a:spLocks noChangeArrowheads="1"/>
          </p:cNvSpPr>
          <p:nvPr/>
        </p:nvSpPr>
        <p:spPr bwMode="white">
          <a:xfrm>
            <a:off x="1671638" y="4917547"/>
            <a:ext cx="11777663" cy="78581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lIns="121920" tIns="121920" rIns="121920" bIns="121920"/>
          <a:lstStyle>
            <a:lvl1pPr>
              <a:defRPr sz="2400">
                <a:solidFill>
                  <a:schemeClr val="tx1"/>
                </a:solidFill>
                <a:latin typeface="Arial" charset="0"/>
                <a:ea typeface="ＭＳ Ｐゴシック" charset="0"/>
                <a:cs typeface="ＭＳ Ｐゴシック" charset="0"/>
              </a:defRPr>
            </a:lvl1pPr>
            <a:lvl2pPr marL="742950" indent="-285750">
              <a:defRPr sz="2400">
                <a:solidFill>
                  <a:schemeClr val="tx1"/>
                </a:solidFill>
                <a:latin typeface="Arial" charset="0"/>
                <a:ea typeface="ＭＳ Ｐゴシック" charset="0"/>
              </a:defRPr>
            </a:lvl2pPr>
            <a:lvl3pPr marL="1143000" indent="-228600">
              <a:defRPr sz="2400">
                <a:solidFill>
                  <a:schemeClr val="tx1"/>
                </a:solidFill>
                <a:latin typeface="Arial" charset="0"/>
                <a:ea typeface="ＭＳ Ｐゴシック" charset="0"/>
              </a:defRPr>
            </a:lvl3pPr>
            <a:lvl4pPr marL="1600200" indent="-228600">
              <a:defRPr sz="2400">
                <a:solidFill>
                  <a:schemeClr val="tx1"/>
                </a:solidFill>
                <a:latin typeface="Arial" charset="0"/>
                <a:ea typeface="ＭＳ Ｐゴシック" charset="0"/>
              </a:defRPr>
            </a:lvl4pPr>
            <a:lvl5pPr marL="2057400" indent="-228600">
              <a:defRPr sz="2400">
                <a:solidFill>
                  <a:schemeClr val="tx1"/>
                </a:solidFill>
                <a:latin typeface="Arial" charset="0"/>
                <a:ea typeface="ＭＳ Ｐゴシック" charset="0"/>
              </a:defRPr>
            </a:lvl5pPr>
            <a:lvl6pPr marL="2514600" indent="-228600" defTabSz="1217613" fontAlgn="base">
              <a:spcBef>
                <a:spcPct val="0"/>
              </a:spcBef>
              <a:spcAft>
                <a:spcPct val="0"/>
              </a:spcAft>
              <a:defRPr sz="2400">
                <a:solidFill>
                  <a:schemeClr val="tx1"/>
                </a:solidFill>
                <a:latin typeface="Arial" charset="0"/>
                <a:ea typeface="ＭＳ Ｐゴシック" charset="0"/>
              </a:defRPr>
            </a:lvl6pPr>
            <a:lvl7pPr marL="2971800" indent="-228600" defTabSz="1217613" fontAlgn="base">
              <a:spcBef>
                <a:spcPct val="0"/>
              </a:spcBef>
              <a:spcAft>
                <a:spcPct val="0"/>
              </a:spcAft>
              <a:defRPr sz="2400">
                <a:solidFill>
                  <a:schemeClr val="tx1"/>
                </a:solidFill>
                <a:latin typeface="Arial" charset="0"/>
                <a:ea typeface="ＭＳ Ｐゴシック" charset="0"/>
              </a:defRPr>
            </a:lvl7pPr>
            <a:lvl8pPr marL="3429000" indent="-228600" defTabSz="1217613" fontAlgn="base">
              <a:spcBef>
                <a:spcPct val="0"/>
              </a:spcBef>
              <a:spcAft>
                <a:spcPct val="0"/>
              </a:spcAft>
              <a:defRPr sz="2400">
                <a:solidFill>
                  <a:schemeClr val="tx1"/>
                </a:solidFill>
                <a:latin typeface="Arial" charset="0"/>
                <a:ea typeface="ＭＳ Ｐゴシック" charset="0"/>
              </a:defRPr>
            </a:lvl8pPr>
            <a:lvl9pPr marL="3886200" indent="-228600" defTabSz="1217613" fontAlgn="base">
              <a:spcBef>
                <a:spcPct val="0"/>
              </a:spcBef>
              <a:spcAft>
                <a:spcPct val="0"/>
              </a:spcAft>
              <a:defRPr sz="2400">
                <a:solidFill>
                  <a:schemeClr val="tx1"/>
                </a:solidFill>
                <a:latin typeface="Arial" charset="0"/>
                <a:ea typeface="ＭＳ Ｐゴシック" charset="0"/>
              </a:defRPr>
            </a:lvl9pPr>
          </a:lstStyle>
          <a:p>
            <a:r>
              <a:rPr lang="en-US" sz="3200" b="1" dirty="0"/>
              <a:t>Objective:</a:t>
            </a:r>
          </a:p>
        </p:txBody>
      </p:sp>
      <p:sp>
        <p:nvSpPr>
          <p:cNvPr id="9" name="Text Placeholder 8"/>
          <p:cNvSpPr>
            <a:spLocks noGrp="1"/>
          </p:cNvSpPr>
          <p:nvPr>
            <p:ph type="body" sz="quarter" idx="10"/>
          </p:nvPr>
        </p:nvSpPr>
        <p:spPr>
          <a:xfrm>
            <a:off x="1671638" y="5650764"/>
            <a:ext cx="12319000" cy="2445486"/>
          </a:xfrm>
          <a:prstGeom prst="rect">
            <a:avLst/>
          </a:prstGeom>
        </p:spPr>
        <p:txBody>
          <a:bodyPr/>
          <a:lstStyle>
            <a:lvl1pPr marL="0" indent="0">
              <a:buFont typeface="Wingdings" charset="2"/>
              <a:buNone/>
              <a:defRPr sz="2400" baseline="0"/>
            </a:lvl1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extLst>
      <p:ext uri="{BB962C8B-B14F-4D97-AF65-F5344CB8AC3E}">
        <p14:creationId xmlns:p14="http://schemas.microsoft.com/office/powerpoint/2010/main" val="1211677136"/>
      </p:ext>
    </p:extLst>
  </p:cSld>
  <p:clrMapOvr>
    <a:masterClrMapping/>
  </p:clrMapOvr>
  <p:transition spd="med">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2747942789"/>
      </p:ext>
    </p:extLst>
  </p:cSld>
  <p:clrMapOvr>
    <a:masterClrMapping/>
  </p:clrMapOvr>
  <p:transition spd="med">
    <p:fade/>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Lab">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LAB</a:t>
            </a:r>
          </a:p>
        </p:txBody>
      </p:sp>
      <p:pic>
        <p:nvPicPr>
          <p:cNvPr id="2" name="Picture 1" descr="lab.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4049" y="215274"/>
            <a:ext cx="2407901" cy="24079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Lab</a:t>
            </a:r>
            <a:endParaRPr lang="en-US" dirty="0"/>
          </a:p>
        </p:txBody>
      </p:sp>
      <p:sp>
        <p:nvSpPr>
          <p:cNvPr id="10" name="Subtitle 2"/>
          <p:cNvSpPr>
            <a:spLocks noGrp="1"/>
          </p:cNvSpPr>
          <p:nvPr>
            <p:ph type="subTitle" idx="1"/>
          </p:nvPr>
        </p:nvSpPr>
        <p:spPr bwMode="white">
          <a:xfrm>
            <a:off x="1671638" y="3260725"/>
            <a:ext cx="12319000" cy="3346421"/>
          </a:xfrm>
          <a:prstGeom prst="rect">
            <a:avLst/>
          </a:prstGeom>
        </p:spPr>
        <p:txBody>
          <a:bodyPr lIns="91440" tIns="91440" rIns="91440" bIns="91440">
            <a:noAutofit/>
          </a:bodyPr>
          <a:lstStyle>
            <a:lvl1pPr marL="571500" indent="-571500" algn="l">
              <a:lnSpc>
                <a:spcPct val="100000"/>
              </a:lnSpc>
              <a:spcBef>
                <a:spcPts val="0"/>
              </a:spcBef>
              <a:buFont typeface="Wingdings" charset="2"/>
              <a:buChar char="q"/>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Click to edit Master subtitle style</a:t>
            </a:r>
          </a:p>
        </p:txBody>
      </p:sp>
    </p:spTree>
    <p:extLst>
      <p:ext uri="{BB962C8B-B14F-4D97-AF65-F5344CB8AC3E}">
        <p14:creationId xmlns:p14="http://schemas.microsoft.com/office/powerpoint/2010/main" val="952892369"/>
      </p:ext>
    </p:extLst>
  </p:cSld>
  <p:clrMapOvr>
    <a:masterClrMapping/>
  </p:clrMapOvr>
  <p:transition spd="med">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Version Control">
    <p:spTree>
      <p:nvGrpSpPr>
        <p:cNvPr id="1" name=""/>
        <p:cNvGrpSpPr/>
        <p:nvPr/>
      </p:nvGrpSpPr>
      <p:grpSpPr>
        <a:xfrm>
          <a:off x="0" y="0"/>
          <a:ext cx="0" cy="0"/>
          <a:chOff x="0" y="0"/>
          <a:chExt cx="0" cy="0"/>
        </a:xfrm>
      </p:grpSpPr>
      <p:sp>
        <p:nvSpPr>
          <p:cNvPr id="5" name="TextBox 4"/>
          <p:cNvSpPr txBox="1"/>
          <p:nvPr/>
        </p:nvSpPr>
        <p:spPr bwMode="white">
          <a:xfrm>
            <a:off x="136961" y="144390"/>
            <a:ext cx="12824551"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a:ln w="18415" cmpd="sng">
                  <a:solidFill>
                    <a:srgbClr val="FFFFFF"/>
                  </a:solidFill>
                  <a:prstDash val="solid"/>
                </a:ln>
                <a:solidFill>
                  <a:schemeClr val="bg2">
                    <a:lumMod val="95000"/>
                    <a:alpha val="50000"/>
                  </a:schemeClr>
                </a:solidFill>
                <a:latin typeface="+mn-lt"/>
                <a:ea typeface="+mn-ea"/>
                <a:cs typeface="+mn-cs"/>
              </a:rPr>
              <a:t>COMMIT</a:t>
            </a:r>
          </a:p>
        </p:txBody>
      </p:sp>
      <p:pic>
        <p:nvPicPr>
          <p:cNvPr id="2" name="Picture 1" descr="commit.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275968" y="-183233"/>
            <a:ext cx="2404063" cy="3204916"/>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Commit</a:t>
            </a:r>
            <a:endParaRPr lang="en-US" dirty="0"/>
          </a:p>
        </p:txBody>
      </p:sp>
      <p:sp>
        <p:nvSpPr>
          <p:cNvPr id="10" name="Subtitle 2"/>
          <p:cNvSpPr>
            <a:spLocks noGrp="1"/>
          </p:cNvSpPr>
          <p:nvPr>
            <p:ph type="subTitle" idx="1" hasCustomPrompt="1"/>
          </p:nvPr>
        </p:nvSpPr>
        <p:spPr bwMode="white">
          <a:xfrm>
            <a:off x="1660524" y="3273285"/>
            <a:ext cx="12330113" cy="3346421"/>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latin typeface="Courier New" panose="02070309020205020404" pitchFamily="49" charset="0"/>
                <a:cs typeface="Courier New" panose="02070309020205020404" pitchFamily="49" charset="0"/>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 cd repo</a:t>
            </a:r>
          </a:p>
          <a:p>
            <a:r>
              <a:rPr lang="en-US" dirty="0" smtClean="0"/>
              <a:t>$ git </a:t>
            </a:r>
            <a:r>
              <a:rPr lang="en-US" dirty="0" err="1" smtClean="0"/>
              <a:t>init</a:t>
            </a:r>
            <a:endParaRPr lang="en-US" dirty="0" smtClean="0"/>
          </a:p>
          <a:p>
            <a:r>
              <a:rPr lang="en-US" dirty="0" smtClean="0"/>
              <a:t>$ git add .</a:t>
            </a:r>
          </a:p>
          <a:p>
            <a:r>
              <a:rPr lang="en-US" dirty="0" smtClean="0"/>
              <a:t>$ git commit -m "Work Complete"</a:t>
            </a:r>
          </a:p>
        </p:txBody>
      </p:sp>
    </p:spTree>
    <p:extLst>
      <p:ext uri="{BB962C8B-B14F-4D97-AF65-F5344CB8AC3E}">
        <p14:creationId xmlns:p14="http://schemas.microsoft.com/office/powerpoint/2010/main" val="1105998384"/>
      </p:ext>
    </p:extLst>
  </p:cSld>
  <p:clrMapOvr>
    <a:masterClrMapping/>
  </p:clrMapOvr>
  <p:transition spd="med">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Discussion">
    <p:spTree>
      <p:nvGrpSpPr>
        <p:cNvPr id="1" name=""/>
        <p:cNvGrpSpPr/>
        <p:nvPr/>
      </p:nvGrpSpPr>
      <p:grpSpPr>
        <a:xfrm>
          <a:off x="0" y="0"/>
          <a:ext cx="0" cy="0"/>
          <a:chOff x="0" y="0"/>
          <a:chExt cx="0" cy="0"/>
        </a:xfrm>
      </p:grpSpPr>
      <p:sp>
        <p:nvSpPr>
          <p:cNvPr id="9" name="TextBox 8"/>
          <p:cNvSpPr txBox="1"/>
          <p:nvPr userDrawn="1"/>
        </p:nvSpPr>
        <p:spPr bwMode="white">
          <a:xfrm>
            <a:off x="136961" y="144390"/>
            <a:ext cx="14076456" cy="2378219"/>
          </a:xfrm>
          <a:prstGeom prst="rect">
            <a:avLst/>
          </a:prstGeom>
          <a:noFill/>
          <a:ln>
            <a:noFill/>
          </a:ln>
          <a:effectLst/>
        </p:spPr>
        <p:txBody>
          <a:bodyPr lIns="121920" tIns="121920" rIns="121920" bIns="121920" anchor="ctr"/>
          <a:lstStyle/>
          <a:p>
            <a:pPr defTabSz="1219120" fontAlgn="auto">
              <a:spcBef>
                <a:spcPts val="0"/>
              </a:spcBef>
              <a:spcAft>
                <a:spcPts val="0"/>
              </a:spcAft>
              <a:defRPr/>
            </a:pPr>
            <a:r>
              <a:rPr lang="en-US" sz="16933" dirty="0" smtClean="0">
                <a:ln w="18415" cmpd="sng">
                  <a:solidFill>
                    <a:srgbClr val="FFFFFF"/>
                  </a:solidFill>
                  <a:prstDash val="solid"/>
                </a:ln>
                <a:solidFill>
                  <a:schemeClr val="bg2">
                    <a:lumMod val="95000"/>
                    <a:alpha val="50000"/>
                  </a:schemeClr>
                </a:solidFill>
                <a:latin typeface="+mn-lt"/>
                <a:ea typeface="+mn-ea"/>
                <a:cs typeface="+mn-cs"/>
              </a:rPr>
              <a:t>DISCUSSION</a:t>
            </a:r>
            <a:endParaRPr lang="en-US" sz="16933" dirty="0">
              <a:ln w="18415" cmpd="sng">
                <a:solidFill>
                  <a:srgbClr val="FFFFFF"/>
                </a:solidFill>
                <a:prstDash val="solid"/>
              </a:ln>
              <a:solidFill>
                <a:schemeClr val="bg2">
                  <a:lumMod val="95000"/>
                  <a:alpha val="50000"/>
                </a:schemeClr>
              </a:solidFill>
              <a:latin typeface="+mn-lt"/>
              <a:ea typeface="+mn-ea"/>
              <a:cs typeface="+mn-cs"/>
            </a:endParaRPr>
          </a:p>
        </p:txBody>
      </p:sp>
      <p:pic>
        <p:nvPicPr>
          <p:cNvPr id="3" name="Picture 2" descr="conversation.gif"/>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3070282" y="324724"/>
            <a:ext cx="2815435" cy="2189001"/>
          </a:xfrm>
          <a:prstGeom prst="rect">
            <a:avLst/>
          </a:prstGeom>
        </p:spPr>
      </p:pic>
      <p:sp>
        <p:nvSpPr>
          <p:cNvPr id="6" name="Title 1"/>
          <p:cNvSpPr>
            <a:spLocks noGrp="1"/>
          </p:cNvSpPr>
          <p:nvPr>
            <p:ph type="ctrTitle" hasCustomPrompt="1"/>
          </p:nvPr>
        </p:nvSpPr>
        <p:spPr bwMode="white">
          <a:xfrm>
            <a:off x="1660524" y="2294619"/>
            <a:ext cx="12330113" cy="852712"/>
          </a:xfrm>
        </p:spPr>
        <p:txBody>
          <a:bodyPr lIns="91440" tIns="91440" rIns="91440" bIns="91440" anchor="ctr"/>
          <a:lstStyle>
            <a:lvl1pPr>
              <a:lnSpc>
                <a:spcPct val="90000"/>
              </a:lnSpc>
              <a:defRPr sz="6400" b="1" spc="0" baseline="0">
                <a:solidFill>
                  <a:schemeClr val="accent1"/>
                </a:solidFill>
              </a:defRPr>
            </a:lvl1pPr>
          </a:lstStyle>
          <a:p>
            <a:r>
              <a:rPr lang="en-US" dirty="0" smtClean="0"/>
              <a:t>Discussion</a:t>
            </a:r>
            <a:endParaRPr lang="en-US" dirty="0"/>
          </a:p>
        </p:txBody>
      </p:sp>
      <p:sp>
        <p:nvSpPr>
          <p:cNvPr id="7" name="Subtitle 2"/>
          <p:cNvSpPr>
            <a:spLocks noGrp="1"/>
          </p:cNvSpPr>
          <p:nvPr>
            <p:ph type="subTitle" idx="1" hasCustomPrompt="1"/>
          </p:nvPr>
        </p:nvSpPr>
        <p:spPr bwMode="white">
          <a:xfrm>
            <a:off x="1660524" y="3260725"/>
            <a:ext cx="12330113" cy="2544287"/>
          </a:xfrm>
          <a:prstGeom prst="rect">
            <a:avLst/>
          </a:prstGeom>
        </p:spPr>
        <p:txBody>
          <a:bodyPr lIns="91440" tIns="91440" rIns="91440" bIns="91440">
            <a:noAutofit/>
          </a:bodyPr>
          <a:lstStyle>
            <a:lvl1pPr marL="0" indent="0" algn="l">
              <a:lnSpc>
                <a:spcPct val="100000"/>
              </a:lnSpc>
              <a:spcBef>
                <a:spcPts val="0"/>
              </a:spcBef>
              <a:buNone/>
              <a:defRPr sz="2800" baseline="0">
                <a:solidFill>
                  <a:schemeClr val="accent3">
                    <a:lumMod val="50000"/>
                  </a:schemeClr>
                </a:solidFill>
              </a:defRPr>
            </a:lvl1pPr>
            <a:lvl2pPr marL="609561" indent="0" algn="ctr">
              <a:buNone/>
              <a:defRPr>
                <a:solidFill>
                  <a:schemeClr val="tx1">
                    <a:tint val="75000"/>
                  </a:schemeClr>
                </a:solidFill>
              </a:defRPr>
            </a:lvl2pPr>
            <a:lvl3pPr marL="1219120" indent="0" algn="ctr">
              <a:buNone/>
              <a:defRPr>
                <a:solidFill>
                  <a:schemeClr val="tx1">
                    <a:tint val="75000"/>
                  </a:schemeClr>
                </a:solidFill>
              </a:defRPr>
            </a:lvl3pPr>
            <a:lvl4pPr marL="1828681" indent="0" algn="ctr">
              <a:buNone/>
              <a:defRPr>
                <a:solidFill>
                  <a:schemeClr val="tx1">
                    <a:tint val="75000"/>
                  </a:schemeClr>
                </a:solidFill>
              </a:defRPr>
            </a:lvl4pPr>
            <a:lvl5pPr marL="2438242" indent="0" algn="ctr">
              <a:buNone/>
              <a:defRPr>
                <a:solidFill>
                  <a:schemeClr val="tx1">
                    <a:tint val="75000"/>
                  </a:schemeClr>
                </a:solidFill>
              </a:defRPr>
            </a:lvl5pPr>
            <a:lvl6pPr marL="3047802" indent="0" algn="ctr">
              <a:buNone/>
              <a:defRPr>
                <a:solidFill>
                  <a:schemeClr val="tx1">
                    <a:tint val="75000"/>
                  </a:schemeClr>
                </a:solidFill>
              </a:defRPr>
            </a:lvl6pPr>
            <a:lvl7pPr marL="3657362" indent="0" algn="ctr">
              <a:buNone/>
              <a:defRPr>
                <a:solidFill>
                  <a:schemeClr val="tx1">
                    <a:tint val="75000"/>
                  </a:schemeClr>
                </a:solidFill>
              </a:defRPr>
            </a:lvl7pPr>
            <a:lvl8pPr marL="4266923" indent="0" algn="ctr">
              <a:buNone/>
              <a:defRPr>
                <a:solidFill>
                  <a:schemeClr val="tx1">
                    <a:tint val="75000"/>
                  </a:schemeClr>
                </a:solidFill>
              </a:defRPr>
            </a:lvl8pPr>
            <a:lvl9pPr marL="4876483" indent="0" algn="ctr">
              <a:buNone/>
              <a:defRPr>
                <a:solidFill>
                  <a:schemeClr val="tx1">
                    <a:tint val="75000"/>
                  </a:schemeClr>
                </a:solidFill>
              </a:defRPr>
            </a:lvl9pPr>
          </a:lstStyle>
          <a:p>
            <a:r>
              <a:rPr lang="en-US" dirty="0" smtClean="0"/>
              <a:t>Questions</a:t>
            </a:r>
          </a:p>
        </p:txBody>
      </p:sp>
    </p:spTree>
    <p:extLst>
      <p:ext uri="{BB962C8B-B14F-4D97-AF65-F5344CB8AC3E}">
        <p14:creationId xmlns:p14="http://schemas.microsoft.com/office/powerpoint/2010/main" val="3666089197"/>
      </p:ext>
    </p:extLst>
  </p:cSld>
  <p:clrMapOvr>
    <a:masterClrMapping/>
  </p:clrMapOvr>
  <p:transition spd="med">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tandar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13" name="Title 12"/>
          <p:cNvSpPr>
            <a:spLocks noGrp="1"/>
          </p:cNvSpPr>
          <p:nvPr>
            <p:ph type="title"/>
          </p:nvPr>
        </p:nvSpPr>
        <p:spPr/>
        <p:txBody>
          <a:bodyPr/>
          <a:lstStyle/>
          <a:p>
            <a:r>
              <a:rPr lang="en-US" smtClean="0"/>
              <a:t>Click to edit Master title style</a:t>
            </a:r>
            <a:endParaRPr lang="en-US" dirty="0"/>
          </a:p>
        </p:txBody>
      </p:sp>
      <p:sp>
        <p:nvSpPr>
          <p:cNvPr id="17" name="Text Placeholder 4"/>
          <p:cNvSpPr>
            <a:spLocks noGrp="1"/>
          </p:cNvSpPr>
          <p:nvPr>
            <p:ph type="body" sz="quarter" idx="12"/>
          </p:nvPr>
        </p:nvSpPr>
        <p:spPr>
          <a:xfrm>
            <a:off x="650040" y="1856198"/>
            <a:ext cx="14898624" cy="5345953"/>
          </a:xfrm>
          <a:prstGeom prst="rect">
            <a:avLst/>
          </a:prstGeom>
        </p:spPr>
        <p:txBody>
          <a:bodyPr>
            <a:noAutofit/>
          </a:bodyPr>
          <a:lstStyle>
            <a:lvl1pPr>
              <a:spcAft>
                <a:spcPts val="800"/>
              </a:spcAft>
              <a:defRPr baseline="0">
                <a:solidFill>
                  <a:schemeClr val="accent3">
                    <a:lumMod val="50000"/>
                  </a:schemeClr>
                </a:solidFill>
              </a:defRPr>
            </a:lvl1pPr>
            <a:lvl2pPr>
              <a:spcAft>
                <a:spcPts val="800"/>
              </a:spcAft>
              <a:defRPr baseline="0">
                <a:solidFill>
                  <a:schemeClr val="accent3">
                    <a:lumMod val="50000"/>
                  </a:schemeClr>
                </a:solidFill>
              </a:defRPr>
            </a:lvl2pPr>
            <a:lvl3pPr>
              <a:spcAft>
                <a:spcPts val="800"/>
              </a:spcAft>
              <a:defRPr baseline="0">
                <a:solidFill>
                  <a:schemeClr val="accent3">
                    <a:lumMod val="50000"/>
                  </a:schemeClr>
                </a:solidFill>
              </a:defRPr>
            </a:lvl3pPr>
            <a:lvl4pPr>
              <a:spcAft>
                <a:spcPts val="800"/>
              </a:spcAft>
              <a:defRPr baseline="0">
                <a:solidFill>
                  <a:schemeClr val="accent3">
                    <a:lumMod val="50000"/>
                  </a:schemeClr>
                </a:solidFill>
              </a:defRPr>
            </a:lvl4pPr>
            <a:lvl5pPr>
              <a:spcAft>
                <a:spcPts val="800"/>
              </a:spcAft>
              <a:defRPr baseline="0">
                <a:solidFill>
                  <a:schemeClr val="accent3">
                    <a:lumMod val="50000"/>
                  </a:schemeClr>
                </a:solidFill>
              </a:defRPr>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3907652553"/>
      </p:ext>
    </p:extLst>
  </p:cSld>
  <p:clrMapOvr>
    <a:masterClrMapping/>
  </p:clrMapOvr>
  <p:transition spd="med">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mmand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16" name="Content Placeholder 3"/>
          <p:cNvSpPr>
            <a:spLocks noGrp="1"/>
          </p:cNvSpPr>
          <p:nvPr>
            <p:ph sz="quarter" idx="10" hasCustomPrompt="1"/>
          </p:nvPr>
        </p:nvSpPr>
        <p:spPr>
          <a:xfrm>
            <a:off x="1121104" y="2315963"/>
            <a:ext cx="14423693" cy="5580480"/>
          </a:xfrm>
          <a:solidFill>
            <a:schemeClr val="tx2"/>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tx2"/>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6"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
        <p:nvSpPr>
          <p:cNvPr id="2" name="Title 1"/>
          <p:cNvSpPr>
            <a:spLocks noGrp="1"/>
          </p:cNvSpPr>
          <p:nvPr>
            <p:ph type="title"/>
          </p:nvPr>
        </p:nvSpPr>
        <p:spPr/>
        <p:txBody>
          <a:bodyPr>
            <a:normAutofit/>
          </a:bodyPr>
          <a:lstStyle>
            <a:lvl1pPr>
              <a:defRPr sz="5870"/>
            </a:lvl1pPr>
          </a:lstStyle>
          <a:p>
            <a:r>
              <a:rPr lang="en-US" smtClean="0"/>
              <a:t>Click to edit Master title style</a:t>
            </a:r>
            <a:endParaRPr lang="en-US" dirty="0"/>
          </a:p>
        </p:txBody>
      </p:sp>
    </p:spTree>
    <p:extLst>
      <p:ext uri="{BB962C8B-B14F-4D97-AF65-F5344CB8AC3E}">
        <p14:creationId xmlns:p14="http://schemas.microsoft.com/office/powerpoint/2010/main" val="10255137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ommand - Example - Black">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tx2"/>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Wingdings" charset="0"/>
              <a:buNone/>
              <a:tabLst/>
              <a:defRPr sz="28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510277339"/>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mand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6"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46063" y="1433513"/>
            <a:ext cx="703262" cy="53816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7" name="Straight Connector 6"/>
          <p:cNvCxnSpPr/>
          <p:nvPr/>
        </p:nvCxnSpPr>
        <p:spPr>
          <a:xfrm flipH="1">
            <a:off x="0" y="8164513"/>
            <a:ext cx="16256000" cy="36512"/>
          </a:xfrm>
          <a:prstGeom prst="line">
            <a:avLst/>
          </a:prstGeom>
          <a:ln>
            <a:solidFill>
              <a:schemeClr val="accent1"/>
            </a:solidFill>
          </a:ln>
        </p:spPr>
        <p:style>
          <a:lnRef idx="3">
            <a:schemeClr val="accent1"/>
          </a:lnRef>
          <a:fillRef idx="0">
            <a:schemeClr val="accent1"/>
          </a:fillRef>
          <a:effectRef idx="2">
            <a:schemeClr val="accent1"/>
          </a:effectRef>
          <a:fontRef idx="minor">
            <a:schemeClr val="tx1"/>
          </a:fontRef>
        </p:style>
      </p:cxnSp>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315963"/>
            <a:ext cx="14423693" cy="5580480"/>
          </a:xfrm>
          <a:solidFill>
            <a:schemeClr val="accent4">
              <a:lumMod val="50000"/>
            </a:schemeClr>
          </a:solidFill>
          <a:ln w="12700">
            <a:solidFill>
              <a:schemeClr val="tx2"/>
            </a:solidFill>
            <a:prstDash val="dash"/>
          </a:ln>
        </p:spPr>
        <p:txBody>
          <a:bodyPr lIns="91440" tIns="45720" rIns="91440" bIns="45720">
            <a:no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solidFill>
                  <a:srgbClr val="FFFFFF"/>
                </a:solidFill>
                <a:latin typeface="Courier New"/>
                <a:cs typeface="Courier New"/>
              </a:defRPr>
            </a:lvl1pPr>
            <a:lvl2pPr>
              <a:defRPr>
                <a:solidFill>
                  <a:srgbClr val="FFFFFF"/>
                </a:solidFill>
              </a:defRPr>
            </a:lvl2pPr>
            <a:lvl3pPr>
              <a:defRPr>
                <a:solidFill>
                  <a:srgbClr val="FFFFFF"/>
                </a:solidFill>
              </a:defRPr>
            </a:lvl3pPr>
            <a:lvl4pPr>
              <a:defRPr>
                <a:solidFill>
                  <a:srgbClr val="FFFFFF"/>
                </a:solidFill>
              </a:defRPr>
            </a:lvl4pPr>
            <a:lvl5pPr>
              <a:defRPr>
                <a:solidFill>
                  <a:srgbClr val="FFFFFF"/>
                </a:solidFill>
              </a:defRPr>
            </a:lvl5pPr>
          </a:lstStyle>
          <a:p>
            <a:pPr lvl="0"/>
            <a:r>
              <a:rPr lang="en-US" dirty="0" smtClean="0"/>
              <a:t>RESULT</a:t>
            </a:r>
          </a:p>
        </p:txBody>
      </p:sp>
      <p:sp>
        <p:nvSpPr>
          <p:cNvPr id="5" name="Text Placeholder 4"/>
          <p:cNvSpPr>
            <a:spLocks noGrp="1"/>
          </p:cNvSpPr>
          <p:nvPr>
            <p:ph type="body" sz="quarter" idx="11" hasCustomPrompt="1"/>
          </p:nvPr>
        </p:nvSpPr>
        <p:spPr>
          <a:xfrm>
            <a:off x="1121104" y="1337149"/>
            <a:ext cx="14422528" cy="729785"/>
          </a:xfrm>
          <a:solidFill>
            <a:schemeClr val="accent4">
              <a:lumMod val="50000"/>
            </a:schemeClr>
          </a:solidFill>
        </p:spPr>
        <p:txBody>
          <a:bodyPr lIns="91440" anchor="ctr" anchorCtr="0">
            <a:noAutofit/>
          </a:bodyPr>
          <a:lstStyle>
            <a:lvl1pPr marL="0" indent="0">
              <a:lnSpc>
                <a:spcPct val="100000"/>
              </a:lnSpc>
              <a:buNone/>
              <a:defRPr sz="2800" b="1">
                <a:solidFill>
                  <a:schemeClr val="bg1"/>
                </a:solidFill>
                <a:latin typeface="Courier New"/>
                <a:cs typeface="Courier New"/>
              </a:defRPr>
            </a:lvl1pPr>
          </a:lstStyle>
          <a:p>
            <a:pPr lvl="0"/>
            <a:r>
              <a:rPr lang="en-US" dirty="0" smtClean="0"/>
              <a:t>&gt; command</a:t>
            </a:r>
          </a:p>
        </p:txBody>
      </p:sp>
      <p:sp>
        <p:nvSpPr>
          <p:cNvPr id="12" name="Content Placeholder 5"/>
          <p:cNvSpPr>
            <a:spLocks noGrp="1"/>
          </p:cNvSpPr>
          <p:nvPr>
            <p:ph sz="quarter" idx="12" hasCustomPrompt="1"/>
          </p:nvPr>
        </p:nvSpPr>
        <p:spPr>
          <a:xfrm>
            <a:off x="1127883" y="3228515"/>
            <a:ext cx="14420850" cy="557213"/>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2871810393"/>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mand - Example - Blu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55" cy="3410817"/>
          </a:xfrm>
          <a:solidFill>
            <a:schemeClr val="accent4">
              <a:lumMod val="50000"/>
            </a:schemeClr>
          </a:solidFill>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3200" baseline="0">
                <a:solidFill>
                  <a:schemeClr val="bg1"/>
                </a:solidFill>
                <a:latin typeface="Courier New" panose="02070309020205020404" pitchFamily="49" charset="0"/>
                <a:cs typeface="Courier New" panose="02070309020205020404" pitchFamily="49" charset="0"/>
              </a:defRPr>
            </a:lvl1pPr>
          </a:lstStyle>
          <a:p>
            <a:pPr lvl="0"/>
            <a:r>
              <a:rPr lang="en-US" dirty="0" smtClean="0"/>
              <a:t>command or result</a:t>
            </a:r>
          </a:p>
        </p:txBody>
      </p:sp>
      <p:sp>
        <p:nvSpPr>
          <p:cNvPr id="9" name="Content Placeholder 5"/>
          <p:cNvSpPr>
            <a:spLocks noGrp="1"/>
          </p:cNvSpPr>
          <p:nvPr>
            <p:ph sz="quarter" idx="12"/>
          </p:nvPr>
        </p:nvSpPr>
        <p:spPr>
          <a:xfrm>
            <a:off x="609913" y="4999858"/>
            <a:ext cx="14934888" cy="2880769"/>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Tree>
    <p:extLst>
      <p:ext uri="{BB962C8B-B14F-4D97-AF65-F5344CB8AC3E}">
        <p14:creationId xmlns:p14="http://schemas.microsoft.com/office/powerpoint/2010/main" val="1261112955"/>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Fil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pic>
        <p:nvPicPr>
          <p:cNvPr id="7" name="Picture 8"/>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03250" y="1336675"/>
            <a:ext cx="412750" cy="5715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1121104" y="2113747"/>
            <a:ext cx="14423693" cy="5951611"/>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vl2pPr>
              <a:defRPr sz="3200"/>
            </a:lvl2pPr>
            <a:lvl3pPr>
              <a:defRPr sz="3200"/>
            </a:lvl3pPr>
            <a:lvl4pPr>
              <a:defRPr sz="3200"/>
            </a:lvl4pPr>
            <a:lvl5pPr>
              <a:defRPr sz="3200"/>
            </a:lvl5pPr>
          </a:lstStyle>
          <a:p>
            <a:pPr lvl="0"/>
            <a:r>
              <a:rPr lang="en-US" dirty="0" smtClean="0"/>
              <a:t>SOURCE</a:t>
            </a:r>
          </a:p>
        </p:txBody>
      </p:sp>
      <p:sp>
        <p:nvSpPr>
          <p:cNvPr id="5" name="Text Placeholder 4"/>
          <p:cNvSpPr>
            <a:spLocks noGrp="1"/>
          </p:cNvSpPr>
          <p:nvPr>
            <p:ph type="body" sz="quarter" idx="11" hasCustomPrompt="1"/>
          </p:nvPr>
        </p:nvSpPr>
        <p:spPr>
          <a:xfrm>
            <a:off x="1121104" y="1337150"/>
            <a:ext cx="14422528" cy="566391"/>
          </a:xfrm>
          <a:solidFill>
            <a:schemeClr val="bg1">
              <a:lumMod val="85000"/>
              <a:alpha val="50000"/>
            </a:schemeClr>
          </a:solidFill>
        </p:spPr>
        <p:txBody>
          <a:bodyPr lIns="91440" bIns="91440" anchor="ctr" anchorCtr="0">
            <a:noAutofit/>
          </a:bodyPr>
          <a:lstStyle>
            <a:lvl1pPr marL="0" indent="0">
              <a:buNone/>
              <a:defRPr sz="2800" b="1">
                <a:latin typeface="Courier New" panose="02070309020205020404" pitchFamily="49" charset="0"/>
                <a:cs typeface="Courier New" panose="02070309020205020404" pitchFamily="49" charset="0"/>
              </a:defRPr>
            </a:lvl1pPr>
          </a:lstStyle>
          <a:p>
            <a:pPr lvl="0"/>
            <a:r>
              <a:rPr lang="en-US" dirty="0" smtClean="0"/>
              <a:t>/</a:t>
            </a:r>
            <a:r>
              <a:rPr lang="en-US" dirty="0" err="1" smtClean="0"/>
              <a:t>filepath</a:t>
            </a:r>
            <a:r>
              <a:rPr lang="en-US" dirty="0" smtClean="0"/>
              <a:t>/</a:t>
            </a:r>
            <a:r>
              <a:rPr lang="en-US" dirty="0" err="1" smtClean="0"/>
              <a:t>file.rb</a:t>
            </a:r>
            <a:endParaRPr lang="en-US" dirty="0" smtClean="0"/>
          </a:p>
        </p:txBody>
      </p:sp>
      <p:sp>
        <p:nvSpPr>
          <p:cNvPr id="19" name="Text Placeholder 13"/>
          <p:cNvSpPr>
            <a:spLocks noGrp="1"/>
          </p:cNvSpPr>
          <p:nvPr>
            <p:ph type="body" sz="quarter" idx="12" hasCustomPrompt="1"/>
          </p:nvPr>
        </p:nvSpPr>
        <p:spPr>
          <a:xfrm>
            <a:off x="1124446" y="3538306"/>
            <a:ext cx="1440427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20" name="Text Placeholder 13"/>
          <p:cNvSpPr>
            <a:spLocks noGrp="1"/>
          </p:cNvSpPr>
          <p:nvPr>
            <p:ph type="body" sz="quarter" idx="13" hasCustomPrompt="1"/>
          </p:nvPr>
        </p:nvSpPr>
        <p:spPr>
          <a:xfrm>
            <a:off x="1135042" y="4206982"/>
            <a:ext cx="14404273"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263269781"/>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de">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14934884" cy="6694698"/>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baseline="0">
                <a:latin typeface="Courier New" panose="02070309020205020404" pitchFamily="49" charset="0"/>
                <a:cs typeface="Courier New" panose="02070309020205020404" pitchFamily="49" charset="0"/>
              </a:defRPr>
            </a:lvl1pPr>
          </a:lstStyle>
          <a:p>
            <a:pPr lvl="0"/>
            <a:r>
              <a:rPr lang="en-US" dirty="0" smtClean="0"/>
              <a:t>source code without a file</a:t>
            </a:r>
          </a:p>
        </p:txBody>
      </p:sp>
      <p:sp>
        <p:nvSpPr>
          <p:cNvPr id="14" name="Text Placeholder 13"/>
          <p:cNvSpPr>
            <a:spLocks noGrp="1"/>
          </p:cNvSpPr>
          <p:nvPr>
            <p:ph type="body" sz="quarter" idx="11" hasCustomPrompt="1"/>
          </p:nvPr>
        </p:nvSpPr>
        <p:spPr>
          <a:xfrm>
            <a:off x="610834" y="2775887"/>
            <a:ext cx="14925911"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7" name="Text Placeholder 13"/>
          <p:cNvSpPr>
            <a:spLocks noGrp="1"/>
          </p:cNvSpPr>
          <p:nvPr>
            <p:ph type="body" sz="quarter" idx="12" hasCustomPrompt="1"/>
          </p:nvPr>
        </p:nvSpPr>
        <p:spPr>
          <a:xfrm>
            <a:off x="621430" y="3444563"/>
            <a:ext cx="14925911"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953360727"/>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de - Content Right">
    <p:bg>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304800"/>
            <a:ext cx="14935200" cy="827577"/>
          </a:xfrm>
        </p:spPr>
        <p:txBody>
          <a:bodyPr/>
          <a:lstStyle>
            <a:lvl1pPr>
              <a:defRPr sz="5867" baseline="0"/>
            </a:lvl1pPr>
          </a:lstStyle>
          <a:p>
            <a:r>
              <a:rPr lang="en-US" smtClean="0"/>
              <a:t>Click to edit Master title style</a:t>
            </a:r>
            <a:endParaRPr lang="en-US" dirty="0"/>
          </a:p>
        </p:txBody>
      </p:sp>
      <p:sp>
        <p:nvSpPr>
          <p:cNvPr id="16" name="Content Placeholder 3"/>
          <p:cNvSpPr>
            <a:spLocks noGrp="1"/>
          </p:cNvSpPr>
          <p:nvPr>
            <p:ph sz="quarter" idx="10" hasCustomPrompt="1"/>
          </p:nvPr>
        </p:nvSpPr>
        <p:spPr>
          <a:xfrm>
            <a:off x="609914" y="1348277"/>
            <a:ext cx="7310937" cy="6678417"/>
          </a:xfrm>
          <a:ln w="12700">
            <a:solidFill>
              <a:schemeClr val="tx2"/>
            </a:solidFill>
            <a:prstDash val="dash"/>
          </a:ln>
        </p:spPr>
        <p:txBody>
          <a:bodyPr lIns="91440" tIns="45720" rIns="91440" bIns="45720">
            <a:normAutofit/>
          </a:bodyPr>
          <a:lstStyle>
            <a:lvl1pPr marL="0" marR="0" indent="0" algn="l" defTabSz="1219120" rtl="0" eaLnBrk="1" fontAlgn="auto" latinLnBrk="0" hangingPunct="1">
              <a:lnSpc>
                <a:spcPct val="100000"/>
              </a:lnSpc>
              <a:spcBef>
                <a:spcPts val="800"/>
              </a:spcBef>
              <a:spcAft>
                <a:spcPts val="0"/>
              </a:spcAft>
              <a:buClrTx/>
              <a:buSzPct val="90000"/>
              <a:buFont typeface="Arial" pitchFamily="34" charset="0"/>
              <a:buNone/>
              <a:tabLst/>
              <a:defRPr sz="2800">
                <a:latin typeface="Courier New" panose="02070309020205020404" pitchFamily="49" charset="0"/>
                <a:cs typeface="Courier New" panose="02070309020205020404" pitchFamily="49" charset="0"/>
              </a:defRPr>
            </a:lvl1pPr>
          </a:lstStyle>
          <a:p>
            <a:pPr lvl="0"/>
            <a:r>
              <a:rPr lang="en-US" dirty="0" smtClean="0"/>
              <a:t>source code</a:t>
            </a:r>
          </a:p>
        </p:txBody>
      </p:sp>
      <p:sp>
        <p:nvSpPr>
          <p:cNvPr id="9" name="Content Placeholder 5"/>
          <p:cNvSpPr>
            <a:spLocks noGrp="1"/>
          </p:cNvSpPr>
          <p:nvPr>
            <p:ph sz="quarter" idx="12"/>
          </p:nvPr>
        </p:nvSpPr>
        <p:spPr>
          <a:xfrm>
            <a:off x="8233833" y="1348277"/>
            <a:ext cx="7310968" cy="6678417"/>
          </a:xfrm>
        </p:spPr>
        <p:txBody>
          <a:bodyPr>
            <a:noAutofit/>
          </a:bodyPr>
          <a:lstStyle>
            <a:lvl1pPr>
              <a:defRPr sz="3200"/>
            </a:lvl1pPr>
            <a:lvl2pPr>
              <a:defRPr sz="2800"/>
            </a:lvl2pPr>
            <a:lvl3pPr>
              <a:defRPr sz="2400"/>
            </a:lvl3pPr>
            <a:lvl4pPr>
              <a:defRPr sz="1867"/>
            </a:lvl4pPr>
            <a:lvl5pPr>
              <a:defRPr sz="3200"/>
            </a:lvl5pPr>
          </a:lstStyle>
          <a:p>
            <a:pPr lvl="0"/>
            <a:r>
              <a:rPr lang="en-US" smtClean="0"/>
              <a:t>Click to edit Master text styles</a:t>
            </a:r>
          </a:p>
          <a:p>
            <a:pPr lvl="1"/>
            <a:r>
              <a:rPr lang="en-US" smtClean="0"/>
              <a:t>Second level</a:t>
            </a:r>
          </a:p>
          <a:p>
            <a:pPr lvl="2"/>
            <a:r>
              <a:rPr lang="en-US" smtClean="0"/>
              <a:t>Third level</a:t>
            </a:r>
          </a:p>
        </p:txBody>
      </p:sp>
      <p:sp>
        <p:nvSpPr>
          <p:cNvPr id="10" name="Text Placeholder 13"/>
          <p:cNvSpPr>
            <a:spLocks noGrp="1"/>
          </p:cNvSpPr>
          <p:nvPr>
            <p:ph type="body" sz="quarter" idx="11" hasCustomPrompt="1"/>
          </p:nvPr>
        </p:nvSpPr>
        <p:spPr>
          <a:xfrm>
            <a:off x="624417" y="2775887"/>
            <a:ext cx="7281333" cy="659007"/>
          </a:xfrm>
          <a:solidFill>
            <a:srgbClr val="FF0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
        <p:nvSpPr>
          <p:cNvPr id="11" name="Text Placeholder 13"/>
          <p:cNvSpPr>
            <a:spLocks noGrp="1"/>
          </p:cNvSpPr>
          <p:nvPr>
            <p:ph type="body" sz="quarter" idx="13" hasCustomPrompt="1"/>
          </p:nvPr>
        </p:nvSpPr>
        <p:spPr>
          <a:xfrm>
            <a:off x="621431" y="3444563"/>
            <a:ext cx="7284320" cy="626533"/>
          </a:xfrm>
          <a:solidFill>
            <a:srgbClr val="008000">
              <a:alpha val="25000"/>
            </a:srgbClr>
          </a:solidFill>
        </p:spPr>
        <p:txBody>
          <a:bodyPr rIns="91440" bIns="594360">
            <a:noAutofit/>
          </a:bodyPr>
          <a:lstStyle>
            <a:lvl1pPr marL="0" indent="0" algn="r">
              <a:buFontTx/>
              <a:buNone/>
              <a:defRPr sz="4267">
                <a:latin typeface="Courier New"/>
                <a:cs typeface="Courier New"/>
              </a:defRPr>
            </a:lvl1pPr>
          </a:lstStyle>
          <a:p>
            <a:pPr lvl="0"/>
            <a:r>
              <a:rPr lang="en-US" dirty="0" smtClean="0"/>
              <a:t>+</a:t>
            </a:r>
          </a:p>
        </p:txBody>
      </p:sp>
    </p:spTree>
    <p:extLst>
      <p:ext uri="{BB962C8B-B14F-4D97-AF65-F5344CB8AC3E}">
        <p14:creationId xmlns:p14="http://schemas.microsoft.com/office/powerpoint/2010/main" val="3966592799"/>
      </p:ext>
    </p:extLst>
  </p:cSld>
  <p:clrMapOvr>
    <a:overrideClrMapping bg1="lt1" tx1="dk1" bg2="lt2" tx2="dk2" accent1="accent1" accent2="accent2" accent3="accent3" accent4="accent4" accent5="accent5" accent6="accent6" hlink="hlink" folHlink="folHlink"/>
  </p:clrMapOvr>
  <p:transition spd="med">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3" Type="http://schemas.openxmlformats.org/officeDocument/2006/relationships/slideLayout" Target="../slideLayouts/slideLayout17.xml"/><Relationship Id="rId7" Type="http://schemas.openxmlformats.org/officeDocument/2006/relationships/slideLayout" Target="../slideLayouts/slideLayout21.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image" Target="../media/image1.png"/><Relationship Id="rId5" Type="http://schemas.openxmlformats.org/officeDocument/2006/relationships/slideLayout" Target="../slideLayouts/slideLayout19.xml"/><Relationship Id="rId10" Type="http://schemas.openxmlformats.org/officeDocument/2006/relationships/theme" Target="../theme/theme2.xml"/><Relationship Id="rId4" Type="http://schemas.openxmlformats.org/officeDocument/2006/relationships/slideLayout" Target="../slideLayouts/slideLayout18.xml"/><Relationship Id="rId9" Type="http://schemas.openxmlformats.org/officeDocument/2006/relationships/slideLayout" Target="../slideLayouts/slideLayout2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sp>
        <p:nvSpPr>
          <p:cNvPr id="3" name="Text Placeholder 2"/>
          <p:cNvSpPr>
            <a:spLocks noGrp="1"/>
          </p:cNvSpPr>
          <p:nvPr>
            <p:ph type="body" idx="1"/>
          </p:nvPr>
        </p:nvSpPr>
        <p:spPr bwMode="white">
          <a:xfrm>
            <a:off x="609600" y="1524000"/>
            <a:ext cx="14938375" cy="6421438"/>
          </a:xfrm>
          <a:prstGeom prst="rect">
            <a:avLst/>
          </a:prstGeom>
        </p:spPr>
        <p:txBody>
          <a:bodyPr vert="horz" wrap="square" lIns="0" tIns="0" rIns="0" bIns="0" rtlCol="0">
            <a:normAutofit/>
          </a:bodyPr>
          <a:lstStyle/>
          <a:p>
            <a:pPr lvl="0"/>
            <a:r>
              <a:rPr lang="en-US" dirty="0" smtClean="0"/>
              <a:t>Click to edit Master text styles</a:t>
            </a:r>
          </a:p>
          <a:p>
            <a:pPr lvl="1"/>
            <a:r>
              <a:rPr lang="en-US" dirty="0" smtClean="0"/>
              <a:t>Second level</a:t>
            </a:r>
          </a:p>
          <a:p>
            <a:pPr lvl="2"/>
            <a:r>
              <a:rPr lang="en-US" dirty="0" smtClean="0"/>
              <a:t>Third level</a:t>
            </a:r>
          </a:p>
        </p:txBody>
      </p:sp>
      <p:pic>
        <p:nvPicPr>
          <p:cNvPr id="1028" name="Picture 6"/>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smtClean="0">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Tree>
  </p:cSld>
  <p:clrMap bg1="lt1" tx1="dk1" bg2="lt2" tx2="dk2" accent1="accent1" accent2="accent2" accent3="accent3" accent4="accent4" accent5="accent5" accent6="accent6" hlink="hlink" folHlink="folHlink"/>
  <p:sldLayoutIdLst>
    <p:sldLayoutId id="2147483824" r:id="rId1"/>
    <p:sldLayoutId id="2147483825" r:id="rId2"/>
    <p:sldLayoutId id="2147483833" r:id="rId3"/>
    <p:sldLayoutId id="2147483834" r:id="rId4"/>
    <p:sldLayoutId id="2147483835" r:id="rId5"/>
    <p:sldLayoutId id="2147483836" r:id="rId6"/>
    <p:sldLayoutId id="2147483837" r:id="rId7"/>
    <p:sldLayoutId id="2147483838" r:id="rId8"/>
    <p:sldLayoutId id="2147483839" r:id="rId9"/>
    <p:sldLayoutId id="2147483840" r:id="rId10"/>
    <p:sldLayoutId id="2147483841" r:id="rId11"/>
    <p:sldLayoutId id="2147483843" r:id="rId12"/>
    <p:sldLayoutId id="2147483868" r:id="rId13"/>
    <p:sldLayoutId id="2147483869" r:id="rId14"/>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auto">
      <p:bgPr>
        <a:gradFill>
          <a:gsLst>
            <a:gs pos="0">
              <a:schemeClr val="bg2">
                <a:lumMod val="95000"/>
              </a:schemeClr>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white">
          <a:xfrm>
            <a:off x="609600" y="304800"/>
            <a:ext cx="14935200" cy="828675"/>
          </a:xfrm>
          <a:prstGeom prst="rect">
            <a:avLst/>
          </a:prstGeom>
        </p:spPr>
        <p:txBody>
          <a:bodyPr vert="horz" wrap="square" lIns="0" tIns="0" rIns="0" bIns="0" rtlCol="0" anchor="t" anchorCtr="0">
            <a:normAutofit/>
          </a:bodyPr>
          <a:lstStyle/>
          <a:p>
            <a:r>
              <a:rPr lang="en-CA" dirty="0" smtClean="0"/>
              <a:t>Title Text</a:t>
            </a:r>
            <a:endParaRPr lang="en-US" dirty="0"/>
          </a:p>
        </p:txBody>
      </p:sp>
      <p:pic>
        <p:nvPicPr>
          <p:cNvPr id="1028" name="Picture 6"/>
          <p:cNvPicPr>
            <a:picLocks noChangeAspect="1"/>
          </p:cNvPicPr>
          <p:nvPr/>
        </p:nvPicPr>
        <p:blipFill>
          <a:blip r:embed="rId11">
            <a:extLst>
              <a:ext uri="{28A0092B-C50C-407E-A947-70E740481C1C}">
                <a14:useLocalDpi xmlns:a14="http://schemas.microsoft.com/office/drawing/2010/main" val="0"/>
              </a:ext>
            </a:extLst>
          </a:blip>
          <a:srcRect/>
          <a:stretch>
            <a:fillRect/>
          </a:stretch>
        </p:blipFill>
        <p:spPr bwMode="auto">
          <a:xfrm>
            <a:off x="15143163" y="8178800"/>
            <a:ext cx="950912" cy="10398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cxnSp>
        <p:nvCxnSpPr>
          <p:cNvPr id="8" name="Straight Connector 7"/>
          <p:cNvCxnSpPr/>
          <p:nvPr/>
        </p:nvCxnSpPr>
        <p:spPr>
          <a:xfrm flipH="1">
            <a:off x="0" y="8164513"/>
            <a:ext cx="16256000" cy="36512"/>
          </a:xfrm>
          <a:prstGeom prst="line">
            <a:avLst/>
          </a:prstGeom>
          <a:ln>
            <a:solidFill>
              <a:schemeClr val="accent1">
                <a:alpha val="50000"/>
              </a:schemeClr>
            </a:solidFill>
          </a:ln>
        </p:spPr>
        <p:style>
          <a:lnRef idx="3">
            <a:schemeClr val="accent1"/>
          </a:lnRef>
          <a:fillRef idx="0">
            <a:schemeClr val="accent1"/>
          </a:fillRef>
          <a:effectRef idx="2">
            <a:schemeClr val="accent1"/>
          </a:effectRef>
          <a:fontRef idx="minor">
            <a:schemeClr val="tx1"/>
          </a:fontRef>
        </p:style>
      </p:cxnSp>
      <p:sp>
        <p:nvSpPr>
          <p:cNvPr id="4" name="TextBox 3"/>
          <p:cNvSpPr txBox="1"/>
          <p:nvPr/>
        </p:nvSpPr>
        <p:spPr bwMode="white">
          <a:xfrm>
            <a:off x="596900" y="8456613"/>
            <a:ext cx="5394325" cy="477837"/>
          </a:xfrm>
          <a:prstGeom prst="rect">
            <a:avLst/>
          </a:prstGeom>
        </p:spPr>
        <p:txBody>
          <a:bodyPr tIns="91440" bIns="91440">
            <a:normAutofit fontScale="92500" lnSpcReduction="20000"/>
          </a:bodyPr>
          <a:lstStyle/>
          <a:p>
            <a:pPr defTabSz="1219120" fontAlgn="auto">
              <a:spcBef>
                <a:spcPts val="0"/>
              </a:spcBef>
              <a:spcAft>
                <a:spcPts val="0"/>
              </a:spcAft>
              <a:defRPr/>
            </a:pPr>
            <a:r>
              <a:rPr lang="en-US" dirty="0" smtClean="0">
                <a:solidFill>
                  <a:srgbClr val="7D868C"/>
                </a:solidFill>
                <a:latin typeface="+mn-lt"/>
                <a:ea typeface="+mn-ea"/>
                <a:cs typeface="+mn-cs"/>
              </a:rPr>
              <a:t>©2036 </a:t>
            </a:r>
            <a:r>
              <a:rPr lang="en-US" dirty="0">
                <a:solidFill>
                  <a:srgbClr val="7D868C"/>
                </a:solidFill>
                <a:latin typeface="+mn-lt"/>
                <a:ea typeface="+mn-ea"/>
                <a:cs typeface="+mn-cs"/>
              </a:rPr>
              <a:t>Chef Software Inc</a:t>
            </a:r>
            <a:r>
              <a:rPr lang="en-US" dirty="0">
                <a:latin typeface="+mn-lt"/>
                <a:ea typeface="+mn-ea"/>
                <a:cs typeface="+mn-cs"/>
              </a:rPr>
              <a:t>.</a:t>
            </a:r>
          </a:p>
          <a:p>
            <a:pPr defTabSz="1219120" fontAlgn="auto">
              <a:spcBef>
                <a:spcPts val="0"/>
              </a:spcBef>
              <a:spcAft>
                <a:spcPts val="0"/>
              </a:spcAft>
              <a:defRPr/>
            </a:pPr>
            <a:endParaRPr lang="en-US" dirty="0">
              <a:latin typeface="+mn-lt"/>
              <a:ea typeface="+mn-ea"/>
              <a:cs typeface="+mn-cs"/>
            </a:endParaRPr>
          </a:p>
        </p:txBody>
      </p:sp>
      <p:sp>
        <p:nvSpPr>
          <p:cNvPr id="5" name="TextBox 4"/>
          <p:cNvSpPr txBox="1"/>
          <p:nvPr/>
        </p:nvSpPr>
        <p:spPr bwMode="white">
          <a:xfrm>
            <a:off x="7410450" y="8456613"/>
            <a:ext cx="1435100" cy="522287"/>
          </a:xfrm>
          <a:prstGeom prst="rect">
            <a:avLst/>
          </a:prstGeom>
        </p:spPr>
        <p:txBody>
          <a:bodyPr tIns="91440" bIns="91440">
            <a:normAutofit lnSpcReduction="10000"/>
          </a:bodyPr>
          <a:lstStyle/>
          <a:p>
            <a:pPr algn="ctr" defTabSz="1219120" fontAlgn="auto">
              <a:spcBef>
                <a:spcPts val="0"/>
              </a:spcBef>
              <a:spcAft>
                <a:spcPts val="0"/>
              </a:spcAft>
              <a:defRPr/>
            </a:pPr>
            <a:r>
              <a:rPr lang="en-US" dirty="0" smtClean="0">
                <a:solidFill>
                  <a:srgbClr val="7F7F7F"/>
                </a:solidFill>
                <a:latin typeface="+mn-lt"/>
                <a:ea typeface="+mn-ea"/>
                <a:cs typeface="+mn-cs"/>
              </a:rPr>
              <a:t>3-</a:t>
            </a:r>
            <a:fld id="{F0B79B2F-E1DD-4D43-95B3-EA08C411D807}" type="slidenum">
              <a:rPr lang="en-US">
                <a:solidFill>
                  <a:srgbClr val="7F7F7F"/>
                </a:solidFill>
                <a:latin typeface="+mn-lt"/>
                <a:ea typeface="+mn-ea"/>
                <a:cs typeface="+mn-cs"/>
              </a:rPr>
              <a:pPr algn="ctr" defTabSz="1219120" fontAlgn="auto">
                <a:spcBef>
                  <a:spcPts val="0"/>
                </a:spcBef>
                <a:spcAft>
                  <a:spcPts val="0"/>
                </a:spcAft>
                <a:defRPr/>
              </a:pPr>
              <a:t>‹#›</a:t>
            </a:fld>
            <a:endParaRPr lang="en-US" dirty="0">
              <a:solidFill>
                <a:srgbClr val="7F7F7F"/>
              </a:solidFill>
              <a:latin typeface="+mn-lt"/>
              <a:ea typeface="+mn-ea"/>
              <a:cs typeface="+mn-cs"/>
            </a:endParaRPr>
          </a:p>
        </p:txBody>
      </p:sp>
      <p:sp>
        <p:nvSpPr>
          <p:cNvPr id="9" name="Rectangle 8"/>
          <p:cNvSpPr/>
          <p:nvPr/>
        </p:nvSpPr>
        <p:spPr bwMode="auto">
          <a:xfrm>
            <a:off x="0" y="0"/>
            <a:ext cx="16256000" cy="2741083"/>
          </a:xfrm>
          <a:prstGeom prst="rect">
            <a:avLst/>
          </a:prstGeom>
          <a:solidFill>
            <a:schemeClr val="bg1">
              <a:lumMod val="85000"/>
              <a:alpha val="25000"/>
            </a:schemeClr>
          </a:solidFill>
          <a:ln>
            <a:no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lIns="121915" tIns="60957" rIns="121915" bIns="60957" anchor="ctr"/>
          <a:lstStyle/>
          <a:p>
            <a:pPr algn="ctr" defTabSz="1218768" fontAlgn="auto">
              <a:spcBef>
                <a:spcPts val="0"/>
              </a:spcBef>
              <a:spcAft>
                <a:spcPts val="0"/>
              </a:spcAft>
              <a:defRPr/>
            </a:pPr>
            <a:endParaRPr lang="en-US" sz="3200" dirty="0">
              <a:gradFill>
                <a:gsLst>
                  <a:gs pos="0">
                    <a:srgbClr val="FFFFFF"/>
                  </a:gs>
                  <a:gs pos="100000">
                    <a:srgbClr val="FFFFFF"/>
                  </a:gs>
                </a:gsLst>
                <a:lin ang="5400000" scaled="0"/>
              </a:gradFill>
            </a:endParaRPr>
          </a:p>
        </p:txBody>
      </p:sp>
    </p:spTree>
    <p:extLst>
      <p:ext uri="{BB962C8B-B14F-4D97-AF65-F5344CB8AC3E}">
        <p14:creationId xmlns:p14="http://schemas.microsoft.com/office/powerpoint/2010/main" val="3027972342"/>
      </p:ext>
    </p:extLst>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66" r:id="rId8"/>
    <p:sldLayoutId id="2147483870" r:id="rId9"/>
  </p:sldLayoutIdLst>
  <p:transition spd="med">
    <p:fade/>
  </p:transition>
  <p:timing>
    <p:tnLst>
      <p:par>
        <p:cTn id="1" dur="indefinite" restart="never" nodeType="tmRoot"/>
      </p:par>
    </p:tnLst>
  </p:timing>
  <p:hf hdr="0" dt="0"/>
  <p:txStyles>
    <p:titleStyle>
      <a:lvl1pPr algn="l" defTabSz="1217613" rtl="0" eaLnBrk="1" fontAlgn="base" hangingPunct="1">
        <a:lnSpc>
          <a:spcPct val="90000"/>
        </a:lnSpc>
        <a:spcBef>
          <a:spcPct val="0"/>
        </a:spcBef>
        <a:spcAft>
          <a:spcPct val="0"/>
        </a:spcAft>
        <a:defRPr lang="en-US" sz="5800" b="1" kern="1200" dirty="0">
          <a:ln w="3175">
            <a:noFill/>
          </a:ln>
          <a:solidFill>
            <a:schemeClr val="accent1"/>
          </a:solidFill>
          <a:latin typeface="+mj-lt"/>
          <a:ea typeface="ＭＳ Ｐゴシック" charset="0"/>
          <a:cs typeface="Arial" charset="0"/>
        </a:defRPr>
      </a:lvl1pPr>
      <a:lvl2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2pPr>
      <a:lvl3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3pPr>
      <a:lvl4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4pPr>
      <a:lvl5pPr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5pPr>
      <a:lvl6pPr marL="4572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6pPr>
      <a:lvl7pPr marL="9144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7pPr>
      <a:lvl8pPr marL="13716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8pPr>
      <a:lvl9pPr marL="1828800" algn="l" defTabSz="1217613" rtl="0" eaLnBrk="1" fontAlgn="base" hangingPunct="1">
        <a:lnSpc>
          <a:spcPct val="90000"/>
        </a:lnSpc>
        <a:spcBef>
          <a:spcPct val="0"/>
        </a:spcBef>
        <a:spcAft>
          <a:spcPct val="0"/>
        </a:spcAft>
        <a:defRPr sz="5800" b="1">
          <a:solidFill>
            <a:schemeClr val="accent1"/>
          </a:solidFill>
          <a:latin typeface="Arial" charset="0"/>
          <a:ea typeface="ＭＳ Ｐゴシック" charset="0"/>
        </a:defRPr>
      </a:lvl9pPr>
    </p:titleStyle>
    <p:body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20" rtl="0" eaLnBrk="1" latinLnBrk="0" hangingPunct="1">
        <a:defRPr sz="2400" kern="1200">
          <a:solidFill>
            <a:schemeClr val="tx1"/>
          </a:solidFill>
          <a:latin typeface="+mn-lt"/>
          <a:ea typeface="+mn-ea"/>
          <a:cs typeface="+mn-cs"/>
        </a:defRPr>
      </a:lvl1pPr>
      <a:lvl2pPr marL="609561" algn="l" defTabSz="1219120" rtl="0" eaLnBrk="1" latinLnBrk="0" hangingPunct="1">
        <a:defRPr sz="2400" kern="1200">
          <a:solidFill>
            <a:schemeClr val="tx1"/>
          </a:solidFill>
          <a:latin typeface="+mn-lt"/>
          <a:ea typeface="+mn-ea"/>
          <a:cs typeface="+mn-cs"/>
        </a:defRPr>
      </a:lvl2pPr>
      <a:lvl3pPr marL="1219120" algn="l" defTabSz="1219120" rtl="0" eaLnBrk="1" latinLnBrk="0" hangingPunct="1">
        <a:defRPr sz="2400" kern="1200">
          <a:solidFill>
            <a:schemeClr val="tx1"/>
          </a:solidFill>
          <a:latin typeface="+mn-lt"/>
          <a:ea typeface="+mn-ea"/>
          <a:cs typeface="+mn-cs"/>
        </a:defRPr>
      </a:lvl3pPr>
      <a:lvl4pPr marL="1828681" algn="l" defTabSz="1219120" rtl="0" eaLnBrk="1" latinLnBrk="0" hangingPunct="1">
        <a:defRPr sz="2400" kern="1200">
          <a:solidFill>
            <a:schemeClr val="tx1"/>
          </a:solidFill>
          <a:latin typeface="+mn-lt"/>
          <a:ea typeface="+mn-ea"/>
          <a:cs typeface="+mn-cs"/>
        </a:defRPr>
      </a:lvl4pPr>
      <a:lvl5pPr marL="2438242" algn="l" defTabSz="1219120" rtl="0" eaLnBrk="1" latinLnBrk="0" hangingPunct="1">
        <a:defRPr sz="2400" kern="1200">
          <a:solidFill>
            <a:schemeClr val="tx1"/>
          </a:solidFill>
          <a:latin typeface="+mn-lt"/>
          <a:ea typeface="+mn-ea"/>
          <a:cs typeface="+mn-cs"/>
        </a:defRPr>
      </a:lvl5pPr>
      <a:lvl6pPr marL="3047802" algn="l" defTabSz="1219120" rtl="0" eaLnBrk="1" latinLnBrk="0" hangingPunct="1">
        <a:defRPr sz="2400" kern="1200">
          <a:solidFill>
            <a:schemeClr val="tx1"/>
          </a:solidFill>
          <a:latin typeface="+mn-lt"/>
          <a:ea typeface="+mn-ea"/>
          <a:cs typeface="+mn-cs"/>
        </a:defRPr>
      </a:lvl6pPr>
      <a:lvl7pPr marL="3657362" algn="l" defTabSz="1219120" rtl="0" eaLnBrk="1" latinLnBrk="0" hangingPunct="1">
        <a:defRPr sz="2400" kern="1200">
          <a:solidFill>
            <a:schemeClr val="tx1"/>
          </a:solidFill>
          <a:latin typeface="+mn-lt"/>
          <a:ea typeface="+mn-ea"/>
          <a:cs typeface="+mn-cs"/>
        </a:defRPr>
      </a:lvl7pPr>
      <a:lvl8pPr marL="4266923" algn="l" defTabSz="1219120" rtl="0" eaLnBrk="1" latinLnBrk="0" hangingPunct="1">
        <a:defRPr sz="2400" kern="1200">
          <a:solidFill>
            <a:schemeClr val="tx1"/>
          </a:solidFill>
          <a:latin typeface="+mn-lt"/>
          <a:ea typeface="+mn-ea"/>
          <a:cs typeface="+mn-cs"/>
        </a:defRPr>
      </a:lvl8pPr>
      <a:lvl9pPr marL="4876483" algn="l" defTabSz="121912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9.xml"/></Relationships>
</file>

<file path=ppt/slides/_rels/slide16.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6.png"/></Relationships>
</file>

<file path=ppt/slides/_rels/slide1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30.png"/><Relationship Id="rId4" Type="http://schemas.openxmlformats.org/officeDocument/2006/relationships/image" Target="../media/image29.png"/></Relationships>
</file>

<file path=ppt/slides/_rels/slide21.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9.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9.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39.xml"/><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3.xml"/></Relationships>
</file>

<file path=ppt/slides/_rels/slide54.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013752" y="2496326"/>
            <a:ext cx="12931098" cy="1337551"/>
          </a:xfrm>
        </p:spPr>
        <p:txBody>
          <a:bodyPr/>
          <a:lstStyle/>
          <a:p>
            <a:r>
              <a:rPr lang="en-US" dirty="0" smtClean="0"/>
              <a:t>Initial Configuration and Running Scans</a:t>
            </a:r>
            <a:endParaRPr lang="en-US" dirty="0"/>
          </a:p>
        </p:txBody>
      </p:sp>
      <p:sp>
        <p:nvSpPr>
          <p:cNvPr id="3" name="Text Placeholder 2"/>
          <p:cNvSpPr>
            <a:spLocks noGrp="1"/>
          </p:cNvSpPr>
          <p:nvPr>
            <p:ph type="body" sz="quarter" idx="10"/>
          </p:nvPr>
        </p:nvSpPr>
        <p:spPr>
          <a:xfrm>
            <a:off x="3013752" y="4000500"/>
            <a:ext cx="10972800" cy="512897"/>
          </a:xfrm>
        </p:spPr>
        <p:txBody>
          <a:bodyPr/>
          <a:lstStyle/>
          <a:p>
            <a:r>
              <a:rPr lang="en-US" dirty="0" smtClean="0"/>
              <a:t>Configuring the Chef Compliance Server to Run Scans</a:t>
            </a:r>
            <a:endParaRPr lang="en-US" dirty="0"/>
          </a:p>
        </p:txBody>
      </p:sp>
    </p:spTree>
    <p:extLst>
      <p:ext uri="{BB962C8B-B14F-4D97-AF65-F5344CB8AC3E}">
        <p14:creationId xmlns:p14="http://schemas.microsoft.com/office/powerpoint/2010/main" val="2291739950"/>
      </p:ext>
    </p:extLst>
  </p:cSld>
  <p:clrMapOvr>
    <a:masterClrMapping/>
  </p:clrMapOvr>
  <p:transition spd="med">
    <p:fad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151838" y="1710724"/>
            <a:ext cx="15850723" cy="5345953"/>
          </a:xfrm>
        </p:spPr>
        <p:txBody>
          <a:bodyPr/>
          <a:lstStyle/>
          <a:p>
            <a:r>
              <a:rPr lang="en-US" dirty="0" smtClean="0"/>
              <a:t>The Status column of you node should now indicate </a:t>
            </a:r>
            <a:r>
              <a:rPr lang="en-US" b="1" dirty="0" smtClean="0"/>
              <a:t>Connection established</a:t>
            </a:r>
            <a:r>
              <a:rPr lang="en-US" dirty="0" smtClean="0"/>
              <a:t>. </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6" name="Picture 5"/>
          <p:cNvPicPr>
            <a:picLocks noChangeAspect="1"/>
          </p:cNvPicPr>
          <p:nvPr/>
        </p:nvPicPr>
        <p:blipFill>
          <a:blip r:embed="rId3"/>
          <a:stretch>
            <a:fillRect/>
          </a:stretch>
        </p:blipFill>
        <p:spPr>
          <a:xfrm>
            <a:off x="785966" y="2740230"/>
            <a:ext cx="13999450" cy="3286943"/>
          </a:xfrm>
          <a:prstGeom prst="rect">
            <a:avLst/>
          </a:prstGeom>
          <a:ln>
            <a:solidFill>
              <a:schemeClr val="accent1"/>
            </a:solidFill>
          </a:ln>
        </p:spPr>
      </p:pic>
      <p:cxnSp>
        <p:nvCxnSpPr>
          <p:cNvPr id="7" name="Straight Arrow Connector 6"/>
          <p:cNvCxnSpPr/>
          <p:nvPr/>
        </p:nvCxnSpPr>
        <p:spPr>
          <a:xfrm>
            <a:off x="11658600" y="2369127"/>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767663089"/>
      </p:ext>
    </p:extLst>
  </p:cSld>
  <p:clrMapOvr>
    <a:masterClrMapping/>
  </p:clrMapOvr>
  <p:transition spd="med">
    <p:fad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Adding Nodes in Bulk</a:t>
            </a:r>
            <a:endParaRPr lang="en-US" dirty="0"/>
          </a:p>
        </p:txBody>
      </p:sp>
      <p:sp>
        <p:nvSpPr>
          <p:cNvPr id="3" name="Text Placeholder 2"/>
          <p:cNvSpPr>
            <a:spLocks noGrp="1"/>
          </p:cNvSpPr>
          <p:nvPr>
            <p:ph type="body" sz="quarter" idx="12"/>
          </p:nvPr>
        </p:nvSpPr>
        <p:spPr>
          <a:xfrm>
            <a:off x="276530" y="1710724"/>
            <a:ext cx="7992921" cy="5345953"/>
          </a:xfrm>
        </p:spPr>
        <p:txBody>
          <a:bodyPr/>
          <a:lstStyle/>
          <a:p>
            <a:r>
              <a:rPr lang="en-US" dirty="0"/>
              <a:t>As you may have noticed, you could add additional nodes by simply repeating the previous </a:t>
            </a:r>
            <a:r>
              <a:rPr lang="en-US" dirty="0" smtClean="0"/>
              <a:t>steps.</a:t>
            </a:r>
          </a:p>
          <a:p>
            <a:endParaRPr lang="en-US" dirty="0"/>
          </a:p>
          <a:p>
            <a:r>
              <a:rPr lang="en-US" dirty="0" smtClean="0"/>
              <a:t>You could also add nodes in bulk by separating each hostname or IP address with a comma or a space, as shown in this illustration.</a:t>
            </a:r>
          </a:p>
          <a:p>
            <a:endParaRPr lang="en-US" dirty="0"/>
          </a:p>
          <a:p>
            <a:r>
              <a:rPr lang="en-US" dirty="0" smtClean="0"/>
              <a:t>TBD- add note about bulk loading via API</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cxnSp>
        <p:nvCxnSpPr>
          <p:cNvPr id="7" name="Straight Arrow Connector 6"/>
          <p:cNvCxnSpPr/>
          <p:nvPr/>
        </p:nvCxnSpPr>
        <p:spPr>
          <a:xfrm>
            <a:off x="13777498" y="463815"/>
            <a:ext cx="2015836" cy="2493818"/>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pic>
        <p:nvPicPr>
          <p:cNvPr id="8" name="Picture 7"/>
          <p:cNvPicPr>
            <a:picLocks noChangeAspect="1"/>
          </p:cNvPicPr>
          <p:nvPr/>
        </p:nvPicPr>
        <p:blipFill>
          <a:blip r:embed="rId3"/>
          <a:stretch>
            <a:fillRect/>
          </a:stretch>
        </p:blipFill>
        <p:spPr>
          <a:xfrm>
            <a:off x="8565861" y="41564"/>
            <a:ext cx="7648575" cy="8029575"/>
          </a:xfrm>
          <a:prstGeom prst="rect">
            <a:avLst/>
          </a:prstGeom>
          <a:ln>
            <a:solidFill>
              <a:schemeClr val="accent1"/>
            </a:solidFill>
          </a:ln>
        </p:spPr>
      </p:pic>
    </p:spTree>
    <p:extLst>
      <p:ext uri="{BB962C8B-B14F-4D97-AF65-F5344CB8AC3E}">
        <p14:creationId xmlns:p14="http://schemas.microsoft.com/office/powerpoint/2010/main" val="1432411639"/>
      </p:ext>
    </p:extLst>
  </p:cSld>
  <p:clrMapOvr>
    <a:masterClrMapping/>
  </p:clrMapOvr>
  <p:transition spd="med">
    <p:fade/>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Key Pairs</a:t>
            </a:r>
            <a:endParaRPr lang="en-US" dirty="0"/>
          </a:p>
        </p:txBody>
      </p:sp>
      <p:sp>
        <p:nvSpPr>
          <p:cNvPr id="3" name="Text Placeholder 2"/>
          <p:cNvSpPr>
            <a:spLocks noGrp="1"/>
          </p:cNvSpPr>
          <p:nvPr>
            <p:ph type="body" sz="quarter" idx="12"/>
          </p:nvPr>
        </p:nvSpPr>
        <p:spPr>
          <a:xfrm>
            <a:off x="234966" y="1710724"/>
            <a:ext cx="7992921" cy="5345953"/>
          </a:xfrm>
        </p:spPr>
        <p:txBody>
          <a:bodyPr/>
          <a:lstStyle/>
          <a:p>
            <a:r>
              <a:rPr lang="en-US" dirty="0" smtClean="0"/>
              <a:t>In the workplace, using security key pairs would be a more secure method for connecting to nodes than using the password method. </a:t>
            </a:r>
            <a:endParaRPr lang="en-US" dirty="0"/>
          </a:p>
          <a:p>
            <a:r>
              <a:rPr lang="en-US" dirty="0" smtClean="0"/>
              <a:t>By clicking </a:t>
            </a:r>
            <a:r>
              <a:rPr lang="en-US" b="1" dirty="0" smtClean="0"/>
              <a:t>Settings &gt; Add New Key Pair  </a:t>
            </a:r>
            <a:r>
              <a:rPr lang="en-US" dirty="0" smtClean="0"/>
              <a:t>you will see where to paste your private and public keys.</a:t>
            </a: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378795" y="154011"/>
            <a:ext cx="7564467" cy="7535261"/>
          </a:xfrm>
          <a:prstGeom prst="rect">
            <a:avLst/>
          </a:prstGeom>
          <a:ln>
            <a:solidFill>
              <a:schemeClr val="accent1"/>
            </a:solidFill>
          </a:ln>
        </p:spPr>
      </p:pic>
    </p:spTree>
    <p:extLst>
      <p:ext uri="{BB962C8B-B14F-4D97-AF65-F5344CB8AC3E}">
        <p14:creationId xmlns:p14="http://schemas.microsoft.com/office/powerpoint/2010/main" val="871112849"/>
      </p:ext>
    </p:extLst>
  </p:cSld>
  <p:clrMapOvr>
    <a:masterClrMapping/>
  </p:clrMapOvr>
  <p:transition spd="med">
    <p:fad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Compliance Scans</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a:t>You can run Compliance scans on demand or schedule them to run at a later time</a:t>
            </a:r>
            <a:r>
              <a:rPr lang="en-US" dirty="0" smtClean="0"/>
              <a:t>.</a:t>
            </a:r>
          </a:p>
          <a:p>
            <a:endParaRPr lang="en-US" dirty="0"/>
          </a:p>
          <a:p>
            <a:r>
              <a:rPr lang="en-US" dirty="0" smtClean="0"/>
              <a:t>Chef </a:t>
            </a:r>
            <a:r>
              <a:rPr lang="en-US" dirty="0"/>
              <a:t>Compliance maintains profiles as a collection of individual controls that comprise a complete audit.</a:t>
            </a:r>
            <a:endParaRPr lang="en-US" dirty="0" smtClean="0"/>
          </a:p>
          <a:p>
            <a:endParaRPr lang="en-US" dirty="0" smtClean="0"/>
          </a:p>
          <a:p>
            <a:r>
              <a:rPr lang="en-US" dirty="0" smtClean="0"/>
              <a:t>As mentioned previously, Compliance </a:t>
            </a:r>
            <a:r>
              <a:rPr lang="en-US" dirty="0"/>
              <a:t>profiles exist for many scenarios, such as those created by the Center for Internet Security (</a:t>
            </a:r>
            <a:r>
              <a:rPr lang="en-US" dirty="0" smtClean="0"/>
              <a:t>CIS).</a:t>
            </a:r>
          </a:p>
        </p:txBody>
      </p:sp>
    </p:spTree>
    <p:extLst>
      <p:ext uri="{BB962C8B-B14F-4D97-AF65-F5344CB8AC3E}">
        <p14:creationId xmlns:p14="http://schemas.microsoft.com/office/powerpoint/2010/main" val="1842217701"/>
      </p:ext>
    </p:extLst>
  </p:cSld>
  <p:clrMapOvr>
    <a:masterClrMapping/>
  </p:clrMapOvr>
  <p:transition spd="med">
    <p:fade/>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Compliance Profiles Used in Scans</a:t>
            </a:r>
            <a:endParaRPr lang="en-US" dirty="0"/>
          </a:p>
        </p:txBody>
      </p:sp>
      <p:sp>
        <p:nvSpPr>
          <p:cNvPr id="3" name="Text Placeholder 2"/>
          <p:cNvSpPr>
            <a:spLocks noGrp="1"/>
          </p:cNvSpPr>
          <p:nvPr>
            <p:ph type="body" sz="quarter" idx="12"/>
          </p:nvPr>
        </p:nvSpPr>
        <p:spPr>
          <a:xfrm>
            <a:off x="151838" y="1710724"/>
            <a:ext cx="7745253" cy="5345953"/>
          </a:xfrm>
        </p:spPr>
        <p:txBody>
          <a:bodyPr/>
          <a:lstStyle/>
          <a:p>
            <a:r>
              <a:rPr lang="en-US" dirty="0" smtClean="0"/>
              <a:t>This image shows the default Compliance Profiles as accessed from the Scan Nodes page.</a:t>
            </a:r>
          </a:p>
          <a:p>
            <a:endParaRPr lang="en-US" dirty="0" smtClean="0"/>
          </a:p>
          <a:p>
            <a:r>
              <a:rPr lang="en-US" dirty="0" smtClean="0"/>
              <a:t>You should be thoughtful with which profiles choose.</a:t>
            </a:r>
          </a:p>
          <a:p>
            <a:endParaRPr lang="en-US" dirty="0" smtClean="0"/>
          </a:p>
          <a:p>
            <a:r>
              <a:rPr lang="en-US" dirty="0" smtClean="0"/>
              <a:t>Notice how you can also choose to run a scan on demand or schedule a scan.</a:t>
            </a:r>
          </a:p>
          <a:p>
            <a:endParaRPr lang="en-US" dirty="0"/>
          </a:p>
          <a:p>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4" name="Picture 3"/>
          <p:cNvPicPr>
            <a:picLocks noChangeAspect="1"/>
          </p:cNvPicPr>
          <p:nvPr/>
        </p:nvPicPr>
        <p:blipFill>
          <a:blip r:embed="rId3"/>
          <a:stretch>
            <a:fillRect/>
          </a:stretch>
        </p:blipFill>
        <p:spPr>
          <a:xfrm>
            <a:off x="8077200" y="1200148"/>
            <a:ext cx="7810500" cy="6743700"/>
          </a:xfrm>
          <a:prstGeom prst="rect">
            <a:avLst/>
          </a:prstGeom>
          <a:ln>
            <a:solidFill>
              <a:schemeClr val="accent4"/>
            </a:solidFill>
          </a:ln>
        </p:spPr>
      </p:pic>
      <p:sp>
        <p:nvSpPr>
          <p:cNvPr id="5" name="Rectangle 4"/>
          <p:cNvSpPr/>
          <p:nvPr/>
        </p:nvSpPr>
        <p:spPr bwMode="auto">
          <a:xfrm>
            <a:off x="12115800" y="3314700"/>
            <a:ext cx="3771900" cy="3741977"/>
          </a:xfrm>
          <a:prstGeom prst="rect">
            <a:avLst/>
          </a:prstGeom>
          <a:noFill/>
          <a:ln>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9" name="Straight Arrow Connector 8"/>
          <p:cNvCxnSpPr/>
          <p:nvPr/>
        </p:nvCxnSpPr>
        <p:spPr>
          <a:xfrm>
            <a:off x="6276109" y="2930236"/>
            <a:ext cx="5659582" cy="74814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cxnSp>
        <p:nvCxnSpPr>
          <p:cNvPr id="10" name="Straight Arrow Connector 9"/>
          <p:cNvCxnSpPr/>
          <p:nvPr/>
        </p:nvCxnSpPr>
        <p:spPr>
          <a:xfrm>
            <a:off x="7232073" y="6546273"/>
            <a:ext cx="5979102" cy="616526"/>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37170273"/>
      </p:ext>
    </p:extLst>
  </p:cSld>
  <p:clrMapOvr>
    <a:masterClrMapping/>
  </p:clrMapOvr>
  <p:transition spd="med">
    <p:fade/>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Group Exercise: Running a Scan</a:t>
            </a:r>
            <a:endParaRPr lang="en-US" dirty="0"/>
          </a:p>
        </p:txBody>
      </p:sp>
      <p:sp>
        <p:nvSpPr>
          <p:cNvPr id="3" name="Content Placeholder 2"/>
          <p:cNvSpPr>
            <a:spLocks noGrp="1"/>
          </p:cNvSpPr>
          <p:nvPr>
            <p:ph sz="quarter" idx="11"/>
          </p:nvPr>
        </p:nvSpPr>
        <p:spPr/>
        <p:txBody>
          <a:bodyPr/>
          <a:lstStyle/>
          <a:p>
            <a:endParaRPr lang="en-US"/>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Run a Compliance scan.</a:t>
            </a:r>
          </a:p>
          <a:p>
            <a:pPr marL="342900" indent="-342900">
              <a:buFont typeface="Wingdings" panose="05000000000000000000" pitchFamily="2" charset="2"/>
              <a:buChar char="q"/>
            </a:pPr>
            <a:r>
              <a:rPr lang="en-US" dirty="0" smtClean="0"/>
              <a:t>View the output of a scan.</a:t>
            </a:r>
          </a:p>
          <a:p>
            <a:pPr marL="342900" indent="-342900">
              <a:buFont typeface="Wingdings" panose="05000000000000000000" pitchFamily="2" charset="2"/>
              <a:buChar char="q"/>
            </a:pPr>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705408189"/>
      </p:ext>
    </p:extLst>
  </p:cSld>
  <p:clrMapOvr>
    <a:masterClrMapping/>
  </p:clrMapOvr>
  <p:transition spd="med">
    <p:fade/>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a:pPr>
            <a:r>
              <a:rPr lang="en-US" dirty="0"/>
              <a:t>Click the </a:t>
            </a:r>
            <a:r>
              <a:rPr lang="en-US" b="1" dirty="0"/>
              <a:t>check box </a:t>
            </a:r>
            <a:r>
              <a:rPr lang="en-US" dirty="0"/>
              <a:t>next to your node and then click the </a:t>
            </a:r>
            <a:r>
              <a:rPr lang="en-US" b="1" dirty="0" smtClean="0"/>
              <a:t>Scan </a:t>
            </a:r>
            <a:r>
              <a:rPr lang="en-US" dirty="0" smtClean="0"/>
              <a:t>button</a:t>
            </a:r>
            <a:r>
              <a:rPr lang="en-US" dirty="0"/>
              <a:t>.</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6256337" y="1504950"/>
            <a:ext cx="9785695" cy="3371850"/>
          </a:xfrm>
          <a:prstGeom prst="rect">
            <a:avLst/>
          </a:prstGeom>
          <a:ln>
            <a:solidFill>
              <a:schemeClr val="accent1"/>
            </a:solidFill>
          </a:ln>
        </p:spPr>
      </p:pic>
    </p:spTree>
    <p:extLst>
      <p:ext uri="{BB962C8B-B14F-4D97-AF65-F5344CB8AC3E}">
        <p14:creationId xmlns:p14="http://schemas.microsoft.com/office/powerpoint/2010/main" val="3108151486"/>
      </p:ext>
    </p:extLst>
  </p:cSld>
  <p:clrMapOvr>
    <a:masterClrMapping/>
  </p:clrMapOvr>
  <p:transition spd="med">
    <p:fade/>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Running a Scan</a:t>
            </a:r>
            <a:endParaRPr lang="en-US" dirty="0"/>
          </a:p>
        </p:txBody>
      </p:sp>
      <p:sp>
        <p:nvSpPr>
          <p:cNvPr id="3" name="Text Placeholder 2"/>
          <p:cNvSpPr>
            <a:spLocks noGrp="1"/>
          </p:cNvSpPr>
          <p:nvPr>
            <p:ph type="body" sz="quarter" idx="12"/>
          </p:nvPr>
        </p:nvSpPr>
        <p:spPr>
          <a:xfrm>
            <a:off x="650040" y="1856198"/>
            <a:ext cx="4798260" cy="5345953"/>
          </a:xfrm>
        </p:spPr>
        <p:txBody>
          <a:bodyPr/>
          <a:lstStyle/>
          <a:p>
            <a:pPr marL="514350" indent="-514350">
              <a:buFont typeface="+mj-lt"/>
              <a:buAutoNum type="arabicPeriod" startAt="2"/>
            </a:pPr>
            <a:r>
              <a:rPr lang="en-US" dirty="0" smtClean="0"/>
              <a:t>From the resulting page, check the base/ssh profile and uncheck any other check boxes.</a:t>
            </a:r>
          </a:p>
          <a:p>
            <a:pPr marL="514350" indent="-514350">
              <a:buFont typeface="+mj-lt"/>
              <a:buAutoNum type="arabicPeriod" startAt="2"/>
            </a:pPr>
            <a:endParaRPr lang="en-US" dirty="0"/>
          </a:p>
          <a:p>
            <a:pPr marL="514350" indent="-514350">
              <a:buFont typeface="+mj-lt"/>
              <a:buAutoNum type="arabicPeriod" startAt="2"/>
            </a:pPr>
            <a:r>
              <a:rPr lang="en-US" dirty="0" smtClean="0"/>
              <a:t>Click the </a:t>
            </a:r>
            <a:r>
              <a:rPr lang="en-US" b="1" dirty="0" smtClean="0"/>
              <a:t>Scan now </a:t>
            </a:r>
            <a:r>
              <a:rPr lang="en-US" dirty="0" smtClean="0"/>
              <a:t>button.</a:t>
            </a:r>
            <a:endParaRPr lang="en-US" dirty="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3"/>
          <a:stretch>
            <a:fillRect/>
          </a:stretch>
        </p:blipFill>
        <p:spPr>
          <a:xfrm>
            <a:off x="8743950" y="304800"/>
            <a:ext cx="6537325" cy="7838004"/>
          </a:xfrm>
          <a:prstGeom prst="rect">
            <a:avLst/>
          </a:prstGeom>
          <a:ln>
            <a:solidFill>
              <a:schemeClr val="accent1"/>
            </a:solidFill>
          </a:ln>
        </p:spPr>
      </p:pic>
      <p:cxnSp>
        <p:nvCxnSpPr>
          <p:cNvPr id="7" name="Straight Arrow Connector 6"/>
          <p:cNvCxnSpPr/>
          <p:nvPr/>
        </p:nvCxnSpPr>
        <p:spPr>
          <a:xfrm>
            <a:off x="4914900" y="3467100"/>
            <a:ext cx="6534150" cy="1600200"/>
          </a:xfrm>
          <a:prstGeom prst="straightConnector1">
            <a:avLst/>
          </a:prstGeom>
          <a:ln>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434018668"/>
      </p:ext>
    </p:extLst>
  </p:cSld>
  <p:clrMapOvr>
    <a:masterClrMapping/>
  </p:clrMapOvr>
  <p:transition spd="med">
    <p:fade/>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548247"/>
            <a:ext cx="5105400" cy="4439901"/>
          </a:xfrm>
        </p:spPr>
        <p:txBody>
          <a:bodyPr/>
          <a:lstStyle/>
          <a:p>
            <a:r>
              <a:rPr lang="en-US" dirty="0" smtClean="0"/>
              <a:t>A Compliance Report should now display and your scan results should be similar to that shown here.</a:t>
            </a:r>
          </a:p>
          <a:p>
            <a:endParaRPr lang="en-US" dirty="0"/>
          </a:p>
          <a:p>
            <a:r>
              <a:rPr lang="en-US" dirty="0" smtClean="0"/>
              <a:t>Notice how in the upper Summary section in this example, 30 tests were compliant and 6 tests show critical issues with ssh.</a:t>
            </a:r>
          </a:p>
          <a:p>
            <a:endParaRPr lang="en-US" dirty="0"/>
          </a:p>
        </p:txBody>
      </p:sp>
      <p:pic>
        <p:nvPicPr>
          <p:cNvPr id="6" name="Picture 5"/>
          <p:cNvPicPr>
            <a:picLocks noChangeAspect="1"/>
          </p:cNvPicPr>
          <p:nvPr/>
        </p:nvPicPr>
        <p:blipFill>
          <a:blip r:embed="rId3"/>
          <a:stretch>
            <a:fillRect/>
          </a:stretch>
        </p:blipFill>
        <p:spPr>
          <a:xfrm>
            <a:off x="5695949" y="152400"/>
            <a:ext cx="9982200" cy="4914900"/>
          </a:xfrm>
          <a:prstGeom prst="rect">
            <a:avLst/>
          </a:prstGeom>
        </p:spPr>
      </p:pic>
      <p:pic>
        <p:nvPicPr>
          <p:cNvPr id="8" name="Picture 7"/>
          <p:cNvPicPr>
            <a:picLocks noChangeAspect="1"/>
          </p:cNvPicPr>
          <p:nvPr/>
        </p:nvPicPr>
        <p:blipFill>
          <a:blip r:embed="rId4"/>
          <a:stretch>
            <a:fillRect/>
          </a:stretch>
        </p:blipFill>
        <p:spPr>
          <a:xfrm>
            <a:off x="5711825" y="4667250"/>
            <a:ext cx="10487025" cy="3181350"/>
          </a:xfrm>
          <a:prstGeom prst="rect">
            <a:avLst/>
          </a:prstGeom>
          <a:ln>
            <a:solidFill>
              <a:schemeClr val="accent1"/>
            </a:solidFill>
          </a:ln>
        </p:spPr>
      </p:pic>
      <p:cxnSp>
        <p:nvCxnSpPr>
          <p:cNvPr id="7" name="Straight Arrow Connector 6"/>
          <p:cNvCxnSpPr/>
          <p:nvPr/>
        </p:nvCxnSpPr>
        <p:spPr>
          <a:xfrm flipV="1">
            <a:off x="4883727" y="2763983"/>
            <a:ext cx="5133109" cy="2743199"/>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24900576"/>
      </p:ext>
    </p:extLst>
  </p:cSld>
  <p:clrMapOvr>
    <a:masterClrMapping/>
  </p:clrMapOvr>
  <p:transition spd="med">
    <p:fad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4838700" cy="828675"/>
          </a:xfrm>
        </p:spPr>
        <p:txBody>
          <a:bodyPr>
            <a:normAutofit/>
          </a:bodyPr>
          <a:lstStyle/>
          <a:p>
            <a:r>
              <a:rPr lang="en-US" dirty="0" smtClean="0"/>
              <a:t>Scan Results</a:t>
            </a:r>
            <a:endParaRPr lang="en-US" dirty="0"/>
          </a:p>
        </p:txBody>
      </p:sp>
      <p:sp>
        <p:nvSpPr>
          <p:cNvPr id="3" name="Text Placeholder 2"/>
          <p:cNvSpPr>
            <a:spLocks noGrp="1"/>
          </p:cNvSpPr>
          <p:nvPr>
            <p:ph type="body" sz="quarter" idx="12"/>
          </p:nvPr>
        </p:nvSpPr>
        <p:spPr>
          <a:xfrm>
            <a:off x="342900" y="1652155"/>
            <a:ext cx="4707082" cy="4439901"/>
          </a:xfrm>
        </p:spPr>
        <p:txBody>
          <a:bodyPr/>
          <a:lstStyle/>
          <a:p>
            <a:r>
              <a:rPr lang="en-US" dirty="0" smtClean="0"/>
              <a:t>The bottom half of the Compliance Report shown here has a table of details of test results.</a:t>
            </a:r>
            <a:endParaRPr lang="en-US" dirty="0"/>
          </a:p>
          <a:p>
            <a:r>
              <a:rPr lang="en-US" dirty="0" smtClean="0"/>
              <a:t>These are sorted by severity.</a:t>
            </a:r>
          </a:p>
          <a:p>
            <a:r>
              <a:rPr lang="en-US" dirty="0" smtClean="0"/>
              <a:t>If you click an issue as shown here, a bit more information about the issue displays.</a:t>
            </a:r>
            <a:endParaRPr lang="en-US" dirty="0"/>
          </a:p>
        </p:txBody>
      </p:sp>
      <p:pic>
        <p:nvPicPr>
          <p:cNvPr id="5" name="Picture 4"/>
          <p:cNvPicPr>
            <a:picLocks noChangeAspect="1"/>
          </p:cNvPicPr>
          <p:nvPr/>
        </p:nvPicPr>
        <p:blipFill>
          <a:blip r:embed="rId3"/>
          <a:stretch>
            <a:fillRect/>
          </a:stretch>
        </p:blipFill>
        <p:spPr>
          <a:xfrm>
            <a:off x="5623471" y="2236210"/>
            <a:ext cx="10539779" cy="3790518"/>
          </a:xfrm>
          <a:prstGeom prst="rect">
            <a:avLst/>
          </a:prstGeom>
          <a:ln>
            <a:solidFill>
              <a:schemeClr val="accent1"/>
            </a:solidFill>
          </a:ln>
        </p:spPr>
      </p:pic>
      <p:cxnSp>
        <p:nvCxnSpPr>
          <p:cNvPr id="9" name="Straight Arrow Connector 8"/>
          <p:cNvCxnSpPr/>
          <p:nvPr/>
        </p:nvCxnSpPr>
        <p:spPr>
          <a:xfrm>
            <a:off x="4094018" y="2327564"/>
            <a:ext cx="1201882" cy="249381"/>
          </a:xfrm>
          <a:prstGeom prst="straightConnector1">
            <a:avLst/>
          </a:prstGeom>
          <a:ln w="12700">
            <a:solidFill>
              <a:schemeClr val="accent4"/>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80391815"/>
      </p:ext>
    </p:extLst>
  </p:cSld>
  <p:clrMapOvr>
    <a:masterClrMapping/>
  </p:clrMapOvr>
  <p:transition spd="med">
    <p:fade/>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en-US" dirty="0"/>
          </a:p>
        </p:txBody>
      </p:sp>
      <p:sp>
        <p:nvSpPr>
          <p:cNvPr id="3" name="Text Placeholder 2"/>
          <p:cNvSpPr>
            <a:spLocks noGrp="1"/>
          </p:cNvSpPr>
          <p:nvPr>
            <p:ph type="body" sz="quarter" idx="12"/>
          </p:nvPr>
        </p:nvSpPr>
        <p:spPr>
          <a:xfrm>
            <a:off x="646176" y="1167981"/>
            <a:ext cx="14898624" cy="5345953"/>
          </a:xfrm>
        </p:spPr>
        <p:txBody>
          <a:bodyPr/>
          <a:lstStyle/>
          <a:p>
            <a:r>
              <a:rPr lang="en-US" dirty="0" smtClean="0"/>
              <a:t>After completing this module, you should be able to:</a:t>
            </a:r>
          </a:p>
          <a:p>
            <a:endParaRPr lang="en-US" dirty="0" smtClean="0"/>
          </a:p>
          <a:p>
            <a:pPr marL="457200" indent="-457200">
              <a:buFont typeface="Wingdings" charset="2"/>
              <a:buChar char="Ø"/>
            </a:pPr>
            <a:r>
              <a:rPr lang="en-US" dirty="0" smtClean="0"/>
              <a:t>Add a node to test for compliance.</a:t>
            </a:r>
          </a:p>
          <a:p>
            <a:pPr marL="457200" indent="-457200">
              <a:buFont typeface="Wingdings" charset="2"/>
              <a:buChar char="Ø"/>
            </a:pPr>
            <a:r>
              <a:rPr lang="en-US" dirty="0" smtClean="0"/>
              <a:t>Run a Compliance scan.</a:t>
            </a:r>
          </a:p>
          <a:p>
            <a:pPr marL="457200" indent="-457200">
              <a:buFont typeface="Wingdings" charset="2"/>
              <a:buChar char="Ø"/>
            </a:pPr>
            <a:r>
              <a:rPr lang="en-US" dirty="0" smtClean="0"/>
              <a:t>Test for compliance with </a:t>
            </a:r>
            <a:r>
              <a:rPr lang="en-US" dirty="0" err="1" smtClean="0"/>
              <a:t>InSpec</a:t>
            </a:r>
            <a:r>
              <a:rPr lang="en-US" dirty="0" smtClean="0"/>
              <a:t> from the CLI</a:t>
            </a:r>
          </a:p>
          <a:p>
            <a:pPr marL="457200" indent="-457200">
              <a:buFont typeface="Wingdings" charset="2"/>
              <a:buChar char="Ø"/>
            </a:pPr>
            <a:r>
              <a:rPr lang="en-US" dirty="0" smtClean="0"/>
              <a:t>Remediate </a:t>
            </a:r>
            <a:r>
              <a:rPr lang="en-US" dirty="0"/>
              <a:t>a compliance issue</a:t>
            </a:r>
            <a:r>
              <a:rPr lang="en-US" dirty="0" smtClean="0"/>
              <a:t>.</a:t>
            </a:r>
          </a:p>
          <a:p>
            <a:pPr marL="457200" indent="-457200">
              <a:buFont typeface="Wingdings" charset="2"/>
              <a:buChar char="Ø"/>
            </a:pPr>
            <a:r>
              <a:rPr lang="en-US" dirty="0" smtClean="0"/>
              <a:t>Use Test Kitchen to test your remediation.</a:t>
            </a:r>
          </a:p>
          <a:p>
            <a:pPr marL="457200" indent="-457200">
              <a:buFont typeface="Wingdings" charset="2"/>
              <a:buChar char="Ø"/>
            </a:pPr>
            <a:r>
              <a:rPr lang="en-US" dirty="0"/>
              <a:t>Rescan the node and ensure compliance</a:t>
            </a:r>
            <a:r>
              <a:rPr lang="en-US" dirty="0" smtClean="0"/>
              <a:t>.</a:t>
            </a:r>
          </a:p>
          <a:p>
            <a:pPr marL="457200" indent="-457200">
              <a:buFont typeface="Wingdings" charset="2"/>
              <a:buChar char="Ø"/>
            </a:pPr>
            <a:endParaRPr lang="en-US" dirty="0" smtClean="0"/>
          </a:p>
        </p:txBody>
      </p:sp>
    </p:spTree>
    <p:extLst>
      <p:ext uri="{BB962C8B-B14F-4D97-AF65-F5344CB8AC3E}">
        <p14:creationId xmlns:p14="http://schemas.microsoft.com/office/powerpoint/2010/main" val="3816834146"/>
      </p:ext>
    </p:extLst>
  </p:cSld>
  <p:clrMapOvr>
    <a:masterClrMapping/>
  </p:clrMapOvr>
  <p:transition spd="med">
    <p:fad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 name="Picture 17"/>
          <p:cNvPicPr>
            <a:picLocks noChangeAspect="1"/>
          </p:cNvPicPr>
          <p:nvPr/>
        </p:nvPicPr>
        <p:blipFill>
          <a:blip r:embed="rId3"/>
          <a:stretch>
            <a:fillRect/>
          </a:stretch>
        </p:blipFill>
        <p:spPr>
          <a:xfrm>
            <a:off x="7309713" y="318576"/>
            <a:ext cx="5934075" cy="3505200"/>
          </a:xfrm>
          <a:prstGeom prst="rect">
            <a:avLst/>
          </a:prstGeom>
          <a:ln>
            <a:solidFill>
              <a:schemeClr val="accent1"/>
            </a:solidFill>
          </a:ln>
        </p:spPr>
      </p:pic>
      <p:sp>
        <p:nvSpPr>
          <p:cNvPr id="2" name="Title 1"/>
          <p:cNvSpPr>
            <a:spLocks noGrp="1"/>
          </p:cNvSpPr>
          <p:nvPr>
            <p:ph type="title"/>
          </p:nvPr>
        </p:nvSpPr>
        <p:spPr>
          <a:xfrm>
            <a:off x="457199" y="304800"/>
            <a:ext cx="6089073" cy="911752"/>
          </a:xfrm>
        </p:spPr>
        <p:txBody>
          <a:bodyPr>
            <a:normAutofit fontScale="90000"/>
          </a:bodyPr>
          <a:lstStyle/>
          <a:p>
            <a:r>
              <a:rPr lang="en-US" dirty="0" smtClean="0"/>
              <a:t>GE: Scan Results</a:t>
            </a:r>
            <a:endParaRPr lang="en-US" dirty="0"/>
          </a:p>
        </p:txBody>
      </p:sp>
      <p:sp>
        <p:nvSpPr>
          <p:cNvPr id="3" name="Text Placeholder 2"/>
          <p:cNvSpPr>
            <a:spLocks noGrp="1"/>
          </p:cNvSpPr>
          <p:nvPr>
            <p:ph type="body" sz="quarter" idx="12"/>
          </p:nvPr>
        </p:nvSpPr>
        <p:spPr>
          <a:xfrm>
            <a:off x="342900" y="1428751"/>
            <a:ext cx="4707082" cy="6156614"/>
          </a:xfrm>
        </p:spPr>
        <p:txBody>
          <a:bodyPr/>
          <a:lstStyle/>
          <a:p>
            <a:r>
              <a:rPr lang="en-US" dirty="0" smtClean="0"/>
              <a:t>To view the </a:t>
            </a:r>
            <a:r>
              <a:rPr lang="en-US" dirty="0" err="1" smtClean="0"/>
              <a:t>InSpec</a:t>
            </a:r>
            <a:r>
              <a:rPr lang="en-US" dirty="0" smtClean="0"/>
              <a:t> code that comprises this profile, do the following:</a:t>
            </a:r>
          </a:p>
          <a:p>
            <a:endParaRPr lang="en-US" dirty="0"/>
          </a:p>
          <a:p>
            <a:pPr marL="514350" indent="-514350">
              <a:buFont typeface="+mj-lt"/>
              <a:buAutoNum type="arabicPeriod"/>
            </a:pPr>
            <a:r>
              <a:rPr lang="en-US" dirty="0" smtClean="0"/>
              <a:t>Click the </a:t>
            </a:r>
            <a:r>
              <a:rPr lang="en-US" b="1" dirty="0" smtClean="0"/>
              <a:t>Compliance</a:t>
            </a:r>
            <a:r>
              <a:rPr lang="en-US" dirty="0" smtClean="0"/>
              <a:t> button.</a:t>
            </a:r>
          </a:p>
          <a:p>
            <a:pPr marL="514350" indent="-514350">
              <a:buFont typeface="+mj-lt"/>
              <a:buAutoNum type="arabicPeriod"/>
            </a:pPr>
            <a:r>
              <a:rPr lang="en-US" dirty="0" smtClean="0"/>
              <a:t>Click the relevant profile (</a:t>
            </a:r>
            <a:r>
              <a:rPr lang="en-US" b="1" dirty="0" smtClean="0"/>
              <a:t>Basic SSH</a:t>
            </a:r>
            <a:r>
              <a:rPr lang="en-US" dirty="0" smtClean="0"/>
              <a:t>).</a:t>
            </a:r>
          </a:p>
          <a:p>
            <a:pPr marL="514350" indent="-514350">
              <a:buFont typeface="+mj-lt"/>
              <a:buAutoNum type="arabicPeriod"/>
            </a:pPr>
            <a:r>
              <a:rPr lang="en-US" dirty="0" smtClean="0"/>
              <a:t>Scroll down and click the `</a:t>
            </a:r>
            <a:r>
              <a:rPr lang="en-US" b="1" dirty="0"/>
              <a:t>Set SSH protocol version to </a:t>
            </a:r>
            <a:r>
              <a:rPr lang="en-US" b="1" dirty="0" smtClean="0"/>
              <a:t>2</a:t>
            </a:r>
            <a:r>
              <a:rPr lang="en-US" dirty="0" smtClean="0"/>
              <a:t>` profile.</a:t>
            </a:r>
            <a:endParaRPr lang="en-US" dirty="0"/>
          </a:p>
        </p:txBody>
      </p:sp>
      <p:pic>
        <p:nvPicPr>
          <p:cNvPr id="7" name="Picture 6"/>
          <p:cNvPicPr>
            <a:picLocks noChangeAspect="1"/>
          </p:cNvPicPr>
          <p:nvPr/>
        </p:nvPicPr>
        <p:blipFill>
          <a:blip r:embed="rId4"/>
          <a:stretch>
            <a:fillRect/>
          </a:stretch>
        </p:blipFill>
        <p:spPr>
          <a:xfrm>
            <a:off x="11226220" y="1216552"/>
            <a:ext cx="4921251" cy="3645765"/>
          </a:xfrm>
          <a:prstGeom prst="rect">
            <a:avLst/>
          </a:prstGeom>
          <a:ln>
            <a:solidFill>
              <a:schemeClr val="accent1"/>
            </a:solidFill>
          </a:ln>
        </p:spPr>
      </p:pic>
      <p:pic>
        <p:nvPicPr>
          <p:cNvPr id="8" name="Picture 7"/>
          <p:cNvPicPr>
            <a:picLocks noChangeAspect="1"/>
          </p:cNvPicPr>
          <p:nvPr/>
        </p:nvPicPr>
        <p:blipFill>
          <a:blip r:embed="rId5"/>
          <a:stretch>
            <a:fillRect/>
          </a:stretch>
        </p:blipFill>
        <p:spPr>
          <a:xfrm>
            <a:off x="7535282" y="4814930"/>
            <a:ext cx="7381875" cy="3228975"/>
          </a:xfrm>
          <a:prstGeom prst="rect">
            <a:avLst/>
          </a:prstGeom>
          <a:ln>
            <a:solidFill>
              <a:schemeClr val="accent1"/>
            </a:solidFill>
          </a:ln>
        </p:spPr>
      </p:pic>
      <p:cxnSp>
        <p:nvCxnSpPr>
          <p:cNvPr id="9" name="Straight Arrow Connector 8"/>
          <p:cNvCxnSpPr/>
          <p:nvPr/>
        </p:nvCxnSpPr>
        <p:spPr>
          <a:xfrm flipV="1">
            <a:off x="4967142" y="2876550"/>
            <a:ext cx="2900508" cy="11044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3" name="Straight Arrow Connector 12"/>
          <p:cNvCxnSpPr/>
          <p:nvPr/>
        </p:nvCxnSpPr>
        <p:spPr>
          <a:xfrm flipV="1">
            <a:off x="4490892" y="4438650"/>
            <a:ext cx="9129858" cy="1180631"/>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5295900" y="5831480"/>
            <a:ext cx="3543300" cy="1026520"/>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577483553"/>
      </p:ext>
    </p:extLst>
  </p:cSld>
  <p:clrMapOvr>
    <a:masterClrMapping/>
  </p:clrMapOvr>
  <p:transition spd="med">
    <p:fad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199" y="304800"/>
            <a:ext cx="12409715" cy="911752"/>
          </a:xfrm>
        </p:spPr>
        <p:txBody>
          <a:bodyPr>
            <a:normAutofit/>
          </a:bodyPr>
          <a:lstStyle/>
          <a:p>
            <a:r>
              <a:rPr lang="en-US" dirty="0" smtClean="0"/>
              <a:t>Discussion: </a:t>
            </a:r>
            <a:r>
              <a:rPr lang="en-US" dirty="0" err="1" smtClean="0"/>
              <a:t>InSpec</a:t>
            </a:r>
            <a:r>
              <a:rPr lang="en-US" dirty="0" smtClean="0"/>
              <a:t> Profile Code</a:t>
            </a:r>
            <a:endParaRPr lang="en-US" dirty="0"/>
          </a:p>
        </p:txBody>
      </p:sp>
      <p:sp>
        <p:nvSpPr>
          <p:cNvPr id="3" name="Text Placeholder 2"/>
          <p:cNvSpPr>
            <a:spLocks noGrp="1"/>
          </p:cNvSpPr>
          <p:nvPr>
            <p:ph type="body" sz="quarter" idx="12"/>
          </p:nvPr>
        </p:nvSpPr>
        <p:spPr>
          <a:xfrm>
            <a:off x="342900" y="1314451"/>
            <a:ext cx="4707082" cy="6156614"/>
          </a:xfrm>
        </p:spPr>
        <p:txBody>
          <a:bodyPr/>
          <a:lstStyle/>
          <a:p>
            <a:r>
              <a:rPr lang="en-US" dirty="0" smtClean="0"/>
              <a:t>Let's discuss what this profile is doing.</a:t>
            </a:r>
          </a:p>
          <a:p>
            <a:endParaRPr lang="en-US" dirty="0"/>
          </a:p>
          <a:p>
            <a:r>
              <a:rPr lang="en-US" sz="2800" dirty="0" smtClean="0"/>
              <a:t>The `impact` of 3.0 indicates this is a Critical issue.</a:t>
            </a:r>
          </a:p>
          <a:p>
            <a:endParaRPr lang="en-US" sz="2800" dirty="0" smtClean="0"/>
          </a:p>
          <a:p>
            <a:r>
              <a:rPr lang="en-US" sz="2800" dirty="0" smtClean="0"/>
              <a:t>The `title` is what populates the Compliance Report issue title.</a:t>
            </a:r>
          </a:p>
          <a:p>
            <a:endParaRPr lang="en-US" sz="2800" dirty="0" smtClean="0"/>
          </a:p>
          <a:p>
            <a:r>
              <a:rPr lang="en-US" sz="2800" dirty="0" smtClean="0"/>
              <a:t>The `describe` section is the actual test that is executed.</a:t>
            </a:r>
          </a:p>
          <a:p>
            <a:endParaRPr lang="en-US" dirty="0" smtClean="0"/>
          </a:p>
          <a:p>
            <a:endParaRPr lang="en-US" dirty="0" smtClean="0"/>
          </a:p>
          <a:p>
            <a:endParaRPr lang="en-US" dirty="0" smtClean="0"/>
          </a:p>
          <a:p>
            <a:endParaRPr lang="en-US" dirty="0"/>
          </a:p>
          <a:p>
            <a:endParaRPr lang="en-US" dirty="0"/>
          </a:p>
        </p:txBody>
      </p:sp>
      <p:pic>
        <p:nvPicPr>
          <p:cNvPr id="8" name="Picture 7"/>
          <p:cNvPicPr>
            <a:picLocks noChangeAspect="1"/>
          </p:cNvPicPr>
          <p:nvPr/>
        </p:nvPicPr>
        <p:blipFill>
          <a:blip r:embed="rId3"/>
          <a:stretch>
            <a:fillRect/>
          </a:stretch>
        </p:blipFill>
        <p:spPr>
          <a:xfrm>
            <a:off x="5281258" y="1428751"/>
            <a:ext cx="10887719" cy="4762499"/>
          </a:xfrm>
          <a:prstGeom prst="rect">
            <a:avLst/>
          </a:prstGeom>
          <a:ln>
            <a:solidFill>
              <a:schemeClr val="accent1"/>
            </a:solidFill>
          </a:ln>
        </p:spPr>
      </p:pic>
      <p:cxnSp>
        <p:nvCxnSpPr>
          <p:cNvPr id="10" name="Straight Arrow Connector 9"/>
          <p:cNvCxnSpPr/>
          <p:nvPr/>
        </p:nvCxnSpPr>
        <p:spPr>
          <a:xfrm>
            <a:off x="4133850" y="3752851"/>
            <a:ext cx="3409950" cy="292222"/>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1" name="Straight Arrow Connector 10"/>
          <p:cNvCxnSpPr/>
          <p:nvPr/>
        </p:nvCxnSpPr>
        <p:spPr>
          <a:xfrm flipV="1">
            <a:off x="4863830" y="4392758"/>
            <a:ext cx="3441970" cy="665625"/>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cxnSp>
        <p:nvCxnSpPr>
          <p:cNvPr id="15" name="Straight Arrow Connector 14"/>
          <p:cNvCxnSpPr/>
          <p:nvPr/>
        </p:nvCxnSpPr>
        <p:spPr>
          <a:xfrm flipV="1">
            <a:off x="4727643" y="5581650"/>
            <a:ext cx="2949507" cy="1461176"/>
          </a:xfrm>
          <a:prstGeom prst="straightConnector1">
            <a:avLst/>
          </a:prstGeom>
          <a:ln w="28575">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080805466"/>
      </p:ext>
    </p:extLst>
  </p:cSld>
  <p:clrMapOvr>
    <a:masterClrMapping/>
  </p:clrMapOvr>
  <p:transition spd="med">
    <p:fad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   </a:t>
            </a:r>
            <a:r>
              <a:rPr lang="en-US" dirty="0" err="1"/>
              <a:t>IdentityFile</a:t>
            </a:r>
            <a:r>
              <a:rPr lang="en-US" dirty="0"/>
              <a:t> ~/.ssh/identity</a:t>
            </a:r>
          </a:p>
          <a:p>
            <a:r>
              <a:rPr lang="en-US" dirty="0"/>
              <a:t>#   </a:t>
            </a:r>
            <a:r>
              <a:rPr lang="en-US" dirty="0" err="1"/>
              <a:t>IdentityFile</a:t>
            </a:r>
            <a:r>
              <a:rPr lang="en-US" dirty="0"/>
              <a:t> ~/.ssh/</a:t>
            </a:r>
            <a:r>
              <a:rPr lang="en-US" dirty="0" err="1"/>
              <a:t>id_rsa</a:t>
            </a:r>
            <a:endParaRPr lang="en-US" dirty="0"/>
          </a:p>
          <a:p>
            <a:r>
              <a:rPr lang="en-US" dirty="0"/>
              <a:t>#   </a:t>
            </a:r>
            <a:r>
              <a:rPr lang="en-US" dirty="0" err="1"/>
              <a:t>IdentityFile</a:t>
            </a:r>
            <a:r>
              <a:rPr lang="en-US" dirty="0"/>
              <a:t> ~/.ssh/</a:t>
            </a:r>
            <a:r>
              <a:rPr lang="en-US" dirty="0" err="1"/>
              <a:t>id_dsa</a:t>
            </a:r>
            <a:endParaRPr lang="en-US" dirty="0"/>
          </a:p>
          <a:p>
            <a:r>
              <a:rPr lang="en-US" dirty="0"/>
              <a:t>#   Port 22</a:t>
            </a:r>
          </a:p>
          <a:p>
            <a:r>
              <a:rPr lang="en-US" dirty="0"/>
              <a:t>#   Protocol </a:t>
            </a:r>
            <a:r>
              <a:rPr lang="en-US" dirty="0" smtClean="0"/>
              <a:t>2,3</a:t>
            </a:r>
            <a:endParaRPr lang="en-US" dirty="0"/>
          </a:p>
          <a:p>
            <a:r>
              <a:rPr lang="en-US" dirty="0"/>
              <a:t>#   Cipher 3des</a:t>
            </a:r>
          </a:p>
        </p:txBody>
      </p:sp>
      <p:sp>
        <p:nvSpPr>
          <p:cNvPr id="3" name="Text Placeholder 2"/>
          <p:cNvSpPr>
            <a:spLocks noGrp="1"/>
          </p:cNvSpPr>
          <p:nvPr>
            <p:ph type="body" sz="quarter" idx="11"/>
          </p:nvPr>
        </p:nvSpPr>
        <p:spPr/>
        <p:txBody>
          <a:bodyPr/>
          <a:lstStyle/>
          <a:p>
            <a:r>
              <a:rPr lang="en-US" dirty="0"/>
              <a:t> more /etc/ssh/</a:t>
            </a:r>
            <a:r>
              <a:rPr lang="en-US" dirty="0" err="1"/>
              <a:t>ssh_config</a:t>
            </a:r>
            <a:endParaRPr lang="en-US" dirty="0"/>
          </a:p>
        </p:txBody>
      </p:sp>
      <p:sp>
        <p:nvSpPr>
          <p:cNvPr id="4" name="Content Placeholder 3"/>
          <p:cNvSpPr>
            <a:spLocks noGrp="1"/>
          </p:cNvSpPr>
          <p:nvPr>
            <p:ph sz="quarter" idx="12"/>
          </p:nvPr>
        </p:nvSpPr>
        <p:spPr>
          <a:xfrm>
            <a:off x="1122782" y="4356924"/>
            <a:ext cx="14420850" cy="557213"/>
          </a:xfrm>
        </p:spPr>
        <p:txBody>
          <a:bodyPr/>
          <a:lstStyle/>
          <a:p>
            <a:endParaRPr lang="en-US" dirty="0"/>
          </a:p>
        </p:txBody>
      </p:sp>
      <p:sp>
        <p:nvSpPr>
          <p:cNvPr id="5" name="Title 4"/>
          <p:cNvSpPr>
            <a:spLocks noGrp="1"/>
          </p:cNvSpPr>
          <p:nvPr>
            <p:ph type="title"/>
          </p:nvPr>
        </p:nvSpPr>
        <p:spPr/>
        <p:txBody>
          <a:bodyPr/>
          <a:lstStyle/>
          <a:p>
            <a:r>
              <a:rPr lang="en-US" dirty="0" smtClean="0"/>
              <a:t>Example: Node's ssh config</a:t>
            </a:r>
            <a:endParaRPr lang="en-US" dirty="0"/>
          </a:p>
        </p:txBody>
      </p:sp>
    </p:spTree>
    <p:extLst>
      <p:ext uri="{BB962C8B-B14F-4D97-AF65-F5344CB8AC3E}">
        <p14:creationId xmlns:p14="http://schemas.microsoft.com/office/powerpoint/2010/main" val="2643880712"/>
      </p:ext>
    </p:extLst>
  </p:cSld>
  <p:clrMapOvr>
    <a:masterClrMapping/>
  </p:clrMapOvr>
  <p:transition spd="med">
    <p:fad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Let's Remediate the Issue</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Now that we've identified the ssh version issue, let's write a recipe on the target node to remediate the issue.</a:t>
            </a:r>
          </a:p>
          <a:p>
            <a:endParaRPr lang="en-US" dirty="0"/>
          </a:p>
          <a:p>
            <a:r>
              <a:rPr lang="en-US" dirty="0" smtClean="0"/>
              <a:t>Then we'll run the compliance scan again to see if we successfully remediated the issue.</a:t>
            </a:r>
          </a:p>
          <a:p>
            <a:endParaRPr lang="en-US" dirty="0"/>
          </a:p>
          <a:p>
            <a:r>
              <a:rPr lang="en-US" b="1" dirty="0" smtClean="0"/>
              <a:t>Note</a:t>
            </a:r>
            <a:r>
              <a:rPr lang="en-US" dirty="0" smtClean="0"/>
              <a:t>: In this course we will write a recipe directly on the node that we're running scans on. Of course, in the workplace you will likely write such recipes locally and upload them to Chef Server for convergence by the target nodes.</a:t>
            </a:r>
          </a:p>
        </p:txBody>
      </p:sp>
    </p:spTree>
    <p:extLst>
      <p:ext uri="{BB962C8B-B14F-4D97-AF65-F5344CB8AC3E}">
        <p14:creationId xmlns:p14="http://schemas.microsoft.com/office/powerpoint/2010/main" val="847587243"/>
      </p:ext>
    </p:extLst>
  </p:cSld>
  <p:clrMapOvr>
    <a:masterClrMapping/>
  </p:clrMapOvr>
  <p:transition spd="med">
    <p:fade/>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Remediating the Issue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a:t>Log into your target node</a:t>
            </a:r>
          </a:p>
          <a:p>
            <a:pPr marL="342900" indent="-342900">
              <a:buFont typeface="Wingdings" panose="05000000000000000000" pitchFamily="2" charset="2"/>
              <a:buChar char="q"/>
            </a:pPr>
            <a:r>
              <a:rPr lang="en-US" dirty="0"/>
              <a:t>Start writing a remediation recipe on that node.</a:t>
            </a:r>
          </a:p>
          <a:p>
            <a:pPr marL="342900" indent="-342900">
              <a:buFont typeface="Wingdings" panose="05000000000000000000" pitchFamily="2" charset="2"/>
              <a:buChar char="q"/>
            </a:pPr>
            <a:r>
              <a:rPr lang="en-US" dirty="0"/>
              <a:t>Test the recipe with Test Kitchen.</a:t>
            </a:r>
          </a:p>
          <a:p>
            <a:pPr marL="342900" indent="-342900">
              <a:buFont typeface="Wingdings" panose="05000000000000000000" pitchFamily="2" charset="2"/>
              <a:buChar char="q"/>
            </a:pPr>
            <a:r>
              <a:rPr lang="en-US" dirty="0"/>
              <a:t>Rescan the node and ensure compliance.</a:t>
            </a:r>
            <a:endParaRPr lang="en-US" dirty="0"/>
          </a:p>
        </p:txBody>
      </p:sp>
    </p:spTree>
    <p:extLst>
      <p:ext uri="{BB962C8B-B14F-4D97-AF65-F5344CB8AC3E}">
        <p14:creationId xmlns:p14="http://schemas.microsoft.com/office/powerpoint/2010/main" val="1088515292"/>
      </p:ext>
    </p:extLst>
  </p:cSld>
  <p:clrMapOvr>
    <a:masterClrMapping/>
  </p:clrMapOvr>
  <p:transition spd="med">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a:t>
            </a:r>
            <a:r>
              <a:rPr lang="en-US" dirty="0"/>
              <a:t>Remediating the Issue</a:t>
            </a:r>
          </a:p>
        </p:txBody>
      </p:sp>
      <p:sp>
        <p:nvSpPr>
          <p:cNvPr id="3" name="Text Placeholder 2"/>
          <p:cNvSpPr>
            <a:spLocks noGrp="1"/>
          </p:cNvSpPr>
          <p:nvPr>
            <p:ph type="body" sz="quarter" idx="12"/>
          </p:nvPr>
        </p:nvSpPr>
        <p:spPr>
          <a:xfrm>
            <a:off x="650040" y="1856198"/>
            <a:ext cx="6390840" cy="5345953"/>
          </a:xfrm>
        </p:spPr>
        <p:txBody>
          <a:bodyPr/>
          <a:lstStyle/>
          <a:p>
            <a:r>
              <a:rPr lang="en-US" sz="2800" dirty="0" smtClean="0"/>
              <a:t>Log into your </a:t>
            </a:r>
            <a:r>
              <a:rPr lang="en-US" sz="2800" b="1" dirty="0" smtClean="0"/>
              <a:t>target</a:t>
            </a:r>
            <a:r>
              <a:rPr lang="en-US" sz="2800" dirty="0" smtClean="0"/>
              <a:t> node (not your compliance server node) and ensure you are in the home directory.</a:t>
            </a:r>
          </a:p>
          <a:p>
            <a:endParaRPr lang="en-US" sz="2800" dirty="0"/>
          </a:p>
          <a:p>
            <a:endParaRPr lang="en-US" sz="2800" dirty="0" smtClean="0"/>
          </a:p>
          <a:p>
            <a:endParaRPr lang="en-US" sz="2800" dirty="0"/>
          </a:p>
          <a:p>
            <a:endParaRPr lang="en-US" sz="2800" dirty="0" smtClean="0"/>
          </a:p>
          <a:p>
            <a:endParaRPr lang="en-US" sz="2800" dirty="0" smtClean="0"/>
          </a:p>
        </p:txBody>
      </p:sp>
      <p:pic>
        <p:nvPicPr>
          <p:cNvPr id="4" name="Picture 3"/>
          <p:cNvPicPr>
            <a:picLocks noChangeAspect="1"/>
          </p:cNvPicPr>
          <p:nvPr/>
        </p:nvPicPr>
        <p:blipFill>
          <a:blip r:embed="rId3"/>
          <a:stretch>
            <a:fillRect/>
          </a:stretch>
        </p:blipFill>
        <p:spPr>
          <a:xfrm>
            <a:off x="6867075" y="1435223"/>
            <a:ext cx="8823722" cy="4132820"/>
          </a:xfrm>
          <a:prstGeom prst="rect">
            <a:avLst/>
          </a:prstGeom>
        </p:spPr>
      </p:pic>
      <p:sp>
        <p:nvSpPr>
          <p:cNvPr id="9" name="Text Placeholder 2"/>
          <p:cNvSpPr txBox="1">
            <a:spLocks/>
          </p:cNvSpPr>
          <p:nvPr/>
        </p:nvSpPr>
        <p:spPr bwMode="white">
          <a:xfrm>
            <a:off x="802439" y="6171898"/>
            <a:ext cx="14888357" cy="1935855"/>
          </a:xfrm>
          <a:prstGeom prst="rect">
            <a:avLst/>
          </a:prstGeom>
        </p:spPr>
        <p:txBody>
          <a:bodyPr vert="horz" wrap="square" lIns="0" tIns="0" rIns="0" bIns="0" rtlCol="0">
            <a:noAutofit/>
          </a:bodyPr>
          <a:lstStyle>
            <a:lvl1pPr algn="l" defTabSz="1217613" rtl="0" eaLnBrk="1" fontAlgn="base" hangingPunct="1">
              <a:spcBef>
                <a:spcPts val="800"/>
              </a:spcBef>
              <a:spcAft>
                <a:spcPts val="800"/>
              </a:spcAft>
              <a:buSzPct val="90000"/>
              <a:buFont typeface="Arial" charset="0"/>
              <a:defRPr sz="3200" kern="1200" baseline="0">
                <a:solidFill>
                  <a:schemeClr val="accent3">
                    <a:lumMod val="50000"/>
                  </a:schemeClr>
                </a:solidFill>
                <a:latin typeface="+mn-lt"/>
                <a:ea typeface="ＭＳ Ｐゴシック" charset="0"/>
                <a:cs typeface="ＭＳ Ｐゴシック" charset="0"/>
              </a:defRPr>
            </a:lvl1pPr>
            <a:lvl2pPr marL="307975" algn="l" defTabSz="1217613" rtl="0" eaLnBrk="1" fontAlgn="base" hangingPunct="1">
              <a:spcBef>
                <a:spcPts val="800"/>
              </a:spcBef>
              <a:spcAft>
                <a:spcPts val="800"/>
              </a:spcAft>
              <a:buSzPct val="90000"/>
              <a:buFont typeface="Arial" charset="0"/>
              <a:defRPr sz="2800" kern="1200" baseline="0">
                <a:solidFill>
                  <a:schemeClr val="accent3">
                    <a:lumMod val="50000"/>
                  </a:schemeClr>
                </a:solidFill>
                <a:latin typeface="+mn-lt"/>
                <a:ea typeface="ＭＳ Ｐゴシック" charset="0"/>
                <a:cs typeface="+mn-cs"/>
              </a:defRPr>
            </a:lvl2pPr>
            <a:lvl3pPr marL="608013"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3pPr>
            <a:lvl4pPr marL="839788" algn="l" defTabSz="1217613" rtl="0" eaLnBrk="1" fontAlgn="base" hangingPunct="1">
              <a:spcBef>
                <a:spcPts val="800"/>
              </a:spcBef>
              <a:spcAft>
                <a:spcPts val="800"/>
              </a:spcAft>
              <a:buSzPct val="90000"/>
              <a:buFont typeface="Arial" charset="0"/>
              <a:defRPr sz="2400" kern="1200" baseline="0">
                <a:solidFill>
                  <a:schemeClr val="accent3">
                    <a:lumMod val="50000"/>
                  </a:schemeClr>
                </a:solidFill>
                <a:latin typeface="+mn-lt"/>
                <a:ea typeface="ＭＳ Ｐゴシック" charset="0"/>
                <a:cs typeface="+mn-cs"/>
              </a:defRPr>
            </a:lvl4pPr>
            <a:lvl5pPr marL="1068388" algn="l" defTabSz="1217613" rtl="0" eaLnBrk="1" fontAlgn="base" hangingPunct="1">
              <a:spcBef>
                <a:spcPts val="800"/>
              </a:spcBef>
              <a:spcAft>
                <a:spcPts val="800"/>
              </a:spcAft>
              <a:buSzPct val="90000"/>
              <a:buFont typeface="Arial" charset="0"/>
              <a:defRPr sz="2000" kern="1200" baseline="0">
                <a:solidFill>
                  <a:schemeClr val="accent3">
                    <a:lumMod val="50000"/>
                  </a:schemeClr>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z="2800" b="1" dirty="0" smtClean="0"/>
              <a:t>Note</a:t>
            </a:r>
            <a:r>
              <a:rPr lang="en-US" sz="2800" dirty="0" smtClean="0"/>
              <a:t>: You can install the editor of your choice on the target node after you log in. The only editor currently installed on these training nodes is vi. Instructions to install nano, emacs, and vim are below in your participant guide.</a:t>
            </a:r>
          </a:p>
          <a:p>
            <a:endParaRPr lang="en-US" sz="2800" dirty="0" smtClean="0"/>
          </a:p>
          <a:p>
            <a:endParaRPr lang="en-US" sz="2800" dirty="0" smtClean="0"/>
          </a:p>
          <a:p>
            <a:endParaRPr lang="en-US" sz="2800" dirty="0" smtClean="0"/>
          </a:p>
          <a:p>
            <a:endParaRPr lang="en-US" sz="2800" dirty="0" smtClean="0"/>
          </a:p>
          <a:p>
            <a:endParaRPr lang="en-US" sz="2800" dirty="0" smtClean="0"/>
          </a:p>
        </p:txBody>
      </p:sp>
    </p:spTree>
    <p:extLst>
      <p:ext uri="{BB962C8B-B14F-4D97-AF65-F5344CB8AC3E}">
        <p14:creationId xmlns:p14="http://schemas.microsoft.com/office/powerpoint/2010/main" val="1399417866"/>
      </p:ext>
    </p:extLst>
  </p:cSld>
  <p:clrMapOvr>
    <a:masterClrMapping/>
  </p:clrMapOvr>
  <p:transition spd="med">
    <p:fade/>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699965"/>
          </a:xfrm>
        </p:spPr>
        <p:txBody>
          <a:bodyPr/>
          <a:lstStyle/>
          <a:p>
            <a:r>
              <a:rPr lang="en-US" dirty="0" smtClean="0"/>
              <a:t>$ mkdir -p cookbooks</a:t>
            </a:r>
          </a:p>
          <a:p>
            <a:r>
              <a:rPr lang="en-US" dirty="0"/>
              <a:t>$ </a:t>
            </a:r>
            <a:r>
              <a:rPr lang="en-US" dirty="0" smtClean="0"/>
              <a:t>cd cookbooks</a:t>
            </a:r>
            <a:endParaRPr lang="en-US" dirty="0"/>
          </a:p>
        </p:txBody>
      </p:sp>
      <p:sp>
        <p:nvSpPr>
          <p:cNvPr id="5" name="Title 4"/>
          <p:cNvSpPr>
            <a:spLocks noGrp="1"/>
          </p:cNvSpPr>
          <p:nvPr>
            <p:ph type="title"/>
          </p:nvPr>
        </p:nvSpPr>
        <p:spPr/>
        <p:txBody>
          <a:bodyPr>
            <a:normAutofit/>
          </a:bodyPr>
          <a:lstStyle/>
          <a:p>
            <a:r>
              <a:rPr lang="en-US" dirty="0" smtClean="0"/>
              <a:t>GE: Create an SSH Cookbook and CD to it</a:t>
            </a:r>
            <a:endParaRPr lang="en-US" dirty="0"/>
          </a:p>
        </p:txBody>
      </p:sp>
      <p:sp>
        <p:nvSpPr>
          <p:cNvPr id="7" name="Subtitle 2"/>
          <p:cNvSpPr txBox="1">
            <a:spLocks/>
          </p:cNvSpPr>
          <p:nvPr/>
        </p:nvSpPr>
        <p:spPr>
          <a:xfrm>
            <a:off x="1121104" y="3271838"/>
            <a:ext cx="12869534" cy="4317682"/>
          </a:xfrm>
          <a:prstGeom prst="rect">
            <a:avLst/>
          </a:prstGeom>
        </p:spPr>
        <p:txBody>
          <a:bodyPr/>
          <a:lstStyle>
            <a:lvl1pPr algn="l" defTabSz="1217613" rtl="0" eaLnBrk="1" fontAlgn="base" hangingPunct="1">
              <a:spcBef>
                <a:spcPts val="800"/>
              </a:spcBef>
              <a:spcAft>
                <a:spcPct val="0"/>
              </a:spcAft>
              <a:buSzPct val="90000"/>
              <a:buFont typeface="Arial" charset="0"/>
              <a:defRPr sz="3200" kern="1200">
                <a:solidFill>
                  <a:srgbClr val="3E4346"/>
                </a:solidFill>
                <a:latin typeface="+mn-lt"/>
                <a:ea typeface="ＭＳ Ｐゴシック" charset="0"/>
                <a:cs typeface="ＭＳ Ｐゴシック" charset="0"/>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dirty="0" smtClean="0"/>
              <a:t>Create a `</a:t>
            </a:r>
            <a:r>
              <a:rPr lang="en-US" b="1" dirty="0" smtClean="0"/>
              <a:t>cookbooks</a:t>
            </a:r>
            <a:r>
              <a:rPr lang="en-US" dirty="0" smtClean="0"/>
              <a:t>` directory and navigate into it.</a:t>
            </a:r>
          </a:p>
        </p:txBody>
      </p:sp>
    </p:spTree>
    <p:extLst>
      <p:ext uri="{BB962C8B-B14F-4D97-AF65-F5344CB8AC3E}">
        <p14:creationId xmlns:p14="http://schemas.microsoft.com/office/powerpoint/2010/main" val="488231227"/>
      </p:ext>
    </p:extLst>
  </p:cSld>
  <p:clrMapOvr>
    <a:masterClrMapping/>
  </p:clrMapOvr>
  <p:transition spd="med">
    <p:fad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::cookbook</a:t>
            </a:r>
          </a:p>
          <a:p>
            <a:r>
              <a:rPr lang="en-US" b="1" dirty="0"/>
              <a:t>  * directory[/home/chef/cookbooks/ssh] action create</a:t>
            </a:r>
          </a:p>
          <a:p>
            <a:r>
              <a:rPr lang="en-US" b="1" dirty="0"/>
              <a:t>    - create new directory /home/chef/cookbooks/ssh</a:t>
            </a:r>
          </a:p>
          <a:p>
            <a:r>
              <a:rPr lang="en-US" b="1" dirty="0" smtClean="0"/>
              <a:t>...</a:t>
            </a:r>
          </a:p>
          <a:p>
            <a:r>
              <a:rPr lang="en-US" b="1" dirty="0" smtClean="0"/>
              <a:t>- </a:t>
            </a:r>
            <a:r>
              <a:rPr lang="en-US" b="1" dirty="0"/>
              <a:t>create new file /home/chef/cookbooks/ssh/recipes/default.rb</a:t>
            </a:r>
          </a:p>
          <a:p>
            <a:r>
              <a:rPr lang="en-US" b="1" dirty="0"/>
              <a:t>    - update content in file /home/chef/cookbooks/ssh/recipes/default.rb from none to b702c7</a:t>
            </a:r>
          </a:p>
          <a:p>
            <a:r>
              <a:rPr lang="en-US" b="1" dirty="0"/>
              <a:t>    (diff output suppressed by config)</a:t>
            </a:r>
          </a:p>
          <a:p>
            <a:endParaRPr lang="en-US" b="1" dirty="0"/>
          </a:p>
        </p:txBody>
      </p:sp>
      <p:sp>
        <p:nvSpPr>
          <p:cNvPr id="3" name="Text Placeholder 2"/>
          <p:cNvSpPr>
            <a:spLocks noGrp="1"/>
          </p:cNvSpPr>
          <p:nvPr>
            <p:ph type="body" sz="quarter" idx="11"/>
          </p:nvPr>
        </p:nvSpPr>
        <p:spPr/>
        <p:txBody>
          <a:bodyPr/>
          <a:lstStyle/>
          <a:p>
            <a:r>
              <a:rPr lang="en-US" dirty="0" smtClean="0"/>
              <a:t>$ </a:t>
            </a:r>
            <a:r>
              <a:rPr lang="en-US" dirty="0"/>
              <a:t>chef generate cookbook ssh</a:t>
            </a:r>
          </a:p>
        </p:txBody>
      </p:sp>
      <p:sp>
        <p:nvSpPr>
          <p:cNvPr id="5" name="Title 4"/>
          <p:cNvSpPr>
            <a:spLocks noGrp="1"/>
          </p:cNvSpPr>
          <p:nvPr>
            <p:ph type="title"/>
          </p:nvPr>
        </p:nvSpPr>
        <p:spPr/>
        <p:txBody>
          <a:bodyPr/>
          <a:lstStyle/>
          <a:p>
            <a:r>
              <a:rPr lang="en-US" dirty="0"/>
              <a:t>GE: Create an SSH Cookbook</a:t>
            </a:r>
          </a:p>
        </p:txBody>
      </p:sp>
    </p:spTree>
    <p:extLst>
      <p:ext uri="{BB962C8B-B14F-4D97-AF65-F5344CB8AC3E}">
        <p14:creationId xmlns:p14="http://schemas.microsoft.com/office/powerpoint/2010/main" val="3630403266"/>
      </p:ext>
    </p:extLst>
  </p:cSld>
  <p:clrMapOvr>
    <a:masterClrMapping/>
  </p:clrMapOvr>
  <p:transition spd="med">
    <p:fad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::recipe</a:t>
            </a:r>
          </a:p>
          <a:p>
            <a:r>
              <a:rPr lang="en-US" b="1" dirty="0"/>
              <a:t>  * directory[./ssh/spec/unit/recipes] action create (up to date)</a:t>
            </a:r>
          </a:p>
          <a:p>
            <a:r>
              <a:rPr lang="en-US" b="1" dirty="0"/>
              <a:t>  * cookbook_file[./ssh/spec/</a:t>
            </a:r>
            <a:r>
              <a:rPr lang="en-US" b="1" dirty="0" err="1"/>
              <a:t>spec_helper.rb</a:t>
            </a:r>
            <a:r>
              <a:rPr lang="en-US" b="1" dirty="0"/>
              <a:t>] action </a:t>
            </a:r>
            <a:r>
              <a:rPr lang="en-US" b="1" dirty="0" err="1"/>
              <a:t>create_if_missing</a:t>
            </a:r>
            <a:r>
              <a:rPr lang="en-US" b="1" dirty="0"/>
              <a:t> (up to date)</a:t>
            </a:r>
          </a:p>
          <a:p>
            <a:r>
              <a:rPr lang="en-US" b="1" dirty="0" smtClean="0"/>
              <a:t>...</a:t>
            </a:r>
          </a:p>
          <a:p>
            <a:r>
              <a:rPr lang="en-US" b="1" dirty="0" smtClean="0"/>
              <a:t>- </a:t>
            </a:r>
            <a:r>
              <a:rPr lang="en-US" b="1" dirty="0"/>
              <a:t>create new file ./ssh/recipes/</a:t>
            </a:r>
            <a:r>
              <a:rPr lang="en-US" b="1" dirty="0" err="1"/>
              <a:t>client.rb</a:t>
            </a:r>
            <a:endParaRPr lang="en-US" b="1" dirty="0"/>
          </a:p>
          <a:p>
            <a:r>
              <a:rPr lang="en-US" b="1" dirty="0"/>
              <a:t>    - update content in file ./ssh/recipes/</a:t>
            </a:r>
            <a:r>
              <a:rPr lang="en-US" b="1" dirty="0" err="1"/>
              <a:t>client.rb</a:t>
            </a:r>
            <a:r>
              <a:rPr lang="en-US" b="1" dirty="0"/>
              <a:t> from none to </a:t>
            </a:r>
            <a:r>
              <a:rPr lang="en-US" b="1" dirty="0" smtClean="0"/>
              <a:t>9c833a</a:t>
            </a:r>
            <a:endParaRPr lang="en-US" b="1" dirty="0"/>
          </a:p>
          <a:p>
            <a:r>
              <a:rPr lang="en-US" b="1" dirty="0"/>
              <a:t>    (diff output suppressed by config)</a:t>
            </a:r>
          </a:p>
          <a:p>
            <a:endParaRPr lang="en-US" dirty="0"/>
          </a:p>
        </p:txBody>
      </p:sp>
      <p:sp>
        <p:nvSpPr>
          <p:cNvPr id="3" name="Text Placeholder 2"/>
          <p:cNvSpPr>
            <a:spLocks noGrp="1"/>
          </p:cNvSpPr>
          <p:nvPr>
            <p:ph type="body" sz="quarter" idx="11"/>
          </p:nvPr>
        </p:nvSpPr>
        <p:spPr/>
        <p:txBody>
          <a:bodyPr/>
          <a:lstStyle/>
          <a:p>
            <a:r>
              <a:rPr lang="en-US" dirty="0" smtClean="0"/>
              <a:t>$ </a:t>
            </a:r>
            <a:r>
              <a:rPr lang="en-US" dirty="0"/>
              <a:t>chef generate </a:t>
            </a:r>
            <a:r>
              <a:rPr lang="en-US" dirty="0" smtClean="0"/>
              <a:t>recipe ssh client</a:t>
            </a:r>
            <a:endParaRPr lang="en-US" dirty="0"/>
          </a:p>
        </p:txBody>
      </p:sp>
      <p:sp>
        <p:nvSpPr>
          <p:cNvPr id="5" name="Title 4"/>
          <p:cNvSpPr>
            <a:spLocks noGrp="1"/>
          </p:cNvSpPr>
          <p:nvPr>
            <p:ph type="title"/>
          </p:nvPr>
        </p:nvSpPr>
        <p:spPr/>
        <p:txBody>
          <a:bodyPr/>
          <a:lstStyle/>
          <a:p>
            <a:r>
              <a:rPr lang="en-US" dirty="0"/>
              <a:t>GE: Create an SSH </a:t>
            </a:r>
            <a:r>
              <a:rPr lang="en-US" dirty="0" smtClean="0"/>
              <a:t>Client Recipe</a:t>
            </a:r>
            <a:endParaRPr lang="en-US" dirty="0"/>
          </a:p>
        </p:txBody>
      </p:sp>
    </p:spTree>
    <p:extLst>
      <p:ext uri="{BB962C8B-B14F-4D97-AF65-F5344CB8AC3E}">
        <p14:creationId xmlns:p14="http://schemas.microsoft.com/office/powerpoint/2010/main" val="858937813"/>
      </p:ext>
    </p:extLst>
  </p:cSld>
  <p:clrMapOvr>
    <a:masterClrMapping/>
  </p:clrMapOvr>
  <p:transition spd="med">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Compiling Cookbooks...</a:t>
            </a:r>
          </a:p>
          <a:p>
            <a:r>
              <a:rPr lang="en-US" b="1" dirty="0"/>
              <a:t>Recipe: </a:t>
            </a:r>
            <a:r>
              <a:rPr lang="en-US" b="1" dirty="0" err="1"/>
              <a:t>code_generator</a:t>
            </a:r>
            <a:r>
              <a:rPr lang="en-US" b="1" dirty="0"/>
              <a:t>::template</a:t>
            </a:r>
          </a:p>
          <a:p>
            <a:r>
              <a:rPr lang="en-US" b="1" dirty="0"/>
              <a:t>  * directory[./ssh/templates/default] action create</a:t>
            </a:r>
          </a:p>
          <a:p>
            <a:r>
              <a:rPr lang="en-US" b="1" dirty="0"/>
              <a:t>    - create new directory ./ssh/templates/default</a:t>
            </a:r>
          </a:p>
          <a:p>
            <a:r>
              <a:rPr lang="en-US" b="1" dirty="0"/>
              <a:t>  * file[./ssh/templates/default/</a:t>
            </a:r>
            <a:r>
              <a:rPr lang="en-US" b="1" dirty="0" err="1"/>
              <a:t>ssh_config.erb</a:t>
            </a:r>
            <a:r>
              <a:rPr lang="en-US" b="1" dirty="0"/>
              <a:t>] action create</a:t>
            </a:r>
          </a:p>
          <a:p>
            <a:r>
              <a:rPr lang="en-US" b="1" dirty="0"/>
              <a:t>    - create new file ./ssh/templates/default/</a:t>
            </a:r>
            <a:r>
              <a:rPr lang="en-US" b="1" dirty="0" err="1"/>
              <a:t>ssh_config.erb</a:t>
            </a:r>
            <a:endParaRPr lang="en-US" b="1" dirty="0"/>
          </a:p>
          <a:p>
            <a:r>
              <a:rPr lang="en-US" b="1" dirty="0"/>
              <a:t>    - update content in file ./ssh/templates/default/</a:t>
            </a:r>
            <a:r>
              <a:rPr lang="en-US" b="1" dirty="0" err="1"/>
              <a:t>ssh_config.erb</a:t>
            </a:r>
            <a:r>
              <a:rPr lang="en-US" b="1" dirty="0"/>
              <a:t> from none to 86eb9b</a:t>
            </a:r>
          </a:p>
          <a:p>
            <a:r>
              <a:rPr lang="en-US" b="1" dirty="0"/>
              <a:t>    (diff output suppressed by config</a:t>
            </a:r>
            <a:r>
              <a:rPr lang="en-US" b="1" dirty="0" smtClean="0"/>
              <a:t>)</a:t>
            </a:r>
            <a:endParaRPr lang="en-US" b="1" dirty="0"/>
          </a:p>
        </p:txBody>
      </p:sp>
      <p:sp>
        <p:nvSpPr>
          <p:cNvPr id="3" name="Text Placeholder 2"/>
          <p:cNvSpPr>
            <a:spLocks noGrp="1"/>
          </p:cNvSpPr>
          <p:nvPr>
            <p:ph type="body" sz="quarter" idx="11"/>
          </p:nvPr>
        </p:nvSpPr>
        <p:spPr>
          <a:xfrm>
            <a:off x="1121103" y="1337149"/>
            <a:ext cx="14554325" cy="729785"/>
          </a:xfrm>
        </p:spPr>
        <p:txBody>
          <a:bodyPr/>
          <a:lstStyle/>
          <a:p>
            <a:r>
              <a:rPr lang="en-US" dirty="0"/>
              <a:t>$ chef generate template ssh </a:t>
            </a:r>
            <a:r>
              <a:rPr lang="en-US" dirty="0" err="1"/>
              <a:t>ssh_config.erb</a:t>
            </a:r>
            <a:r>
              <a:rPr lang="en-US" dirty="0"/>
              <a:t> -s /etc/ssh/</a:t>
            </a:r>
            <a:r>
              <a:rPr lang="en-US" dirty="0" err="1"/>
              <a:t>ssh_config</a:t>
            </a:r>
            <a:endParaRPr lang="en-US" dirty="0"/>
          </a:p>
        </p:txBody>
      </p:sp>
      <p:sp>
        <p:nvSpPr>
          <p:cNvPr id="5" name="Title 4"/>
          <p:cNvSpPr>
            <a:spLocks noGrp="1"/>
          </p:cNvSpPr>
          <p:nvPr>
            <p:ph type="title"/>
          </p:nvPr>
        </p:nvSpPr>
        <p:spPr/>
        <p:txBody>
          <a:bodyPr/>
          <a:lstStyle/>
          <a:p>
            <a:r>
              <a:rPr lang="en-US" dirty="0"/>
              <a:t>GE: Create an SSH </a:t>
            </a:r>
            <a:r>
              <a:rPr lang="en-US" dirty="0" smtClean="0"/>
              <a:t>Template</a:t>
            </a:r>
            <a:endParaRPr lang="en-US" dirty="0"/>
          </a:p>
        </p:txBody>
      </p:sp>
    </p:spTree>
    <p:extLst>
      <p:ext uri="{BB962C8B-B14F-4D97-AF65-F5344CB8AC3E}">
        <p14:creationId xmlns:p14="http://schemas.microsoft.com/office/powerpoint/2010/main" val="4229444765"/>
      </p:ext>
    </p:extLst>
  </p:cSld>
  <p:clrMapOvr>
    <a:masterClrMapping/>
  </p:clrMapOvr>
  <p:transition spd="med">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Adding a Node to Test</a:t>
            </a:r>
            <a:endParaRPr lang="en-US" dirty="0"/>
          </a:p>
        </p:txBody>
      </p:sp>
      <p:sp>
        <p:nvSpPr>
          <p:cNvPr id="3" name="Subtitle 2"/>
          <p:cNvSpPr>
            <a:spLocks noGrp="1"/>
          </p:cNvSpPr>
          <p:nvPr>
            <p:ph type="subTitle" idx="1"/>
          </p:nvPr>
        </p:nvSpPr>
        <p:spPr>
          <a:xfrm>
            <a:off x="1671638" y="3271838"/>
            <a:ext cx="12319000" cy="4317682"/>
          </a:xfrm>
        </p:spPr>
        <p:txBody>
          <a:bodyPr/>
          <a:lstStyle/>
          <a:p>
            <a:r>
              <a:rPr lang="en-US" dirty="0" smtClean="0"/>
              <a:t>Adding a node is a fairly straightforward process. You'll need:</a:t>
            </a:r>
          </a:p>
          <a:p>
            <a:endParaRPr lang="en-US" dirty="0"/>
          </a:p>
          <a:p>
            <a:pPr marL="457200" indent="-457200">
              <a:buFont typeface="Arial" panose="020B0604020202020204" pitchFamily="34" charset="0"/>
              <a:buChar char="•"/>
            </a:pPr>
            <a:r>
              <a:rPr lang="en-US" dirty="0" smtClean="0"/>
              <a:t>The IP address or FQDN of the nodes to be tested.</a:t>
            </a:r>
          </a:p>
          <a:p>
            <a:pPr marL="457200" indent="-457200">
              <a:buFont typeface="Arial" panose="020B0604020202020204" pitchFamily="34" charset="0"/>
              <a:buChar char="•"/>
            </a:pPr>
            <a:r>
              <a:rPr lang="en-US" dirty="0" smtClean="0"/>
              <a:t>Access configuration (ssh or </a:t>
            </a:r>
            <a:r>
              <a:rPr lang="en-US" dirty="0" err="1" smtClean="0"/>
              <a:t>WinRM</a:t>
            </a:r>
            <a:r>
              <a:rPr lang="en-US" dirty="0" smtClean="0"/>
              <a:t>).</a:t>
            </a:r>
          </a:p>
          <a:p>
            <a:pPr marL="457200" indent="-457200">
              <a:buFont typeface="Arial" panose="020B0604020202020204" pitchFamily="34" charset="0"/>
              <a:buChar char="•"/>
            </a:pPr>
            <a:r>
              <a:rPr lang="en-US" dirty="0" smtClean="0"/>
              <a:t>The node's username and password OR</a:t>
            </a:r>
          </a:p>
          <a:p>
            <a:pPr marL="457200" indent="-457200">
              <a:buFont typeface="Arial" panose="020B0604020202020204" pitchFamily="34" charset="0"/>
              <a:buChar char="•"/>
            </a:pPr>
            <a:r>
              <a:rPr lang="en-US" dirty="0" smtClean="0"/>
              <a:t>The node's username plus security key pair.</a:t>
            </a:r>
          </a:p>
        </p:txBody>
      </p:sp>
    </p:spTree>
    <p:extLst>
      <p:ext uri="{BB962C8B-B14F-4D97-AF65-F5344CB8AC3E}">
        <p14:creationId xmlns:p14="http://schemas.microsoft.com/office/powerpoint/2010/main" val="3390536075"/>
      </p:ext>
    </p:extLst>
  </p:cSld>
  <p:clrMapOvr>
    <a:masterClrMapping/>
  </p:clrMapOvr>
  <p:transition spd="med">
    <p:fade/>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b="1" dirty="0"/>
              <a:t># Cookbook Name:: ssh</a:t>
            </a:r>
          </a:p>
          <a:p>
            <a:r>
              <a:rPr lang="en-US" b="1" dirty="0"/>
              <a:t># Recipe:: </a:t>
            </a:r>
            <a:r>
              <a:rPr lang="en-US" b="1" dirty="0" smtClean="0"/>
              <a:t>client</a:t>
            </a:r>
            <a:endParaRPr lang="en-US" b="1" dirty="0"/>
          </a:p>
          <a:p>
            <a:r>
              <a:rPr lang="en-US" b="1" dirty="0"/>
              <a:t># Copyright (c) </a:t>
            </a:r>
            <a:r>
              <a:rPr lang="en-US" b="1" dirty="0" smtClean="0"/>
              <a:t>2035 </a:t>
            </a:r>
            <a:r>
              <a:rPr lang="en-US" b="1" dirty="0"/>
              <a:t>The Authors, All Rights Reserved.</a:t>
            </a:r>
          </a:p>
          <a:p>
            <a:endParaRPr lang="en-US" b="1" dirty="0"/>
          </a:p>
          <a:p>
            <a:r>
              <a:rPr lang="en-US" b="1" dirty="0"/>
              <a:t>template '/etc/ssh/</a:t>
            </a:r>
            <a:r>
              <a:rPr lang="en-US" b="1" dirty="0" err="1"/>
              <a:t>ssh_config</a:t>
            </a:r>
            <a:r>
              <a:rPr lang="en-US" b="1" dirty="0"/>
              <a:t>' do</a:t>
            </a:r>
          </a:p>
          <a:p>
            <a:r>
              <a:rPr lang="en-US" b="1" dirty="0"/>
              <a:t>  source '</a:t>
            </a:r>
            <a:r>
              <a:rPr lang="en-US" b="1" dirty="0" err="1"/>
              <a:t>ssh_config.erb</a:t>
            </a:r>
            <a:r>
              <a:rPr lang="en-US" b="1" dirty="0"/>
              <a:t>'</a:t>
            </a:r>
          </a:p>
          <a:p>
            <a:r>
              <a:rPr lang="en-US" b="1" dirty="0"/>
              <a:t>  owner 'root'</a:t>
            </a:r>
          </a:p>
          <a:p>
            <a:r>
              <a:rPr lang="en-US" b="1" dirty="0"/>
              <a:t>  group 'root'</a:t>
            </a:r>
          </a:p>
          <a:p>
            <a:r>
              <a:rPr lang="en-US" b="1" dirty="0"/>
              <a:t>  mode '0644'</a:t>
            </a:r>
          </a:p>
          <a:p>
            <a:r>
              <a:rPr lang="en-US" b="1" dirty="0"/>
              <a:t>end</a:t>
            </a:r>
          </a:p>
        </p:txBody>
      </p:sp>
      <p:sp>
        <p:nvSpPr>
          <p:cNvPr id="3" name="Text Placeholder 2"/>
          <p:cNvSpPr>
            <a:spLocks noGrp="1"/>
          </p:cNvSpPr>
          <p:nvPr>
            <p:ph type="body" sz="quarter" idx="11"/>
          </p:nvPr>
        </p:nvSpPr>
        <p:spPr>
          <a:xfrm>
            <a:off x="1121103" y="1337149"/>
            <a:ext cx="14554325" cy="729785"/>
          </a:xfrm>
        </p:spPr>
        <p:txBody>
          <a:bodyPr/>
          <a:lstStyle/>
          <a:p>
            <a:r>
              <a:rPr lang="en-US" dirty="0"/>
              <a:t>$ ~/cookbooks/ssh/recipes/</a:t>
            </a:r>
            <a:r>
              <a:rPr lang="en-US" dirty="0" err="1"/>
              <a:t>client.rb</a:t>
            </a:r>
            <a:endParaRPr lang="en-US" dirty="0"/>
          </a:p>
        </p:txBody>
      </p:sp>
      <p:sp>
        <p:nvSpPr>
          <p:cNvPr id="5" name="Title 4"/>
          <p:cNvSpPr>
            <a:spLocks noGrp="1"/>
          </p:cNvSpPr>
          <p:nvPr>
            <p:ph type="title"/>
          </p:nvPr>
        </p:nvSpPr>
        <p:spPr/>
        <p:txBody>
          <a:bodyPr/>
          <a:lstStyle/>
          <a:p>
            <a:r>
              <a:rPr lang="en-US" dirty="0"/>
              <a:t>GE: </a:t>
            </a:r>
            <a:r>
              <a:rPr lang="en-US" dirty="0" smtClean="0"/>
              <a:t>Write the Client Recipe</a:t>
            </a:r>
            <a:endParaRPr lang="en-US" dirty="0"/>
          </a:p>
        </p:txBody>
      </p:sp>
    </p:spTree>
    <p:extLst>
      <p:ext uri="{BB962C8B-B14F-4D97-AF65-F5344CB8AC3E}">
        <p14:creationId xmlns:p14="http://schemas.microsoft.com/office/powerpoint/2010/main" val="2295369889"/>
      </p:ext>
    </p:extLst>
  </p:cSld>
  <p:clrMapOvr>
    <a:masterClrMapping/>
  </p:clrMapOvr>
  <p:transition spd="med">
    <p:fad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smtClean="0"/>
              <a:t>GE: Testing the Recipe</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q"/>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4009617569"/>
      </p:ext>
    </p:extLst>
  </p:cSld>
  <p:clrMapOvr>
    <a:masterClrMapping/>
  </p:clrMapOvr>
  <p:transition spd="med">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314611"/>
          </a:xfrm>
        </p:spPr>
        <p:txBody>
          <a:bodyPr/>
          <a:lstStyle/>
          <a:p>
            <a:r>
              <a:rPr lang="en-US" dirty="0"/>
              <a:t>$ cd </a:t>
            </a:r>
            <a:r>
              <a:rPr lang="en-US" dirty="0" smtClean="0"/>
              <a:t>~/cookbooks/ssh/</a:t>
            </a:r>
          </a:p>
        </p:txBody>
      </p:sp>
      <p:sp>
        <p:nvSpPr>
          <p:cNvPr id="5" name="Title 4"/>
          <p:cNvSpPr>
            <a:spLocks noGrp="1"/>
          </p:cNvSpPr>
          <p:nvPr>
            <p:ph type="title"/>
          </p:nvPr>
        </p:nvSpPr>
        <p:spPr/>
        <p:txBody>
          <a:bodyPr>
            <a:normAutofit/>
          </a:bodyPr>
          <a:lstStyle/>
          <a:p>
            <a:r>
              <a:rPr lang="en-US" dirty="0" smtClean="0"/>
              <a:t>GE: Navigate to your SSH Cookbook</a:t>
            </a:r>
            <a:endParaRPr lang="en-US" dirty="0"/>
          </a:p>
        </p:txBody>
      </p:sp>
    </p:spTree>
    <p:extLst>
      <p:ext uri="{BB962C8B-B14F-4D97-AF65-F5344CB8AC3E}">
        <p14:creationId xmlns:p14="http://schemas.microsoft.com/office/powerpoint/2010/main" val="3115391137"/>
      </p:ext>
    </p:extLst>
  </p:cSld>
  <p:clrMapOvr>
    <a:masterClrMapping/>
  </p:clrMapOvr>
  <p:transition spd="med">
    <p:fade/>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a:xfrm>
            <a:off x="1121104" y="2270608"/>
            <a:ext cx="14423693" cy="5580480"/>
          </a:xfrm>
        </p:spPr>
        <p:txBody>
          <a:bodyPr/>
          <a:lstStyle/>
          <a:p>
            <a:r>
              <a:rPr lang="en-US" b="1" dirty="0" smtClean="0"/>
              <a:t>---</a:t>
            </a:r>
          </a:p>
          <a:p>
            <a:r>
              <a:rPr lang="en-US" b="1" dirty="0" smtClean="0"/>
              <a:t>driver:</a:t>
            </a:r>
          </a:p>
          <a:p>
            <a:r>
              <a:rPr lang="en-US" b="1" dirty="0" smtClean="0"/>
              <a:t>  name: </a:t>
            </a:r>
            <a:r>
              <a:rPr lang="en-US" b="1" dirty="0" err="1" smtClean="0"/>
              <a:t>docker</a:t>
            </a:r>
            <a:endParaRPr lang="en-US" b="1" dirty="0" smtClean="0"/>
          </a:p>
          <a:p>
            <a:endParaRPr lang="en-US" b="1" dirty="0" smtClean="0"/>
          </a:p>
          <a:p>
            <a:r>
              <a:rPr lang="en-US" b="1" dirty="0" err="1" smtClean="0"/>
              <a:t>provisioner</a:t>
            </a:r>
            <a:r>
              <a:rPr lang="en-US" b="1" dirty="0" smtClean="0"/>
              <a:t>:</a:t>
            </a:r>
          </a:p>
          <a:p>
            <a:r>
              <a:rPr lang="en-US" b="1" dirty="0" smtClean="0"/>
              <a:t>  name: </a:t>
            </a:r>
            <a:r>
              <a:rPr lang="en-US" b="1" dirty="0" err="1" smtClean="0"/>
              <a:t>chef_zero</a:t>
            </a:r>
            <a:endParaRPr lang="en-US" b="1" dirty="0" smtClean="0"/>
          </a:p>
          <a:p>
            <a:endParaRPr lang="en-US" dirty="0"/>
          </a:p>
        </p:txBody>
      </p:sp>
      <p:sp>
        <p:nvSpPr>
          <p:cNvPr id="11" name="Text Placeholder 10"/>
          <p:cNvSpPr>
            <a:spLocks noGrp="1"/>
          </p:cNvSpPr>
          <p:nvPr>
            <p:ph type="body" sz="quarter" idx="11"/>
          </p:nvPr>
        </p:nvSpPr>
        <p:spPr/>
        <p:txBody>
          <a:bodyPr/>
          <a:lstStyle/>
          <a:p>
            <a:endParaRPr lang="en-US" dirty="0" smtClean="0"/>
          </a:p>
          <a:p>
            <a:r>
              <a:rPr lang="en-US" dirty="0" smtClean="0"/>
              <a:t>$ ~/cookbooks/ssh/.</a:t>
            </a:r>
            <a:r>
              <a:rPr lang="en-US" dirty="0" err="1" smtClean="0"/>
              <a:t>kitchen.yml</a:t>
            </a:r>
            <a:endParaRPr lang="en-US" dirty="0" smtClean="0"/>
          </a:p>
          <a:p>
            <a:endParaRPr lang="en-US" dirty="0"/>
          </a:p>
        </p:txBody>
      </p:sp>
      <p:sp>
        <p:nvSpPr>
          <p:cNvPr id="5" name="Title 4"/>
          <p:cNvSpPr>
            <a:spLocks noGrp="1"/>
          </p:cNvSpPr>
          <p:nvPr>
            <p:ph type="title"/>
          </p:nvPr>
        </p:nvSpPr>
        <p:spPr/>
        <p:txBody>
          <a:bodyPr/>
          <a:lstStyle/>
          <a:p>
            <a:r>
              <a:rPr lang="en-US" dirty="0" smtClean="0"/>
              <a:t>GE: Edit your .</a:t>
            </a:r>
            <a:r>
              <a:rPr lang="en-US" dirty="0" err="1" smtClean="0"/>
              <a:t>kitchen.yml</a:t>
            </a:r>
            <a:r>
              <a:rPr lang="en-US" dirty="0" smtClean="0"/>
              <a:t> -- Part 1</a:t>
            </a:r>
            <a:endParaRPr lang="en-US" dirty="0"/>
          </a:p>
        </p:txBody>
      </p:sp>
      <p:sp>
        <p:nvSpPr>
          <p:cNvPr id="18" name="Content Placeholder 5"/>
          <p:cNvSpPr>
            <a:spLocks noGrp="1"/>
          </p:cNvSpPr>
          <p:nvPr>
            <p:ph sz="quarter" idx="12" hasCustomPrompt="1"/>
          </p:nvPr>
        </p:nvSpPr>
        <p:spPr>
          <a:xfrm>
            <a:off x="1127883" y="3297095"/>
            <a:ext cx="14420850" cy="5433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453521190"/>
      </p:ext>
    </p:extLst>
  </p:cSld>
  <p:clrMapOvr>
    <a:masterClrMapping/>
  </p:clrMapOvr>
  <p:transition spd="med">
    <p:fade/>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2</a:t>
            </a:r>
            <a:endParaRPr lang="en-US" dirty="0"/>
          </a:p>
        </p:txBody>
      </p:sp>
      <p:sp>
        <p:nvSpPr>
          <p:cNvPr id="6" name="Content Placeholder 5"/>
          <p:cNvSpPr>
            <a:spLocks noGrp="1"/>
          </p:cNvSpPr>
          <p:nvPr>
            <p:ph sz="quarter" idx="12" hasCustomPrompt="1"/>
          </p:nvPr>
        </p:nvSpPr>
        <p:spPr>
          <a:xfrm>
            <a:off x="1127883" y="2908475"/>
            <a:ext cx="14420850" cy="102344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436160997"/>
      </p:ext>
    </p:extLst>
  </p:cSld>
  <p:clrMapOvr>
    <a:masterClrMapping/>
  </p:clrMapOvr>
  <p:transition spd="med">
    <p:fade/>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dirty="0" smtClean="0"/>
              <a:t>platforms</a:t>
            </a:r>
            <a:r>
              <a:rPr lang="en-US" dirty="0"/>
              <a:t>:</a:t>
            </a:r>
          </a:p>
          <a:p>
            <a:r>
              <a:rPr lang="en-US" dirty="0"/>
              <a:t>#  - name: </a:t>
            </a:r>
            <a:r>
              <a:rPr lang="en-US" dirty="0" smtClean="0"/>
              <a:t>ubuntu-34.04</a:t>
            </a:r>
            <a:endParaRPr lang="en-US" dirty="0"/>
          </a:p>
          <a:p>
            <a:r>
              <a:rPr lang="en-US" dirty="0"/>
              <a:t>  - name: centos-6.7</a:t>
            </a:r>
          </a:p>
          <a:p>
            <a:endParaRPr lang="en-US" dirty="0"/>
          </a:p>
          <a:p>
            <a:r>
              <a:rPr lang="en-US" dirty="0"/>
              <a:t>suites:</a:t>
            </a:r>
          </a:p>
          <a:p>
            <a:r>
              <a:rPr lang="en-US" dirty="0"/>
              <a:t>  - name: client</a:t>
            </a:r>
          </a:p>
          <a:p>
            <a:r>
              <a:rPr lang="en-US" dirty="0"/>
              <a:t>    run_list:</a:t>
            </a:r>
          </a:p>
          <a:p>
            <a:r>
              <a:rPr lang="en-US" dirty="0"/>
              <a:t>      - recipe[ssh::client]</a:t>
            </a:r>
          </a:p>
          <a:p>
            <a:r>
              <a:rPr lang="en-US" dirty="0"/>
              <a:t>    attributes:</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a:t>
            </a:r>
            <a:r>
              <a:rPr lang="en-US" dirty="0"/>
              <a:t>~/cookbooks/ssh/.</a:t>
            </a:r>
            <a:r>
              <a:rPr lang="en-US" dirty="0" err="1"/>
              <a:t>kitchen.yml</a:t>
            </a:r>
            <a:endParaRPr lang="en-US" dirty="0"/>
          </a:p>
          <a:p>
            <a:endParaRPr lang="en-US" dirty="0"/>
          </a:p>
        </p:txBody>
      </p:sp>
      <p:sp>
        <p:nvSpPr>
          <p:cNvPr id="5" name="Title 4"/>
          <p:cNvSpPr>
            <a:spLocks noGrp="1"/>
          </p:cNvSpPr>
          <p:nvPr>
            <p:ph type="title"/>
          </p:nvPr>
        </p:nvSpPr>
        <p:spPr/>
        <p:txBody>
          <a:bodyPr>
            <a:normAutofit/>
          </a:bodyPr>
          <a:lstStyle/>
          <a:p>
            <a:r>
              <a:rPr lang="en-US" dirty="0" smtClean="0"/>
              <a:t>GE: Edit your .</a:t>
            </a:r>
            <a:r>
              <a:rPr lang="en-US" dirty="0" err="1" smtClean="0"/>
              <a:t>kitchen.yml</a:t>
            </a:r>
            <a:r>
              <a:rPr lang="en-US" dirty="0" smtClean="0"/>
              <a:t> -- Part 3</a:t>
            </a:r>
            <a:endParaRPr lang="en-US" dirty="0"/>
          </a:p>
        </p:txBody>
      </p:sp>
      <p:sp>
        <p:nvSpPr>
          <p:cNvPr id="7" name="Content Placeholder 5"/>
          <p:cNvSpPr txBox="1">
            <a:spLocks/>
          </p:cNvSpPr>
          <p:nvPr/>
        </p:nvSpPr>
        <p:spPr bwMode="white">
          <a:xfrm>
            <a:off x="1127883" y="495438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
        <p:nvSpPr>
          <p:cNvPr id="8" name="Content Placeholder 5"/>
          <p:cNvSpPr txBox="1">
            <a:spLocks/>
          </p:cNvSpPr>
          <p:nvPr/>
        </p:nvSpPr>
        <p:spPr bwMode="white">
          <a:xfrm>
            <a:off x="1143123" y="5975468"/>
            <a:ext cx="14420850" cy="503517"/>
          </a:xfrm>
          <a:prstGeom prst="rect">
            <a:avLst/>
          </a:prstGeom>
          <a:solidFill>
            <a:schemeClr val="accent1">
              <a:alpha val="60000"/>
            </a:schemeClr>
          </a:solidFill>
          <a:ln>
            <a:solidFill>
              <a:schemeClr val="accent1">
                <a:lumMod val="75000"/>
              </a:schemeClr>
            </a:solidFill>
          </a:ln>
        </p:spPr>
        <p:txBody>
          <a:bodyPr vert="horz" wrap="square" lIns="0" tIns="0" rIns="0" bIns="0" rtlCol="0" anchor="ctr">
            <a:noAutofit/>
          </a:bodyPr>
          <a:lstStyle>
            <a:lvl1pPr algn="l" defTabSz="1217613" rtl="0" eaLnBrk="1" fontAlgn="base" hangingPunct="1">
              <a:spcBef>
                <a:spcPts val="800"/>
              </a:spcBef>
              <a:spcAft>
                <a:spcPct val="0"/>
              </a:spcAft>
              <a:buSzPct val="90000"/>
              <a:buFont typeface="Arial" charset="0"/>
              <a:defRPr sz="4200" kern="1200" baseline="0">
                <a:solidFill>
                  <a:schemeClr val="bg2"/>
                </a:solidFill>
                <a:latin typeface="Courier New"/>
                <a:ea typeface="ＭＳ Ｐゴシック" charset="0"/>
                <a:cs typeface="Courier New"/>
              </a:defRPr>
            </a:lvl1pPr>
            <a:lvl2pPr marL="307975" algn="l" defTabSz="1217613" rtl="0" eaLnBrk="1" fontAlgn="base" hangingPunct="1">
              <a:spcBef>
                <a:spcPts val="800"/>
              </a:spcBef>
              <a:spcAft>
                <a:spcPct val="0"/>
              </a:spcAft>
              <a:buSzPct val="90000"/>
              <a:buFont typeface="Arial" charset="0"/>
              <a:defRPr sz="2800" kern="1200">
                <a:solidFill>
                  <a:srgbClr val="3E4346"/>
                </a:solidFill>
                <a:latin typeface="+mn-lt"/>
                <a:ea typeface="ＭＳ Ｐゴシック" charset="0"/>
                <a:cs typeface="+mn-cs"/>
              </a:defRPr>
            </a:lvl2pPr>
            <a:lvl3pPr marL="608013"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3pPr>
            <a:lvl4pPr marL="839788" algn="l" defTabSz="1217613" rtl="0" eaLnBrk="1" fontAlgn="base" hangingPunct="1">
              <a:spcBef>
                <a:spcPts val="800"/>
              </a:spcBef>
              <a:spcAft>
                <a:spcPct val="0"/>
              </a:spcAft>
              <a:buSzPct val="90000"/>
              <a:buFont typeface="Arial" charset="0"/>
              <a:defRPr sz="2400" kern="1200">
                <a:solidFill>
                  <a:srgbClr val="3E4346"/>
                </a:solidFill>
                <a:latin typeface="+mn-lt"/>
                <a:ea typeface="ＭＳ Ｐゴシック" charset="0"/>
                <a:cs typeface="+mn-cs"/>
              </a:defRPr>
            </a:lvl4pPr>
            <a:lvl5pPr marL="1068388" algn="l" defTabSz="1217613" rtl="0" eaLnBrk="1" fontAlgn="base" hangingPunct="1">
              <a:spcBef>
                <a:spcPts val="800"/>
              </a:spcBef>
              <a:spcAft>
                <a:spcPct val="0"/>
              </a:spcAft>
              <a:buSzPct val="90000"/>
              <a:buFont typeface="Arial" charset="0"/>
              <a:defRPr sz="2000" kern="1200">
                <a:solidFill>
                  <a:srgbClr val="3E4346"/>
                </a:solidFill>
                <a:latin typeface="+mn-lt"/>
                <a:ea typeface="ＭＳ Ｐゴシック" charset="0"/>
                <a:cs typeface="+mn-cs"/>
              </a:defRPr>
            </a:lvl5pPr>
            <a:lvl6pPr marL="335258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142"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703"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264" indent="-304780" algn="l" defTabSz="1219120" rtl="0" eaLnBrk="1" latinLnBrk="0" hangingPunct="1">
              <a:spcBef>
                <a:spcPct val="20000"/>
              </a:spcBef>
              <a:buFont typeface="Arial" pitchFamily="34" charset="0"/>
              <a:buChar char="•"/>
              <a:defRPr sz="2667" kern="1200">
                <a:solidFill>
                  <a:schemeClr val="tx1"/>
                </a:solidFill>
                <a:latin typeface="+mn-lt"/>
                <a:ea typeface="+mn-ea"/>
                <a:cs typeface="+mn-cs"/>
              </a:defRPr>
            </a:lvl9pPr>
          </a:lstStyle>
          <a:p>
            <a:r>
              <a:rPr lang="en-US" smtClean="0"/>
              <a:t> </a:t>
            </a:r>
            <a:endParaRPr lang="en-US" dirty="0" smtClean="0"/>
          </a:p>
        </p:txBody>
      </p:sp>
    </p:spTree>
    <p:extLst>
      <p:ext uri="{BB962C8B-B14F-4D97-AF65-F5344CB8AC3E}">
        <p14:creationId xmlns:p14="http://schemas.microsoft.com/office/powerpoint/2010/main" val="3051012957"/>
      </p:ext>
    </p:extLst>
  </p:cSld>
  <p:clrMapOvr>
    <a:masterClrMapping/>
  </p:clrMapOvr>
  <p:transition spd="med">
    <p:fade/>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smtClean="0"/>
              <a:t>Instance          </a:t>
            </a:r>
            <a:r>
              <a:rPr lang="en-US" sz="2400" b="1" dirty="0"/>
              <a:t>Driver  </a:t>
            </a:r>
            <a:r>
              <a:rPr lang="en-US" sz="2400" b="1" dirty="0" err="1"/>
              <a:t>Provisioner</a:t>
            </a:r>
            <a:r>
              <a:rPr lang="en-US" sz="2400" b="1" dirty="0"/>
              <a:t>  Verifier  Transport  Last Action</a:t>
            </a:r>
          </a:p>
          <a:p>
            <a:r>
              <a:rPr lang="en-US" sz="2400" b="1" dirty="0"/>
              <a:t>client-centos-67  Docker  </a:t>
            </a:r>
            <a:r>
              <a:rPr lang="en-US" sz="2400" b="1" dirty="0" err="1"/>
              <a:t>ChefZero</a:t>
            </a:r>
            <a:r>
              <a:rPr lang="en-US" sz="2400" b="1" dirty="0"/>
              <a:t>     Busser    Ssh        &lt;Not Created&gt; </a:t>
            </a:r>
            <a:r>
              <a:rPr lang="en-US" sz="2400" dirty="0"/>
              <a:t>:</a:t>
            </a:r>
          </a:p>
          <a:p>
            <a:endParaRPr lang="en-US" dirty="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list</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list` </a:t>
            </a:r>
            <a:r>
              <a:rPr lang="en-US" dirty="0"/>
              <a:t>from </a:t>
            </a:r>
            <a:r>
              <a:rPr lang="en-US" dirty="0" smtClean="0"/>
              <a:t>~/cookbooks/ssh/</a:t>
            </a:r>
            <a:r>
              <a:rPr lang="en-US" dirty="0"/>
              <a:t/>
            </a:r>
            <a:br>
              <a:rPr lang="en-US" dirty="0"/>
            </a:br>
            <a:endParaRPr lang="en-US" dirty="0"/>
          </a:p>
        </p:txBody>
      </p:sp>
    </p:spTree>
    <p:extLst>
      <p:ext uri="{BB962C8B-B14F-4D97-AF65-F5344CB8AC3E}">
        <p14:creationId xmlns:p14="http://schemas.microsoft.com/office/powerpoint/2010/main" val="2616885174"/>
      </p:ext>
    </p:extLst>
  </p:cSld>
  <p:clrMapOvr>
    <a:masterClrMapping/>
  </p:clrMapOvr>
  <p:transition spd="med">
    <p:fad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9"/>
          <p:cNvSpPr>
            <a:spLocks noGrp="1"/>
          </p:cNvSpPr>
          <p:nvPr>
            <p:ph sz="quarter" idx="10"/>
          </p:nvPr>
        </p:nvSpPr>
        <p:spPr/>
        <p:txBody>
          <a:bodyPr/>
          <a:lstStyle/>
          <a:p>
            <a:r>
              <a:rPr lang="en-US" sz="2400" b="1" dirty="0"/>
              <a:t>-----&gt; Starting Kitchen (</a:t>
            </a:r>
            <a:r>
              <a:rPr lang="en-US" sz="2400" b="1" dirty="0" smtClean="0"/>
              <a:t>v3.4.2</a:t>
            </a:r>
            <a:r>
              <a:rPr lang="en-US" sz="2400" b="1" dirty="0"/>
              <a:t>)</a:t>
            </a:r>
          </a:p>
          <a:p>
            <a:r>
              <a:rPr lang="en-US" sz="2400" b="1" dirty="0"/>
              <a:t>-----&gt; Creating &lt;client-centos-67&gt;...</a:t>
            </a:r>
          </a:p>
          <a:p>
            <a:r>
              <a:rPr lang="en-US" sz="2400" b="1" dirty="0"/>
              <a:t>       Sending build context to Docker daemon 32.26 kB</a:t>
            </a:r>
          </a:p>
          <a:p>
            <a:r>
              <a:rPr lang="en-US" sz="2400" b="1" dirty="0"/>
              <a:t>       Sending build context to Docker daemon</a:t>
            </a:r>
          </a:p>
          <a:p>
            <a:r>
              <a:rPr lang="en-US" sz="2400" b="1" dirty="0"/>
              <a:t>       Step 0 : FROM centos:centos6</a:t>
            </a:r>
          </a:p>
          <a:p>
            <a:r>
              <a:rPr lang="en-US" sz="2400" b="1" dirty="0"/>
              <a:t>        ---&gt; </a:t>
            </a:r>
            <a:r>
              <a:rPr lang="en-US" sz="2400" b="1" dirty="0" smtClean="0"/>
              <a:t>3bbbf0aca359</a:t>
            </a:r>
          </a:p>
          <a:p>
            <a:r>
              <a:rPr lang="en-US" sz="2400" b="1" dirty="0" smtClean="0"/>
              <a:t>...</a:t>
            </a:r>
          </a:p>
          <a:p>
            <a:r>
              <a:rPr lang="en-US" sz="2400" b="1" dirty="0" smtClean="0"/>
              <a:t> </a:t>
            </a:r>
            <a:r>
              <a:rPr lang="en-US" sz="2400" b="1" dirty="0"/>
              <a:t>Chef Client finished, </a:t>
            </a:r>
            <a:r>
              <a:rPr lang="en-US" sz="2400" b="1" dirty="0" smtClean="0"/>
              <a:t>0/3 </a:t>
            </a:r>
            <a:r>
              <a:rPr lang="en-US" sz="2400" b="1" dirty="0"/>
              <a:t>resources updated in 03 seconds</a:t>
            </a:r>
          </a:p>
          <a:p>
            <a:r>
              <a:rPr lang="en-US" sz="2400" b="1" dirty="0"/>
              <a:t>       Finished converging &lt;client-centos-67&gt; (0m28.27s).</a:t>
            </a:r>
          </a:p>
          <a:p>
            <a:r>
              <a:rPr lang="en-US" sz="2400" b="1" dirty="0"/>
              <a:t>-----&gt; Kitchen is finished. (0m30.32s)</a:t>
            </a:r>
          </a:p>
          <a:p>
            <a:r>
              <a:rPr lang="en-US" sz="2400" b="1" dirty="0" err="1"/>
              <a:t>zlib</a:t>
            </a:r>
            <a:r>
              <a:rPr lang="en-US" sz="2400" b="1" dirty="0"/>
              <a:t>(finalizer): the stream was freed prematurely.</a:t>
            </a:r>
            <a:endParaRPr lang="en-US" sz="2400" b="1" dirty="0" smtClean="0"/>
          </a:p>
        </p:txBody>
      </p:sp>
      <p:sp>
        <p:nvSpPr>
          <p:cNvPr id="11" name="Text Placeholder 10"/>
          <p:cNvSpPr>
            <a:spLocks noGrp="1"/>
          </p:cNvSpPr>
          <p:nvPr>
            <p:ph type="body" sz="quarter" idx="11"/>
          </p:nvPr>
        </p:nvSpPr>
        <p:spPr>
          <a:xfrm>
            <a:off x="1121104" y="1337150"/>
            <a:ext cx="14422528" cy="708878"/>
          </a:xfrm>
        </p:spPr>
        <p:txBody>
          <a:bodyPr/>
          <a:lstStyle/>
          <a:p>
            <a:endParaRPr lang="en-US" dirty="0"/>
          </a:p>
          <a:p>
            <a:r>
              <a:rPr lang="en-US" dirty="0" smtClean="0"/>
              <a:t>$ kitchen converge</a:t>
            </a:r>
            <a:endParaRPr lang="en-US" dirty="0"/>
          </a:p>
          <a:p>
            <a:endParaRPr lang="en-US" dirty="0"/>
          </a:p>
        </p:txBody>
      </p:sp>
      <p:sp>
        <p:nvSpPr>
          <p:cNvPr id="5" name="Title 4"/>
          <p:cNvSpPr>
            <a:spLocks noGrp="1"/>
          </p:cNvSpPr>
          <p:nvPr>
            <p:ph type="title"/>
          </p:nvPr>
        </p:nvSpPr>
        <p:spPr/>
        <p:txBody>
          <a:bodyPr>
            <a:normAutofit fontScale="90000"/>
          </a:bodyPr>
          <a:lstStyle/>
          <a:p>
            <a:r>
              <a:rPr lang="en-US" dirty="0" smtClean="0"/>
              <a:t>GE: Run `kitchen converge`</a:t>
            </a:r>
            <a:r>
              <a:rPr lang="en-US" dirty="0"/>
              <a:t/>
            </a:r>
            <a:br>
              <a:rPr lang="en-US" dirty="0"/>
            </a:br>
            <a:endParaRPr lang="en-US" dirty="0"/>
          </a:p>
        </p:txBody>
      </p:sp>
    </p:spTree>
    <p:extLst>
      <p:ext uri="{BB962C8B-B14F-4D97-AF65-F5344CB8AC3E}">
        <p14:creationId xmlns:p14="http://schemas.microsoft.com/office/powerpoint/2010/main" val="1913004562"/>
      </p:ext>
    </p:extLst>
  </p:cSld>
  <p:clrMapOvr>
    <a:masterClrMapping/>
  </p:clrMapOvr>
  <p:transition spd="med">
    <p:fade/>
  </p:transition>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What We've Done So Far</a:t>
            </a:r>
            <a:endParaRPr lang="en-US" dirty="0"/>
          </a:p>
        </p:txBody>
      </p:sp>
      <p:sp>
        <p:nvSpPr>
          <p:cNvPr id="3" name="Subtitle 2"/>
          <p:cNvSpPr>
            <a:spLocks noGrp="1"/>
          </p:cNvSpPr>
          <p:nvPr>
            <p:ph type="subTitle" idx="1"/>
          </p:nvPr>
        </p:nvSpPr>
        <p:spPr/>
        <p:txBody>
          <a:bodyPr/>
          <a:lstStyle/>
          <a:p>
            <a:r>
              <a:rPr lang="en-US" dirty="0" smtClean="0"/>
              <a:t>In the preceding exercises, we began writing </a:t>
            </a:r>
            <a:r>
              <a:rPr lang="en-US" dirty="0"/>
              <a:t>a remediation recipe on </a:t>
            </a:r>
            <a:r>
              <a:rPr lang="en-US" dirty="0" smtClean="0"/>
              <a:t>our target node.</a:t>
            </a:r>
          </a:p>
          <a:p>
            <a:endParaRPr lang="en-US" dirty="0"/>
          </a:p>
          <a:p>
            <a:r>
              <a:rPr lang="en-US" dirty="0" smtClean="0"/>
              <a:t>We also tested </a:t>
            </a:r>
            <a:r>
              <a:rPr lang="en-US" dirty="0"/>
              <a:t>the recipe with Test </a:t>
            </a:r>
            <a:r>
              <a:rPr lang="en-US" dirty="0" smtClean="0"/>
              <a:t>Kitchen.</a:t>
            </a:r>
          </a:p>
          <a:p>
            <a:endParaRPr lang="en-US" dirty="0"/>
          </a:p>
          <a:p>
            <a:r>
              <a:rPr lang="en-US" dirty="0" smtClean="0"/>
              <a:t>But have we even addressed </a:t>
            </a:r>
            <a:r>
              <a:rPr lang="en-US" dirty="0"/>
              <a:t>the "Set the SSH protocol version to </a:t>
            </a:r>
            <a:r>
              <a:rPr lang="en-US" dirty="0" smtClean="0"/>
              <a:t>2" issue?</a:t>
            </a:r>
          </a:p>
          <a:p>
            <a:endParaRPr lang="en-US" dirty="0"/>
          </a:p>
        </p:txBody>
      </p:sp>
    </p:spTree>
    <p:extLst>
      <p:ext uri="{BB962C8B-B14F-4D97-AF65-F5344CB8AC3E}">
        <p14:creationId xmlns:p14="http://schemas.microsoft.com/office/powerpoint/2010/main" val="94747643"/>
      </p:ext>
    </p:extLst>
  </p:cSld>
  <p:clrMapOvr>
    <a:masterClrMapping/>
  </p:clrMapOvr>
  <p:transition spd="med">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err="1" smtClean="0"/>
              <a:t>InSpec</a:t>
            </a:r>
            <a:r>
              <a:rPr lang="en-US" dirty="0" smtClean="0"/>
              <a:t> Verifier</a:t>
            </a:r>
            <a:endParaRPr lang="en-US" dirty="0"/>
          </a:p>
        </p:txBody>
      </p:sp>
      <p:sp>
        <p:nvSpPr>
          <p:cNvPr id="3" name="Subtitle 2"/>
          <p:cNvSpPr>
            <a:spLocks noGrp="1"/>
          </p:cNvSpPr>
          <p:nvPr>
            <p:ph type="subTitle" idx="1"/>
          </p:nvPr>
        </p:nvSpPr>
        <p:spPr/>
        <p:txBody>
          <a:bodyPr/>
          <a:lstStyle/>
          <a:p>
            <a:r>
              <a:rPr lang="en-US" dirty="0" smtClean="0"/>
              <a:t>An </a:t>
            </a:r>
            <a:r>
              <a:rPr lang="en-US" dirty="0" err="1" smtClean="0"/>
              <a:t>InSpec</a:t>
            </a:r>
            <a:r>
              <a:rPr lang="en-US" dirty="0" smtClean="0"/>
              <a:t> verifier </a:t>
            </a:r>
            <a:r>
              <a:rPr lang="en-US" dirty="0"/>
              <a:t>is responsible for running tests post-converge to confirm that the instance is in a known/consistent state</a:t>
            </a:r>
            <a:r>
              <a:rPr lang="en-US" dirty="0" smtClean="0"/>
              <a:t>.</a:t>
            </a:r>
          </a:p>
          <a:p>
            <a:endParaRPr lang="en-US" dirty="0"/>
          </a:p>
          <a:p>
            <a:r>
              <a:rPr lang="en-US" dirty="0" err="1" smtClean="0"/>
              <a:t>InSpec</a:t>
            </a:r>
            <a:r>
              <a:rPr lang="en-US" dirty="0" smtClean="0"/>
              <a:t> </a:t>
            </a:r>
            <a:r>
              <a:rPr lang="en-US" dirty="0"/>
              <a:t>can be used as a verifier for test </a:t>
            </a:r>
            <a:r>
              <a:rPr lang="en-US" dirty="0" smtClean="0"/>
              <a:t>kitchen. After </a:t>
            </a:r>
            <a:r>
              <a:rPr lang="en-US" dirty="0"/>
              <a:t>the converge, the kitchen verify step uses a verifier such as bats, </a:t>
            </a:r>
            <a:r>
              <a:rPr lang="en-US" dirty="0" err="1"/>
              <a:t>serverspec</a:t>
            </a:r>
            <a:r>
              <a:rPr lang="en-US" dirty="0"/>
              <a:t>, or </a:t>
            </a:r>
            <a:r>
              <a:rPr lang="en-US" dirty="0" err="1"/>
              <a:t>inspec</a:t>
            </a:r>
            <a:r>
              <a:rPr lang="en-US" dirty="0"/>
              <a:t> to verify the state of the test </a:t>
            </a:r>
            <a:r>
              <a:rPr lang="en-US" dirty="0" smtClean="0"/>
              <a:t>instance.</a:t>
            </a:r>
          </a:p>
          <a:p>
            <a:endParaRPr lang="en-US" dirty="0"/>
          </a:p>
        </p:txBody>
      </p:sp>
    </p:spTree>
    <p:extLst>
      <p:ext uri="{BB962C8B-B14F-4D97-AF65-F5344CB8AC3E}">
        <p14:creationId xmlns:p14="http://schemas.microsoft.com/office/powerpoint/2010/main" val="1470440467"/>
      </p:ext>
    </p:extLst>
  </p:cSld>
  <p:clrMapOvr>
    <a:masterClrMapping/>
  </p:clrMapOvr>
  <p:transition spd="med">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00150" y="2292126"/>
            <a:ext cx="14211299" cy="1822674"/>
          </a:xfrm>
        </p:spPr>
        <p:txBody>
          <a:bodyPr>
            <a:normAutofit fontScale="90000"/>
          </a:bodyPr>
          <a:lstStyle/>
          <a:p>
            <a:r>
              <a:rPr lang="en-US" dirty="0" smtClean="0"/>
              <a:t>Group Exercise: Adding a Node to Scan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q"/>
            </a:pPr>
            <a:r>
              <a:rPr lang="en-US" dirty="0" smtClean="0"/>
              <a:t>Add a Node to </a:t>
            </a:r>
            <a:r>
              <a:rPr lang="en-US" dirty="0" smtClean="0"/>
              <a:t>Scan</a:t>
            </a:r>
          </a:p>
          <a:p>
            <a:pPr marL="342900" indent="-342900">
              <a:buFont typeface="Wingdings" panose="05000000000000000000" pitchFamily="2" charset="2"/>
              <a:buChar char="q"/>
            </a:pPr>
            <a:r>
              <a:rPr lang="en-US" dirty="0" smtClean="0"/>
              <a:t>Test connectivity</a:t>
            </a:r>
          </a:p>
          <a:p>
            <a:endParaRPr lang="en-US" dirty="0" smtClean="0"/>
          </a:p>
          <a:p>
            <a:pPr marL="342900" indent="-342900">
              <a:buFont typeface="Wingdings" panose="05000000000000000000" pitchFamily="2" charset="2"/>
              <a:buChar char="q"/>
            </a:pPr>
            <a:endParaRPr lang="en-US" dirty="0"/>
          </a:p>
        </p:txBody>
      </p:sp>
    </p:spTree>
    <p:extLst>
      <p:ext uri="{BB962C8B-B14F-4D97-AF65-F5344CB8AC3E}">
        <p14:creationId xmlns:p14="http://schemas.microsoft.com/office/powerpoint/2010/main" val="1713764854"/>
      </p:ext>
    </p:extLst>
  </p:cSld>
  <p:clrMapOvr>
    <a:masterClrMapping/>
  </p:clrMapOvr>
  <p:transition spd="med">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671637" y="2961599"/>
            <a:ext cx="12319001" cy="852712"/>
          </a:xfrm>
        </p:spPr>
        <p:txBody>
          <a:bodyPr>
            <a:normAutofit fontScale="90000"/>
          </a:bodyPr>
          <a:lstStyle/>
          <a:p>
            <a:r>
              <a:rPr lang="en-US" dirty="0"/>
              <a:t>GE: Adding an </a:t>
            </a:r>
            <a:r>
              <a:rPr lang="en-US" dirty="0" err="1"/>
              <a:t>InSpec</a:t>
            </a:r>
            <a:r>
              <a:rPr lang="en-US" dirty="0"/>
              <a:t> Verification</a:t>
            </a:r>
            <a:endParaRPr lang="en-US" dirty="0"/>
          </a:p>
        </p:txBody>
      </p:sp>
      <p:sp>
        <p:nvSpPr>
          <p:cNvPr id="4" name="Text Placeholder 3"/>
          <p:cNvSpPr>
            <a:spLocks noGrp="1"/>
          </p:cNvSpPr>
          <p:nvPr>
            <p:ph type="body" sz="quarter" idx="10"/>
          </p:nvPr>
        </p:nvSpPr>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a:t>Write a remediation recipe on that node.</a:t>
            </a:r>
          </a:p>
          <a:p>
            <a:pPr marL="457200" indent="-457200">
              <a:buFont typeface="Wingdings" panose="05000000000000000000" pitchFamily="2" charset="2"/>
              <a:buChar char="ü"/>
            </a:pPr>
            <a:r>
              <a:rPr lang="en-US" dirty="0"/>
              <a:t>Test the recipe with Test Kitchen.</a:t>
            </a:r>
          </a:p>
          <a:p>
            <a:pPr marL="457200" indent="-457200">
              <a:buFont typeface="Wingdings" panose="05000000000000000000" pitchFamily="2" charset="2"/>
              <a:buChar char="q"/>
            </a:pPr>
            <a:r>
              <a:rPr lang="en-US" dirty="0"/>
              <a:t>Test for compliance with </a:t>
            </a:r>
            <a:r>
              <a:rPr lang="en-US" dirty="0" err="1"/>
              <a:t>InSpec</a:t>
            </a:r>
            <a:r>
              <a:rPr lang="en-US" dirty="0"/>
              <a:t> from the CLI</a:t>
            </a:r>
          </a:p>
          <a:p>
            <a:pPr marL="457200" indent="-457200">
              <a:buFont typeface="Wingdings" panose="05000000000000000000" pitchFamily="2" charset="2"/>
              <a:buChar char="q"/>
            </a:pPr>
            <a:r>
              <a:rPr lang="en-US" dirty="0"/>
              <a:t>Rescan the node and ensure compliance.</a:t>
            </a:r>
          </a:p>
        </p:txBody>
      </p:sp>
    </p:spTree>
    <p:extLst>
      <p:ext uri="{BB962C8B-B14F-4D97-AF65-F5344CB8AC3E}">
        <p14:creationId xmlns:p14="http://schemas.microsoft.com/office/powerpoint/2010/main" val="3279481553"/>
      </p:ext>
    </p:extLst>
  </p:cSld>
  <p:clrMapOvr>
    <a:masterClrMapping/>
  </p:clrMapOvr>
  <p:transition spd="med">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p:txBody>
          <a:bodyPr/>
          <a:lstStyle/>
          <a:p>
            <a:r>
              <a:rPr lang="en-US" dirty="0" smtClean="0"/>
              <a:t>$ mkdir -p ~/cookbooks/ssh/test/integration/client/</a:t>
            </a:r>
            <a:r>
              <a:rPr lang="en-US" dirty="0" err="1" smtClean="0"/>
              <a:t>inspec</a:t>
            </a:r>
            <a:endParaRPr lang="en-US" dirty="0" smtClean="0"/>
          </a:p>
        </p:txBody>
      </p:sp>
      <p:sp>
        <p:nvSpPr>
          <p:cNvPr id="5" name="Title 4"/>
          <p:cNvSpPr>
            <a:spLocks noGrp="1"/>
          </p:cNvSpPr>
          <p:nvPr>
            <p:ph type="title"/>
          </p:nvPr>
        </p:nvSpPr>
        <p:spPr/>
        <p:txBody>
          <a:bodyPr/>
          <a:lstStyle/>
          <a:p>
            <a:r>
              <a:rPr lang="en-US" smtClean="0"/>
              <a:t>GE: Create the `inspec` Directory</a:t>
            </a:r>
            <a:endParaRPr lang="en-US" dirty="0"/>
          </a:p>
        </p:txBody>
      </p:sp>
    </p:spTree>
    <p:extLst>
      <p:ext uri="{BB962C8B-B14F-4D97-AF65-F5344CB8AC3E}">
        <p14:creationId xmlns:p14="http://schemas.microsoft.com/office/powerpoint/2010/main" val="3368399157"/>
      </p:ext>
    </p:extLst>
  </p:cSld>
  <p:clrMapOvr>
    <a:masterClrMapping/>
  </p:clrMapOvr>
  <p:transition spd="med">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2"/>
            <a:ext cx="14423693" cy="5822197"/>
          </a:xfrm>
        </p:spPr>
        <p:txBody>
          <a:bodyPr/>
          <a:lstStyle/>
          <a:p>
            <a:r>
              <a:rPr lang="en-US" dirty="0" smtClean="0"/>
              <a:t>control 'ssh-4' do</a:t>
            </a:r>
          </a:p>
          <a:p>
            <a:r>
              <a:rPr lang="en-US" dirty="0" smtClean="0"/>
              <a:t>  impact 3.0</a:t>
            </a:r>
          </a:p>
          <a:p>
            <a:r>
              <a:rPr lang="en-US" dirty="0" smtClean="0"/>
              <a:t>  title 'Client: Set SSH protocol version to 2'</a:t>
            </a:r>
          </a:p>
          <a:p>
            <a:r>
              <a:rPr lang="en-US" dirty="0" smtClean="0"/>
              <a:t>  </a:t>
            </a:r>
            <a:r>
              <a:rPr lang="en-US" dirty="0" err="1" smtClean="0"/>
              <a:t>desc</a:t>
            </a:r>
            <a:r>
              <a:rPr lang="en-US" dirty="0" smtClean="0"/>
              <a:t> "</a:t>
            </a:r>
          </a:p>
          <a:p>
            <a:r>
              <a:rPr lang="en-US" dirty="0" smtClean="0"/>
              <a:t>    Set the SSH protocol version to 2. Don't use legacy</a:t>
            </a:r>
          </a:p>
          <a:p>
            <a:r>
              <a:rPr lang="en-US" dirty="0" smtClean="0"/>
              <a:t>    insecure SSHv3 connections anymore.</a:t>
            </a:r>
          </a:p>
          <a:p>
            <a:r>
              <a:rPr lang="en-US" dirty="0" smtClean="0"/>
              <a:t>  "</a:t>
            </a:r>
          </a:p>
          <a:p>
            <a:r>
              <a:rPr lang="en-US" dirty="0" smtClean="0"/>
              <a:t>  describe </a:t>
            </a:r>
            <a:r>
              <a:rPr lang="en-US" dirty="0" err="1" smtClean="0"/>
              <a:t>ssh_config</a:t>
            </a:r>
            <a:r>
              <a:rPr lang="en-US" dirty="0" smtClean="0"/>
              <a:t> do</a:t>
            </a:r>
          </a:p>
          <a:p>
            <a:r>
              <a:rPr lang="en-US" dirty="0" smtClean="0"/>
              <a:t>    its('Protocol') { should </a:t>
            </a:r>
            <a:r>
              <a:rPr lang="en-US" dirty="0" err="1" smtClean="0"/>
              <a:t>eq</a:t>
            </a:r>
            <a:r>
              <a:rPr lang="en-US" dirty="0" smtClean="0"/>
              <a:t>('2') }</a:t>
            </a:r>
          </a:p>
          <a:p>
            <a:r>
              <a:rPr lang="en-US" dirty="0" smtClean="0"/>
              <a:t>  end</a:t>
            </a:r>
          </a:p>
          <a:p>
            <a:r>
              <a:rPr lang="en-US" dirty="0" smtClean="0"/>
              <a:t>end</a:t>
            </a:r>
            <a:endParaRPr lang="en-US" dirty="0"/>
          </a:p>
        </p:txBody>
      </p:sp>
      <p:sp>
        <p:nvSpPr>
          <p:cNvPr id="3" name="Text Placeholder 2"/>
          <p:cNvSpPr>
            <a:spLocks noGrp="1"/>
          </p:cNvSpPr>
          <p:nvPr>
            <p:ph type="body" sz="quarter" idx="11"/>
          </p:nvPr>
        </p:nvSpPr>
        <p:spPr/>
        <p:txBody>
          <a:bodyPr/>
          <a:lstStyle/>
          <a:p>
            <a:r>
              <a:rPr lang="en-US" dirty="0" smtClean="0"/>
              <a:t>$ ~/cookbooks/ssh/test/integration/client/</a:t>
            </a:r>
            <a:r>
              <a:rPr lang="en-US" dirty="0" err="1" smtClean="0"/>
              <a:t>inspec</a:t>
            </a:r>
            <a:r>
              <a:rPr lang="en-US" dirty="0" smtClean="0"/>
              <a:t>/</a:t>
            </a:r>
            <a:r>
              <a:rPr lang="en-US" dirty="0" err="1" smtClean="0"/>
              <a:t>client_spec.rb</a:t>
            </a:r>
            <a:endParaRPr lang="en-US" dirty="0"/>
          </a:p>
        </p:txBody>
      </p:sp>
      <p:sp>
        <p:nvSpPr>
          <p:cNvPr id="5" name="Title 4"/>
          <p:cNvSpPr>
            <a:spLocks noGrp="1"/>
          </p:cNvSpPr>
          <p:nvPr>
            <p:ph type="title"/>
          </p:nvPr>
        </p:nvSpPr>
        <p:spPr/>
        <p:txBody>
          <a:bodyPr/>
          <a:lstStyle/>
          <a:p>
            <a:r>
              <a:rPr lang="en-US" dirty="0" smtClean="0"/>
              <a:t>GE: Create the `</a:t>
            </a:r>
            <a:r>
              <a:rPr lang="en-US" dirty="0" err="1" smtClean="0"/>
              <a:t>client_spec.rb</a:t>
            </a:r>
            <a:r>
              <a:rPr lang="en-US" dirty="0" smtClean="0"/>
              <a:t>' file</a:t>
            </a:r>
            <a:endParaRPr lang="en-US" dirty="0"/>
          </a:p>
        </p:txBody>
      </p:sp>
    </p:spTree>
    <p:extLst>
      <p:ext uri="{BB962C8B-B14F-4D97-AF65-F5344CB8AC3E}">
        <p14:creationId xmlns:p14="http://schemas.microsoft.com/office/powerpoint/2010/main" val="2216193123"/>
      </p:ext>
    </p:extLst>
  </p:cSld>
  <p:clrMapOvr>
    <a:masterClrMapping/>
  </p:clrMapOvr>
  <p:transition spd="med">
    <p:fad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Example of Creating </a:t>
            </a:r>
            <a:r>
              <a:rPr lang="en-US" dirty="0"/>
              <a:t>the `</a:t>
            </a:r>
            <a:r>
              <a:rPr lang="en-US" dirty="0" err="1" smtClean="0"/>
              <a:t>client_spec.rb</a:t>
            </a:r>
            <a:r>
              <a:rPr lang="en-US" dirty="0" smtClean="0"/>
              <a:t>' </a:t>
            </a:r>
            <a:r>
              <a:rPr lang="en-US" dirty="0"/>
              <a:t>file</a:t>
            </a:r>
          </a:p>
        </p:txBody>
      </p:sp>
      <p:sp>
        <p:nvSpPr>
          <p:cNvPr id="3" name="Text Placeholder 2"/>
          <p:cNvSpPr>
            <a:spLocks noGrp="1"/>
          </p:cNvSpPr>
          <p:nvPr>
            <p:ph type="body" sz="quarter" idx="12"/>
          </p:nvPr>
        </p:nvSpPr>
        <p:spPr>
          <a:xfrm>
            <a:off x="650040" y="1330419"/>
            <a:ext cx="14894760" cy="1892842"/>
          </a:xfrm>
        </p:spPr>
        <p:txBody>
          <a:bodyPr/>
          <a:lstStyle/>
          <a:p>
            <a:r>
              <a:rPr lang="en-US" dirty="0" smtClean="0"/>
              <a:t>One handy way to populate the preceding </a:t>
            </a:r>
            <a:r>
              <a:rPr lang="en-US" dirty="0"/>
              <a:t>`</a:t>
            </a:r>
            <a:r>
              <a:rPr lang="en-US" dirty="0" err="1" smtClean="0"/>
              <a:t>client_spec.rb</a:t>
            </a:r>
            <a:r>
              <a:rPr lang="en-US" dirty="0" smtClean="0"/>
              <a:t>' is to use the Compliance Web UI and copy the </a:t>
            </a:r>
            <a:r>
              <a:rPr lang="en-US" dirty="0" err="1" smtClean="0"/>
              <a:t>InSpec</a:t>
            </a:r>
            <a:r>
              <a:rPr lang="en-US" dirty="0" smtClean="0"/>
              <a:t> code found in the relevant Compliance profile: </a:t>
            </a:r>
            <a:br>
              <a:rPr lang="en-US" dirty="0" smtClean="0"/>
            </a:br>
            <a:r>
              <a:rPr lang="en-US" dirty="0" smtClean="0"/>
              <a:t/>
            </a:r>
            <a:br>
              <a:rPr lang="en-US" dirty="0" smtClean="0"/>
            </a:br>
            <a:r>
              <a:rPr lang="en-US" b="1" dirty="0" smtClean="0"/>
              <a:t>Compliance &gt; Base SSH &gt; </a:t>
            </a:r>
            <a:r>
              <a:rPr lang="en-US" b="1" dirty="0"/>
              <a:t>Set the SSH protocol version to 2</a:t>
            </a:r>
          </a:p>
        </p:txBody>
      </p:sp>
      <p:pic>
        <p:nvPicPr>
          <p:cNvPr id="4" name="Picture 3"/>
          <p:cNvPicPr>
            <a:picLocks noChangeAspect="1"/>
          </p:cNvPicPr>
          <p:nvPr/>
        </p:nvPicPr>
        <p:blipFill>
          <a:blip r:embed="rId3"/>
          <a:stretch>
            <a:fillRect/>
          </a:stretch>
        </p:blipFill>
        <p:spPr>
          <a:xfrm>
            <a:off x="1712480" y="3420205"/>
            <a:ext cx="12831041" cy="4504669"/>
          </a:xfrm>
          <a:prstGeom prst="rect">
            <a:avLst/>
          </a:prstGeom>
          <a:ln>
            <a:solidFill>
              <a:schemeClr val="accent1"/>
            </a:solidFill>
          </a:ln>
        </p:spPr>
      </p:pic>
    </p:spTree>
    <p:extLst>
      <p:ext uri="{BB962C8B-B14F-4D97-AF65-F5344CB8AC3E}">
        <p14:creationId xmlns:p14="http://schemas.microsoft.com/office/powerpoint/2010/main" val="581564905"/>
      </p:ext>
    </p:extLst>
  </p:cSld>
  <p:clrMapOvr>
    <a:masterClrMapping/>
  </p:clrMapOvr>
  <p:transition spd="med">
    <p:fad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a:t>
            </a:r>
            <a:r>
              <a:rPr lang="en-US" dirty="0" smtClean="0"/>
              <a:t>Add the </a:t>
            </a:r>
            <a:r>
              <a:rPr lang="en-US" dirty="0" err="1" smtClean="0"/>
              <a:t>Inspec</a:t>
            </a:r>
            <a:r>
              <a:rPr lang="en-US" dirty="0" smtClean="0"/>
              <a:t> Verifier</a:t>
            </a:r>
            <a:endParaRPr lang="en-US" dirty="0"/>
          </a:p>
        </p:txBody>
      </p:sp>
      <p:sp>
        <p:nvSpPr>
          <p:cNvPr id="3" name="Content Placeholder 2"/>
          <p:cNvSpPr>
            <a:spLocks noGrp="1"/>
          </p:cNvSpPr>
          <p:nvPr>
            <p:ph sz="quarter" idx="10"/>
          </p:nvPr>
        </p:nvSpPr>
        <p:spPr/>
        <p:txBody>
          <a:bodyPr>
            <a:normAutofit fontScale="77500" lnSpcReduction="20000"/>
          </a:bodyPr>
          <a:lstStyle/>
          <a:p>
            <a:r>
              <a:rPr lang="en-US" sz="2900" b="1" dirty="0"/>
              <a:t>---</a:t>
            </a:r>
          </a:p>
          <a:p>
            <a:r>
              <a:rPr lang="en-US" sz="2900" b="1" dirty="0"/>
              <a:t>driver:</a:t>
            </a:r>
          </a:p>
          <a:p>
            <a:r>
              <a:rPr lang="en-US" sz="2900" b="1" dirty="0"/>
              <a:t>  name: </a:t>
            </a:r>
            <a:r>
              <a:rPr lang="en-US" sz="2900" b="1" dirty="0" err="1"/>
              <a:t>docker</a:t>
            </a:r>
            <a:endParaRPr lang="en-US" sz="2900" b="1" dirty="0"/>
          </a:p>
          <a:p>
            <a:endParaRPr lang="en-US" sz="2900" b="1" dirty="0"/>
          </a:p>
          <a:p>
            <a:r>
              <a:rPr lang="en-US" sz="2900" b="1" dirty="0" err="1"/>
              <a:t>provisioner</a:t>
            </a:r>
            <a:r>
              <a:rPr lang="en-US" sz="2900" b="1" dirty="0"/>
              <a:t>:</a:t>
            </a:r>
          </a:p>
          <a:p>
            <a:r>
              <a:rPr lang="en-US" sz="2900" b="1" dirty="0"/>
              <a:t>  name: </a:t>
            </a:r>
            <a:r>
              <a:rPr lang="en-US" sz="2900" b="1" dirty="0" err="1"/>
              <a:t>chef_zero</a:t>
            </a:r>
            <a:endParaRPr lang="en-US" sz="2900" b="1" dirty="0"/>
          </a:p>
          <a:p>
            <a:endParaRPr lang="en-US" sz="2900" b="1" dirty="0"/>
          </a:p>
          <a:p>
            <a:r>
              <a:rPr lang="en-US" sz="2900" b="1" dirty="0"/>
              <a:t># Uncomment the following verifier to leverage </a:t>
            </a:r>
            <a:r>
              <a:rPr lang="en-US" sz="2900" b="1" dirty="0" err="1"/>
              <a:t>Inspec</a:t>
            </a:r>
            <a:r>
              <a:rPr lang="en-US" sz="2900" b="1" dirty="0"/>
              <a:t> instead of Busser (the</a:t>
            </a:r>
          </a:p>
          <a:p>
            <a:r>
              <a:rPr lang="en-US" sz="2900" b="1" dirty="0" smtClean="0"/>
              <a:t># </a:t>
            </a:r>
            <a:r>
              <a:rPr lang="en-US" sz="2900" b="1" dirty="0"/>
              <a:t>default verifier)</a:t>
            </a:r>
          </a:p>
          <a:p>
            <a:r>
              <a:rPr lang="en-US" sz="2900" b="1" dirty="0"/>
              <a:t>verifier:</a:t>
            </a:r>
          </a:p>
          <a:p>
            <a:r>
              <a:rPr lang="en-US" sz="2900" b="1" dirty="0" smtClean="0"/>
              <a:t> name</a:t>
            </a:r>
            <a:r>
              <a:rPr lang="en-US" sz="2900" b="1" dirty="0"/>
              <a:t>: </a:t>
            </a:r>
            <a:r>
              <a:rPr lang="en-US" sz="2900" b="1" dirty="0" err="1" smtClean="0"/>
              <a:t>inspec</a:t>
            </a:r>
            <a:endParaRPr lang="en-US" sz="2900" b="1" dirty="0" smtClean="0"/>
          </a:p>
          <a:p>
            <a:endParaRPr lang="en-US" sz="2900" b="1" dirty="0"/>
          </a:p>
          <a:p>
            <a:r>
              <a:rPr lang="en-US" sz="2900" b="1" dirty="0"/>
              <a:t>platforms:</a:t>
            </a:r>
          </a:p>
          <a:p>
            <a:r>
              <a:rPr lang="en-US" sz="2900" b="1" dirty="0"/>
              <a:t>  # - name: ubuntu-14.04</a:t>
            </a:r>
          </a:p>
          <a:p>
            <a:r>
              <a:rPr lang="en-US" sz="2900" b="1" dirty="0"/>
              <a:t>  - name: centos-6.7</a:t>
            </a:r>
          </a:p>
          <a:p>
            <a:endParaRPr lang="en-US" sz="2900" b="1" dirty="0"/>
          </a:p>
        </p:txBody>
      </p:sp>
      <p:sp>
        <p:nvSpPr>
          <p:cNvPr id="4" name="Text Placeholder 3"/>
          <p:cNvSpPr>
            <a:spLocks noGrp="1"/>
          </p:cNvSpPr>
          <p:nvPr>
            <p:ph type="body" sz="quarter" idx="11"/>
          </p:nvPr>
        </p:nvSpPr>
        <p:spPr/>
        <p:txBody>
          <a:bodyPr/>
          <a:lstStyle/>
          <a:p>
            <a:r>
              <a:rPr lang="en-US" dirty="0"/>
              <a:t>~/cookbooks/ssh/.</a:t>
            </a:r>
            <a:r>
              <a:rPr lang="en-US" dirty="0" err="1"/>
              <a:t>kitchen.yml</a:t>
            </a:r>
            <a:endParaRPr lang="en-US" dirty="0"/>
          </a:p>
        </p:txBody>
      </p:sp>
      <p:sp>
        <p:nvSpPr>
          <p:cNvPr id="6" name="Text Placeholder 5"/>
          <p:cNvSpPr>
            <a:spLocks noGrp="1"/>
          </p:cNvSpPr>
          <p:nvPr>
            <p:ph type="body" sz="quarter" idx="13"/>
          </p:nvPr>
        </p:nvSpPr>
        <p:spPr>
          <a:xfrm>
            <a:off x="1121104" y="5459506"/>
            <a:ext cx="14404273" cy="804134"/>
          </a:xfrm>
        </p:spPr>
        <p:txBody>
          <a:bodyPr/>
          <a:lstStyle/>
          <a:p>
            <a:endParaRPr lang="en-US" dirty="0"/>
          </a:p>
        </p:txBody>
      </p:sp>
    </p:spTree>
    <p:extLst>
      <p:ext uri="{BB962C8B-B14F-4D97-AF65-F5344CB8AC3E}">
        <p14:creationId xmlns:p14="http://schemas.microsoft.com/office/powerpoint/2010/main" val="1836666162"/>
      </p:ext>
    </p:extLst>
  </p:cSld>
  <p:clrMapOvr>
    <a:masterClrMapping/>
  </p:clrMapOvr>
  <p:transition spd="med">
    <p:fad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135133"/>
            <a:ext cx="14423693" cy="5228938"/>
          </a:xfrm>
        </p:spPr>
        <p:txBody>
          <a:bodyPr/>
          <a:lstStyle/>
          <a:p>
            <a:r>
              <a:rPr lang="en-US" dirty="0"/>
              <a:t>-----&gt; Starting Kitchen (v1.4.2)</a:t>
            </a:r>
          </a:p>
          <a:p>
            <a:r>
              <a:rPr lang="en-US" dirty="0"/>
              <a:t>/opt/chefdk/embedded/lib/ruby/gems/2.1.0/gems/httpclient-2.6.0.1/lib/</a:t>
            </a:r>
            <a:r>
              <a:rPr lang="en-US" dirty="0" err="1"/>
              <a:t>httpclient</a:t>
            </a:r>
            <a:r>
              <a:rPr lang="en-US" dirty="0"/>
              <a:t>/webagent-cookie.rb:458: warning: already initialized constant </a:t>
            </a:r>
            <a:r>
              <a:rPr lang="en-US" dirty="0" err="1"/>
              <a:t>HTTPClient</a:t>
            </a:r>
            <a:r>
              <a:rPr lang="en-US" dirty="0"/>
              <a:t>::</a:t>
            </a:r>
            <a:r>
              <a:rPr lang="en-US" dirty="0" err="1"/>
              <a:t>CookieManager</a:t>
            </a:r>
            <a:endParaRPr lang="en-US" dirty="0"/>
          </a:p>
          <a:p>
            <a:r>
              <a:rPr lang="en-US" dirty="0" smtClean="0"/>
              <a:t>...</a:t>
            </a:r>
          </a:p>
          <a:p>
            <a:r>
              <a:rPr lang="en-US" dirty="0" smtClean="0"/>
              <a:t>Preparing </a:t>
            </a:r>
            <a:r>
              <a:rPr lang="en-US" dirty="0"/>
              <a:t>files for transfer</a:t>
            </a:r>
          </a:p>
          <a:p>
            <a:r>
              <a:rPr lang="en-US" dirty="0"/>
              <a:t>       Transferring files to &lt;client-centos-67&gt;</a:t>
            </a:r>
          </a:p>
          <a:p>
            <a:r>
              <a:rPr lang="en-US" dirty="0"/>
              <a:t>       Finished verifying &lt;client-centos-67&gt; (0m0.00s</a:t>
            </a:r>
            <a:r>
              <a:rPr lang="en-US" dirty="0" smtClean="0"/>
              <a:t>).</a:t>
            </a:r>
            <a:endParaRPr lang="en-US" dirty="0"/>
          </a:p>
          <a:p>
            <a:r>
              <a:rPr lang="en-US" dirty="0"/>
              <a:t>-----&gt; Kitchen is finished. (0m1.91s)</a:t>
            </a:r>
          </a:p>
          <a:p>
            <a:endParaRPr lang="en-US" dirty="0"/>
          </a:p>
          <a:p>
            <a:endParaRPr lang="en-US" dirty="0"/>
          </a:p>
        </p:txBody>
      </p:sp>
      <p:sp>
        <p:nvSpPr>
          <p:cNvPr id="3" name="Text Placeholder 2"/>
          <p:cNvSpPr>
            <a:spLocks noGrp="1"/>
          </p:cNvSpPr>
          <p:nvPr>
            <p:ph type="body" sz="quarter" idx="11"/>
          </p:nvPr>
        </p:nvSpPr>
        <p:spPr>
          <a:xfrm>
            <a:off x="1121104" y="1337149"/>
            <a:ext cx="14422528" cy="1594310"/>
          </a:xfrm>
        </p:spPr>
        <p:txBody>
          <a:bodyPr/>
          <a:lstStyle/>
          <a:p>
            <a:endParaRPr lang="en-US" dirty="0" smtClean="0"/>
          </a:p>
          <a:p>
            <a:r>
              <a:rPr lang="en-US" dirty="0" smtClean="0"/>
              <a:t>$ cd </a:t>
            </a:r>
            <a:r>
              <a:rPr lang="en-US" dirty="0"/>
              <a:t>~/</a:t>
            </a:r>
            <a:r>
              <a:rPr lang="en-US" dirty="0" smtClean="0"/>
              <a:t>cookbooks/ssh</a:t>
            </a:r>
            <a:endParaRPr lang="en-US" dirty="0"/>
          </a:p>
          <a:p>
            <a:r>
              <a:rPr lang="en-US" dirty="0" smtClean="0"/>
              <a:t>$ kitchen verify</a:t>
            </a:r>
            <a:endParaRPr lang="en-US" dirty="0"/>
          </a:p>
          <a:p>
            <a:endParaRPr lang="en-US" dirty="0"/>
          </a:p>
        </p:txBody>
      </p:sp>
      <p:sp>
        <p:nvSpPr>
          <p:cNvPr id="5" name="Title 4"/>
          <p:cNvSpPr>
            <a:spLocks noGrp="1"/>
          </p:cNvSpPr>
          <p:nvPr>
            <p:ph type="title"/>
          </p:nvPr>
        </p:nvSpPr>
        <p:spPr/>
        <p:txBody>
          <a:bodyPr/>
          <a:lstStyle/>
          <a:p>
            <a:r>
              <a:rPr lang="en-US" dirty="0" smtClean="0"/>
              <a:t>GE: Run the Verifier</a:t>
            </a:r>
            <a:endParaRPr lang="en-US" dirty="0"/>
          </a:p>
        </p:txBody>
      </p:sp>
    </p:spTree>
    <p:extLst>
      <p:ext uri="{BB962C8B-B14F-4D97-AF65-F5344CB8AC3E}">
        <p14:creationId xmlns:p14="http://schemas.microsoft.com/office/powerpoint/2010/main" val="1515688099"/>
      </p:ext>
    </p:extLst>
  </p:cSld>
  <p:clrMapOvr>
    <a:masterClrMapping/>
  </p:clrMapOvr>
  <p:transition spd="med">
    <p:fade/>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Running </a:t>
            </a:r>
            <a:r>
              <a:rPr lang="en-US" dirty="0" err="1" smtClean="0"/>
              <a:t>InSpec</a:t>
            </a:r>
            <a:r>
              <a:rPr lang="en-US" dirty="0" smtClean="0"/>
              <a:t> from the CLI</a:t>
            </a:r>
            <a:endParaRPr lang="en-US" dirty="0"/>
          </a:p>
        </p:txBody>
      </p:sp>
      <p:sp>
        <p:nvSpPr>
          <p:cNvPr id="3" name="Subtitle 2"/>
          <p:cNvSpPr>
            <a:spLocks noGrp="1"/>
          </p:cNvSpPr>
          <p:nvPr>
            <p:ph type="subTitle" idx="1"/>
          </p:nvPr>
        </p:nvSpPr>
        <p:spPr/>
        <p:txBody>
          <a:bodyPr/>
          <a:lstStyle/>
          <a:p>
            <a:r>
              <a:rPr lang="en-US" dirty="0" err="1"/>
              <a:t>InSpec</a:t>
            </a:r>
            <a:r>
              <a:rPr lang="en-US" dirty="0"/>
              <a:t> is an executable application</a:t>
            </a:r>
            <a:r>
              <a:rPr lang="en-US" dirty="0" smtClean="0"/>
              <a:t>.</a:t>
            </a:r>
          </a:p>
          <a:p>
            <a:endParaRPr lang="en-US" dirty="0" smtClean="0"/>
          </a:p>
          <a:p>
            <a:r>
              <a:rPr lang="en-US" dirty="0" err="1" smtClean="0"/>
              <a:t>InSpec</a:t>
            </a:r>
            <a:r>
              <a:rPr lang="en-US" dirty="0" smtClean="0"/>
              <a:t> </a:t>
            </a:r>
            <a:r>
              <a:rPr lang="en-US" dirty="0"/>
              <a:t>can execute on remote hosts, including </a:t>
            </a:r>
            <a:r>
              <a:rPr lang="en-US" dirty="0" err="1"/>
              <a:t>docker</a:t>
            </a:r>
            <a:endParaRPr lang="en-US" dirty="0"/>
          </a:p>
          <a:p>
            <a:r>
              <a:rPr lang="en-US" dirty="0" smtClean="0"/>
              <a:t>containers.</a:t>
            </a:r>
            <a:endParaRPr lang="en-US" dirty="0"/>
          </a:p>
        </p:txBody>
      </p:sp>
    </p:spTree>
    <p:extLst>
      <p:ext uri="{BB962C8B-B14F-4D97-AF65-F5344CB8AC3E}">
        <p14:creationId xmlns:p14="http://schemas.microsoft.com/office/powerpoint/2010/main" val="523840196"/>
      </p:ext>
    </p:extLst>
  </p:cSld>
  <p:clrMapOvr>
    <a:masterClrMapping/>
  </p:clrMapOvr>
  <p:transition spd="med">
    <p:fad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2315963"/>
            <a:ext cx="14423693" cy="1256577"/>
          </a:xfrm>
        </p:spPr>
        <p:txBody>
          <a:bodyPr/>
          <a:lstStyle/>
          <a:p>
            <a:r>
              <a:rPr lang="en-US" sz="1200" dirty="0"/>
              <a:t>CONTAINER ID        IMAGE               COMMAND                CREATED             STATUS              PORTS                   NAMES</a:t>
            </a:r>
          </a:p>
          <a:p>
            <a:r>
              <a:rPr lang="en-US" sz="1200" dirty="0"/>
              <a:t>5b51a4237437        d5b8fd3299b4        "/</a:t>
            </a:r>
            <a:r>
              <a:rPr lang="en-US" sz="1200" dirty="0" err="1"/>
              <a:t>usr</a:t>
            </a:r>
            <a:r>
              <a:rPr lang="en-US" sz="1200" dirty="0"/>
              <a:t>/</a:t>
            </a:r>
            <a:r>
              <a:rPr lang="en-US" sz="1200" dirty="0" err="1"/>
              <a:t>sbin</a:t>
            </a:r>
            <a:r>
              <a:rPr lang="en-US" sz="1200" dirty="0"/>
              <a:t>/</a:t>
            </a:r>
            <a:r>
              <a:rPr lang="en-US" sz="1200" dirty="0" err="1"/>
              <a:t>sshd</a:t>
            </a:r>
            <a:r>
              <a:rPr lang="en-US" sz="1200" dirty="0"/>
              <a:t> -D -   41 minutes ago      Up 41 minutes       0.0.0.0:32768-&gt;22/</a:t>
            </a:r>
            <a:r>
              <a:rPr lang="en-US" sz="1200" dirty="0" err="1"/>
              <a:t>tcp</a:t>
            </a:r>
            <a:r>
              <a:rPr lang="en-US" sz="1200" dirty="0"/>
              <a:t>   </a:t>
            </a:r>
            <a:r>
              <a:rPr lang="en-US" sz="1200" dirty="0" err="1" smtClean="0"/>
              <a:t>grave_davinci</a:t>
            </a:r>
            <a:endParaRPr lang="en-US" sz="1200" dirty="0" smtClean="0"/>
          </a:p>
        </p:txBody>
      </p:sp>
      <p:sp>
        <p:nvSpPr>
          <p:cNvPr id="3" name="Text Placeholder 2"/>
          <p:cNvSpPr>
            <a:spLocks noGrp="1"/>
          </p:cNvSpPr>
          <p:nvPr>
            <p:ph type="body" sz="quarter" idx="11"/>
          </p:nvPr>
        </p:nvSpPr>
        <p:spPr/>
        <p:txBody>
          <a:bodyPr/>
          <a:lstStyle/>
          <a:p>
            <a:r>
              <a:rPr lang="en-US" dirty="0"/>
              <a:t>$</a:t>
            </a:r>
            <a:r>
              <a:rPr lang="en-US" dirty="0" smtClean="0"/>
              <a:t> sudo </a:t>
            </a:r>
            <a:r>
              <a:rPr lang="en-US" dirty="0" err="1" smtClean="0"/>
              <a:t>docker</a:t>
            </a:r>
            <a:r>
              <a:rPr lang="en-US" dirty="0" smtClean="0"/>
              <a:t> </a:t>
            </a:r>
            <a:r>
              <a:rPr lang="en-US" dirty="0" err="1" smtClean="0"/>
              <a:t>ps</a:t>
            </a:r>
            <a:endParaRPr lang="en-US" dirty="0"/>
          </a:p>
        </p:txBody>
      </p:sp>
      <p:sp>
        <p:nvSpPr>
          <p:cNvPr id="5" name="Title 4"/>
          <p:cNvSpPr>
            <a:spLocks noGrp="1"/>
          </p:cNvSpPr>
          <p:nvPr>
            <p:ph type="title"/>
          </p:nvPr>
        </p:nvSpPr>
        <p:spPr/>
        <p:txBody>
          <a:bodyPr/>
          <a:lstStyle/>
          <a:p>
            <a:r>
              <a:rPr lang="en-US" dirty="0" smtClean="0"/>
              <a:t>GE: What is your Docker ID?</a:t>
            </a:r>
            <a:endParaRPr lang="en-US" dirty="0"/>
          </a:p>
        </p:txBody>
      </p:sp>
      <p:pic>
        <p:nvPicPr>
          <p:cNvPr id="7" name="Picture 6"/>
          <p:cNvPicPr>
            <a:picLocks noChangeAspect="1"/>
          </p:cNvPicPr>
          <p:nvPr/>
        </p:nvPicPr>
        <p:blipFill>
          <a:blip r:embed="rId3"/>
          <a:stretch>
            <a:fillRect/>
          </a:stretch>
        </p:blipFill>
        <p:spPr>
          <a:xfrm>
            <a:off x="446568" y="5105612"/>
            <a:ext cx="15362865" cy="726065"/>
          </a:xfrm>
          <a:prstGeom prst="rect">
            <a:avLst/>
          </a:prstGeom>
        </p:spPr>
      </p:pic>
      <p:sp>
        <p:nvSpPr>
          <p:cNvPr id="8" name="Oval 7"/>
          <p:cNvSpPr/>
          <p:nvPr/>
        </p:nvSpPr>
        <p:spPr bwMode="auto">
          <a:xfrm>
            <a:off x="106326" y="4892962"/>
            <a:ext cx="3253563" cy="1210128"/>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cxnSp>
        <p:nvCxnSpPr>
          <p:cNvPr id="10" name="Straight Arrow Connector 9"/>
          <p:cNvCxnSpPr/>
          <p:nvPr/>
        </p:nvCxnSpPr>
        <p:spPr>
          <a:xfrm flipH="1">
            <a:off x="1743740" y="2998381"/>
            <a:ext cx="1" cy="1756647"/>
          </a:xfrm>
          <a:prstGeom prst="straightConnector1">
            <a:avLst/>
          </a:prstGeom>
          <a:ln>
            <a:solidFill>
              <a:schemeClr val="accent1"/>
            </a:solidFill>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4012328690"/>
      </p:ext>
    </p:extLst>
  </p:cSld>
  <p:clrMapOvr>
    <a:masterClrMapping/>
  </p:clrMapOvr>
  <p:transition spd="med">
    <p:fad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1121104" y="3228515"/>
            <a:ext cx="14423693" cy="4667928"/>
          </a:xfrm>
        </p:spPr>
        <p:txBody>
          <a:bodyPr/>
          <a:lstStyle/>
          <a:p>
            <a:r>
              <a:rPr lang="en-US" sz="1200" dirty="0" smtClean="0"/>
              <a:t>Failures:</a:t>
            </a:r>
            <a:endParaRPr lang="en-US" sz="1200" dirty="0"/>
          </a:p>
          <a:p>
            <a:r>
              <a:rPr lang="en-US" sz="1200" dirty="0"/>
              <a:t>  1) SSH Configuration Protocol should </a:t>
            </a:r>
            <a:r>
              <a:rPr lang="en-US" sz="1200" dirty="0" err="1"/>
              <a:t>eq</a:t>
            </a:r>
            <a:r>
              <a:rPr lang="en-US" sz="1200" dirty="0"/>
              <a:t> "2"</a:t>
            </a:r>
          </a:p>
          <a:p>
            <a:r>
              <a:rPr lang="en-US" sz="1200" dirty="0"/>
              <a:t>     Failure/Error: its('Protocol') { should </a:t>
            </a:r>
            <a:r>
              <a:rPr lang="en-US" sz="1200" dirty="0" err="1"/>
              <a:t>eq</a:t>
            </a:r>
            <a:r>
              <a:rPr lang="en-US" sz="1200" dirty="0"/>
              <a:t>('2') }</a:t>
            </a:r>
          </a:p>
          <a:p>
            <a:endParaRPr lang="en-US" sz="1200" dirty="0"/>
          </a:p>
          <a:p>
            <a:r>
              <a:rPr lang="en-US" sz="1200" dirty="0"/>
              <a:t>       expected: "2"</a:t>
            </a:r>
          </a:p>
          <a:p>
            <a:r>
              <a:rPr lang="en-US" sz="1200" dirty="0"/>
              <a:t>            got: nil</a:t>
            </a:r>
          </a:p>
          <a:p>
            <a:endParaRPr lang="en-US" sz="1200" dirty="0"/>
          </a:p>
          <a:p>
            <a:r>
              <a:rPr lang="en-US" sz="1200" dirty="0"/>
              <a:t>       (compared using ==)</a:t>
            </a:r>
          </a:p>
          <a:p>
            <a:r>
              <a:rPr lang="en-US" sz="1200" dirty="0"/>
              <a:t>     # ./test/integration/client/</a:t>
            </a:r>
            <a:r>
              <a:rPr lang="en-US" sz="1200" dirty="0" err="1"/>
              <a:t>inspec</a:t>
            </a:r>
            <a:r>
              <a:rPr lang="en-US" sz="1200" dirty="0"/>
              <a:t>/client_spec.rb:9:in `block (3 levels) in load'</a:t>
            </a:r>
          </a:p>
          <a:p>
            <a:endParaRPr lang="en-US" sz="1200" dirty="0"/>
          </a:p>
          <a:p>
            <a:r>
              <a:rPr lang="en-US" sz="1200" dirty="0"/>
              <a:t>Finished in 0.79369 seconds (files took 0.7207 seconds to load)</a:t>
            </a:r>
          </a:p>
          <a:p>
            <a:r>
              <a:rPr lang="en-US" sz="1200" dirty="0"/>
              <a:t>1 example, 1 failure</a:t>
            </a:r>
          </a:p>
          <a:p>
            <a:endParaRPr lang="en-US" sz="1200" dirty="0"/>
          </a:p>
          <a:p>
            <a:r>
              <a:rPr lang="en-US" sz="1200" dirty="0"/>
              <a:t>Failed examples:</a:t>
            </a:r>
          </a:p>
          <a:p>
            <a:endParaRPr lang="en-US" sz="1200" dirty="0"/>
          </a:p>
          <a:p>
            <a:r>
              <a:rPr lang="en-US" sz="1200" dirty="0" err="1"/>
              <a:t>rspec</a:t>
            </a:r>
            <a:r>
              <a:rPr lang="en-US" sz="1200" dirty="0"/>
              <a:t>  # SSH Configuration Protocol should </a:t>
            </a:r>
            <a:r>
              <a:rPr lang="en-US" sz="1200" dirty="0" err="1"/>
              <a:t>eq</a:t>
            </a:r>
            <a:r>
              <a:rPr lang="en-US" sz="1200" dirty="0"/>
              <a:t> "2"</a:t>
            </a:r>
          </a:p>
          <a:p>
            <a:endParaRPr lang="en-US" sz="1200" dirty="0"/>
          </a:p>
        </p:txBody>
      </p:sp>
      <p:sp>
        <p:nvSpPr>
          <p:cNvPr id="3" name="Text Placeholder 2"/>
          <p:cNvSpPr>
            <a:spLocks noGrp="1"/>
          </p:cNvSpPr>
          <p:nvPr>
            <p:ph type="body" sz="quarter" idx="11"/>
          </p:nvPr>
        </p:nvSpPr>
        <p:spPr>
          <a:xfrm>
            <a:off x="1121104" y="1337149"/>
            <a:ext cx="14422528" cy="1512377"/>
          </a:xfrm>
        </p:spPr>
        <p:txBody>
          <a:bodyPr/>
          <a:lstStyle/>
          <a:p>
            <a:r>
              <a:rPr lang="en-US" dirty="0" smtClean="0"/>
              <a:t>$ </a:t>
            </a:r>
            <a:r>
              <a:rPr lang="en-US" dirty="0" err="1"/>
              <a:t>inspec</a:t>
            </a:r>
            <a:r>
              <a:rPr lang="en-US" dirty="0"/>
              <a:t> </a:t>
            </a:r>
            <a:r>
              <a:rPr lang="en-US" dirty="0" smtClean="0"/>
              <a:t>exec ~/</a:t>
            </a:r>
            <a:r>
              <a:rPr lang="en-US" dirty="0"/>
              <a:t>cookbooks/ssh/test/integration/client/</a:t>
            </a:r>
            <a:r>
              <a:rPr lang="en-US" dirty="0" err="1"/>
              <a:t>inspec</a:t>
            </a:r>
            <a:r>
              <a:rPr lang="en-US" dirty="0"/>
              <a:t>/</a:t>
            </a:r>
            <a:r>
              <a:rPr lang="en-US" dirty="0" err="1"/>
              <a:t>client_spec.rb</a:t>
            </a:r>
            <a:r>
              <a:rPr lang="en-US" dirty="0"/>
              <a:t> -t docker</a:t>
            </a:r>
            <a:r>
              <a:rPr lang="en-US" dirty="0" smtClean="0"/>
              <a:t>://CONTAINER_ID </a:t>
            </a:r>
            <a:endParaRPr lang="en-US" dirty="0"/>
          </a:p>
        </p:txBody>
      </p:sp>
      <p:sp>
        <p:nvSpPr>
          <p:cNvPr id="4" name="Content Placeholder 3"/>
          <p:cNvSpPr>
            <a:spLocks noGrp="1"/>
          </p:cNvSpPr>
          <p:nvPr>
            <p:ph sz="quarter" idx="12"/>
          </p:nvPr>
        </p:nvSpPr>
        <p:spPr>
          <a:xfrm>
            <a:off x="1122782" y="2292313"/>
            <a:ext cx="14420850" cy="557213"/>
          </a:xfrm>
        </p:spPr>
        <p:txBody>
          <a:bodyPr/>
          <a:lstStyle/>
          <a:p>
            <a:endParaRPr lang="en-US" dirty="0"/>
          </a:p>
        </p:txBody>
      </p:sp>
      <p:sp>
        <p:nvSpPr>
          <p:cNvPr id="5" name="Title 4"/>
          <p:cNvSpPr>
            <a:spLocks noGrp="1"/>
          </p:cNvSpPr>
          <p:nvPr>
            <p:ph type="title"/>
          </p:nvPr>
        </p:nvSpPr>
        <p:spPr>
          <a:xfrm>
            <a:off x="608432" y="360193"/>
            <a:ext cx="14935200" cy="828675"/>
          </a:xfrm>
        </p:spPr>
        <p:txBody>
          <a:bodyPr/>
          <a:lstStyle/>
          <a:p>
            <a:r>
              <a:rPr lang="en-US" dirty="0" smtClean="0"/>
              <a:t>GE: </a:t>
            </a:r>
            <a:r>
              <a:rPr lang="en-US" dirty="0"/>
              <a:t>Running </a:t>
            </a:r>
            <a:r>
              <a:rPr lang="en-US" dirty="0" err="1"/>
              <a:t>InSpec</a:t>
            </a:r>
            <a:r>
              <a:rPr lang="en-US" dirty="0"/>
              <a:t> from the CLI</a:t>
            </a:r>
          </a:p>
        </p:txBody>
      </p:sp>
    </p:spTree>
    <p:extLst>
      <p:ext uri="{BB962C8B-B14F-4D97-AF65-F5344CB8AC3E}">
        <p14:creationId xmlns:p14="http://schemas.microsoft.com/office/powerpoint/2010/main" val="372084642"/>
      </p:ext>
    </p:extLst>
  </p:cSld>
  <p:clrMapOvr>
    <a:masterClrMapping/>
  </p:clrMapOvr>
  <p:transition spd="med">
    <p:fad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22</a:t>
            </a:r>
          </a:p>
          <a:p>
            <a:r>
              <a:rPr lang="en-US" b="1" dirty="0"/>
              <a:t>#   Protocol </a:t>
            </a:r>
            <a:r>
              <a:rPr lang="en-US" b="1" dirty="0" smtClean="0"/>
              <a:t>2,1</a:t>
            </a:r>
            <a:endParaRPr lang="en-US" b="1" dirty="0"/>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5" name="Text Placeholder 4"/>
          <p:cNvSpPr>
            <a:spLocks noGrp="1"/>
          </p:cNvSpPr>
          <p:nvPr>
            <p:ph type="body" sz="quarter" idx="12"/>
          </p:nvPr>
        </p:nvSpPr>
        <p:spPr>
          <a:xfrm>
            <a:off x="1198583" y="3627899"/>
            <a:ext cx="14404273" cy="659007"/>
          </a:xfrm>
        </p:spPr>
        <p:txBody>
          <a:bodyPr/>
          <a:lstStyle/>
          <a:p>
            <a:endParaRPr lang="en-US" dirty="0"/>
          </a:p>
        </p:txBody>
      </p:sp>
    </p:spTree>
    <p:extLst>
      <p:ext uri="{BB962C8B-B14F-4D97-AF65-F5344CB8AC3E}">
        <p14:creationId xmlns:p14="http://schemas.microsoft.com/office/powerpoint/2010/main" val="1938383060"/>
      </p:ext>
    </p:extLst>
  </p:cSld>
  <p:clrMapOvr>
    <a:masterClrMapping/>
  </p:clrMapOvr>
  <p:transition spd="med">
    <p:fad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a:pPr>
            <a:r>
              <a:rPr lang="en-US" dirty="0" smtClean="0"/>
              <a:t>From your Chef Compliance Dashboard, click Add Node.</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4" name="Picture 3"/>
          <p:cNvPicPr>
            <a:picLocks noChangeAspect="1"/>
          </p:cNvPicPr>
          <p:nvPr/>
        </p:nvPicPr>
        <p:blipFill>
          <a:blip r:embed="rId2"/>
          <a:stretch>
            <a:fillRect/>
          </a:stretch>
        </p:blipFill>
        <p:spPr>
          <a:xfrm>
            <a:off x="6759742" y="2924211"/>
            <a:ext cx="8785058" cy="3209925"/>
          </a:xfrm>
          <a:prstGeom prst="rect">
            <a:avLst/>
          </a:prstGeom>
          <a:ln>
            <a:solidFill>
              <a:schemeClr val="accent1"/>
            </a:solidFill>
          </a:ln>
        </p:spPr>
      </p:pic>
    </p:spTree>
    <p:extLst>
      <p:ext uri="{BB962C8B-B14F-4D97-AF65-F5344CB8AC3E}">
        <p14:creationId xmlns:p14="http://schemas.microsoft.com/office/powerpoint/2010/main" val="2840953653"/>
      </p:ext>
    </p:extLst>
  </p:cSld>
  <p:clrMapOvr>
    <a:masterClrMapping/>
  </p:clrMapOvr>
  <p:transition spd="med">
    <p:fade/>
  </p:transition>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GE: Update the Template</a:t>
            </a:r>
          </a:p>
        </p:txBody>
      </p:sp>
      <p:sp>
        <p:nvSpPr>
          <p:cNvPr id="3" name="Content Placeholder 2"/>
          <p:cNvSpPr>
            <a:spLocks noGrp="1"/>
          </p:cNvSpPr>
          <p:nvPr>
            <p:ph sz="quarter" idx="10"/>
          </p:nvPr>
        </p:nvSpPr>
        <p:spPr/>
        <p:txBody>
          <a:bodyPr/>
          <a:lstStyle/>
          <a:p>
            <a:r>
              <a:rPr lang="en-US" b="1" dirty="0"/>
              <a:t>#   </a:t>
            </a:r>
            <a:r>
              <a:rPr lang="en-US" b="1" dirty="0" err="1"/>
              <a:t>IdentityFile</a:t>
            </a:r>
            <a:r>
              <a:rPr lang="en-US" b="1" dirty="0"/>
              <a:t> ~/.ssh/</a:t>
            </a:r>
            <a:r>
              <a:rPr lang="en-US" b="1" dirty="0" err="1"/>
              <a:t>id_rsa</a:t>
            </a:r>
            <a:endParaRPr lang="en-US" b="1" dirty="0"/>
          </a:p>
          <a:p>
            <a:r>
              <a:rPr lang="en-US" b="1" dirty="0"/>
              <a:t>#   </a:t>
            </a:r>
            <a:r>
              <a:rPr lang="en-US" b="1" dirty="0" err="1"/>
              <a:t>IdentityFile</a:t>
            </a:r>
            <a:r>
              <a:rPr lang="en-US" b="1" dirty="0"/>
              <a:t> ~/.ssh/</a:t>
            </a:r>
            <a:r>
              <a:rPr lang="en-US" b="1" dirty="0" err="1"/>
              <a:t>id_dsa</a:t>
            </a:r>
            <a:endParaRPr lang="en-US" b="1" dirty="0"/>
          </a:p>
          <a:p>
            <a:r>
              <a:rPr lang="en-US" b="1" dirty="0"/>
              <a:t>#   Port </a:t>
            </a:r>
            <a:r>
              <a:rPr lang="en-US" b="1" dirty="0" smtClean="0"/>
              <a:t>22</a:t>
            </a:r>
          </a:p>
          <a:p>
            <a:r>
              <a:rPr lang="en-US" b="1" dirty="0" smtClean="0"/>
              <a:t>Protocol 2</a:t>
            </a:r>
          </a:p>
          <a:p>
            <a:endParaRPr lang="en-US" dirty="0"/>
          </a:p>
        </p:txBody>
      </p:sp>
      <p:sp>
        <p:nvSpPr>
          <p:cNvPr id="4" name="Text Placeholder 3"/>
          <p:cNvSpPr>
            <a:spLocks noGrp="1"/>
          </p:cNvSpPr>
          <p:nvPr>
            <p:ph type="body" sz="quarter" idx="11"/>
          </p:nvPr>
        </p:nvSpPr>
        <p:spPr/>
        <p:txBody>
          <a:bodyPr/>
          <a:lstStyle/>
          <a:p>
            <a:r>
              <a:rPr lang="en-US" dirty="0" smtClean="0"/>
              <a:t>~/cookbooks/ssh/templates/default/</a:t>
            </a:r>
            <a:r>
              <a:rPr lang="en-US" dirty="0" err="1" smtClean="0"/>
              <a:t>ssh_config.erb</a:t>
            </a:r>
            <a:endParaRPr lang="en-US" dirty="0"/>
          </a:p>
        </p:txBody>
      </p:sp>
      <p:sp>
        <p:nvSpPr>
          <p:cNvPr id="6" name="Text Placeholder 5"/>
          <p:cNvSpPr>
            <a:spLocks noGrp="1"/>
          </p:cNvSpPr>
          <p:nvPr>
            <p:ph type="body" sz="quarter" idx="13"/>
          </p:nvPr>
        </p:nvSpPr>
        <p:spPr>
          <a:xfrm>
            <a:off x="1139359" y="3696890"/>
            <a:ext cx="14404273" cy="626533"/>
          </a:xfrm>
        </p:spPr>
        <p:txBody>
          <a:bodyPr/>
          <a:lstStyle/>
          <a:p>
            <a:endParaRPr lang="en-US" dirty="0"/>
          </a:p>
        </p:txBody>
      </p:sp>
    </p:spTree>
    <p:extLst>
      <p:ext uri="{BB962C8B-B14F-4D97-AF65-F5344CB8AC3E}">
        <p14:creationId xmlns:p14="http://schemas.microsoft.com/office/powerpoint/2010/main" val="3137575415"/>
      </p:ext>
    </p:extLst>
  </p:cSld>
  <p:clrMapOvr>
    <a:masterClrMapping/>
  </p:clrMapOvr>
  <p:transition spd="med">
    <p:fad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1"/>
          </p:nvPr>
        </p:nvSpPr>
        <p:spPr>
          <a:xfrm>
            <a:off x="1121104" y="1337149"/>
            <a:ext cx="14422528" cy="1108871"/>
          </a:xfrm>
        </p:spPr>
        <p:txBody>
          <a:bodyPr/>
          <a:lstStyle/>
          <a:p>
            <a:r>
              <a:rPr lang="en-US" dirty="0" smtClean="0"/>
              <a:t>$ </a:t>
            </a:r>
            <a:r>
              <a:rPr lang="en-US" dirty="0"/>
              <a:t>cd ~/cookbooks/ssh</a:t>
            </a:r>
          </a:p>
        </p:txBody>
      </p:sp>
      <p:sp>
        <p:nvSpPr>
          <p:cNvPr id="5" name="Title 4"/>
          <p:cNvSpPr>
            <a:spLocks noGrp="1"/>
          </p:cNvSpPr>
          <p:nvPr>
            <p:ph type="title"/>
          </p:nvPr>
        </p:nvSpPr>
        <p:spPr/>
        <p:txBody>
          <a:bodyPr>
            <a:normAutofit/>
          </a:bodyPr>
          <a:lstStyle/>
          <a:p>
            <a:r>
              <a:rPr lang="en-US" dirty="0"/>
              <a:t>GE: </a:t>
            </a:r>
            <a:r>
              <a:rPr lang="en-US" dirty="0" smtClean="0"/>
              <a:t>Ensure you are in ~/</a:t>
            </a:r>
            <a:r>
              <a:rPr lang="en-US" dirty="0"/>
              <a:t>cookbooks/ssh</a:t>
            </a:r>
          </a:p>
        </p:txBody>
      </p:sp>
    </p:spTree>
    <p:extLst>
      <p:ext uri="{BB962C8B-B14F-4D97-AF65-F5344CB8AC3E}">
        <p14:creationId xmlns:p14="http://schemas.microsoft.com/office/powerpoint/2010/main" val="2566115230"/>
      </p:ext>
    </p:extLst>
  </p:cSld>
  <p:clrMapOvr>
    <a:masterClrMapping/>
  </p:clrMapOvr>
  <p:transition spd="med">
    <p:fad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/etc/ssh/.ssh_config20151209-412-cf7gd7  2015-12-09 20:35:29.734689138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endParaRPr lang="en-US" dirty="0"/>
          </a:p>
        </p:txBody>
      </p:sp>
      <p:sp>
        <p:nvSpPr>
          <p:cNvPr id="3" name="Text Placeholder 2"/>
          <p:cNvSpPr>
            <a:spLocks noGrp="1"/>
          </p:cNvSpPr>
          <p:nvPr>
            <p:ph type="body" sz="quarter" idx="11"/>
          </p:nvPr>
        </p:nvSpPr>
        <p:spPr/>
        <p:txBody>
          <a:bodyPr/>
          <a:lstStyle/>
          <a:p>
            <a:r>
              <a:rPr lang="en-US" dirty="0"/>
              <a:t>$ kitchen converge</a:t>
            </a:r>
          </a:p>
        </p:txBody>
      </p:sp>
      <p:sp>
        <p:nvSpPr>
          <p:cNvPr id="5" name="Title 4"/>
          <p:cNvSpPr>
            <a:spLocks noGrp="1"/>
          </p:cNvSpPr>
          <p:nvPr>
            <p:ph type="title"/>
          </p:nvPr>
        </p:nvSpPr>
        <p:spPr/>
        <p:txBody>
          <a:bodyPr/>
          <a:lstStyle/>
          <a:p>
            <a:r>
              <a:rPr lang="en-US" dirty="0"/>
              <a:t>GE: </a:t>
            </a:r>
            <a:r>
              <a:rPr lang="en-US" dirty="0" smtClean="0"/>
              <a:t>Run `kitchen converge`</a:t>
            </a:r>
            <a:endParaRPr lang="en-US" dirty="0"/>
          </a:p>
        </p:txBody>
      </p:sp>
      <p:sp>
        <p:nvSpPr>
          <p:cNvPr id="9" name="Content Placeholder 5"/>
          <p:cNvSpPr>
            <a:spLocks noGrp="1"/>
          </p:cNvSpPr>
          <p:nvPr>
            <p:ph sz="quarter" idx="12" hasCustomPrompt="1"/>
          </p:nvPr>
        </p:nvSpPr>
        <p:spPr>
          <a:xfrm>
            <a:off x="1122782" y="6086015"/>
            <a:ext cx="14420850" cy="111488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313274046"/>
      </p:ext>
    </p:extLst>
  </p:cSld>
  <p:clrMapOvr>
    <a:masterClrMapping/>
  </p:clrMapOvr>
  <p:transition spd="med">
    <p:fad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p:txBody>
          <a:bodyPr/>
          <a:lstStyle/>
          <a:p>
            <a:r>
              <a:rPr lang="en-US" dirty="0" smtClean="0"/>
              <a:t>...</a:t>
            </a:r>
          </a:p>
          <a:p>
            <a:pPr defTabSz="1217613" fontAlgn="base">
              <a:lnSpc>
                <a:spcPct val="90000"/>
              </a:lnSpc>
              <a:spcBef>
                <a:spcPct val="30000"/>
              </a:spcBef>
              <a:spcAft>
                <a:spcPts val="450"/>
              </a:spcAft>
              <a:buSzTx/>
              <a:defRPr/>
            </a:pPr>
            <a:r>
              <a:rPr lang="en-US" dirty="0" smtClean="0"/>
              <a:t>+++ </a:t>
            </a:r>
            <a:r>
              <a:rPr lang="en-US" dirty="0"/>
              <a:t>/etc/ssh/.ssh_config20151209-10413-hlk9ow       2015-12-09 20:37:07.621689137 +0000</a:t>
            </a:r>
          </a:p>
          <a:p>
            <a:pPr defTabSz="1217613" fontAlgn="base">
              <a:lnSpc>
                <a:spcPct val="90000"/>
              </a:lnSpc>
              <a:spcBef>
                <a:spcPct val="30000"/>
              </a:spcBef>
              <a:spcAft>
                <a:spcPts val="450"/>
              </a:spcAft>
              <a:buSzTx/>
              <a:defRPr/>
            </a:pPr>
            <a:r>
              <a:rPr lang="en-US" dirty="0"/>
              <a:t>    @@ -37,7 +37,7 @@</a:t>
            </a:r>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id_rsa</a:t>
            </a:r>
            <a:endParaRPr lang="en-US" dirty="0"/>
          </a:p>
          <a:p>
            <a:pPr defTabSz="1217613" fontAlgn="base">
              <a:lnSpc>
                <a:spcPct val="90000"/>
              </a:lnSpc>
              <a:spcBef>
                <a:spcPct val="30000"/>
              </a:spcBef>
              <a:spcAft>
                <a:spcPts val="450"/>
              </a:spcAft>
              <a:buSzTx/>
              <a:defRPr/>
            </a:pPr>
            <a:r>
              <a:rPr lang="en-US" dirty="0"/>
              <a:t>     #   </a:t>
            </a:r>
            <a:r>
              <a:rPr lang="en-US" dirty="0" err="1"/>
              <a:t>IdentityFile</a:t>
            </a:r>
            <a:r>
              <a:rPr lang="en-US" dirty="0"/>
              <a:t> ~/.ssh/</a:t>
            </a:r>
            <a:r>
              <a:rPr lang="en-US" dirty="0" err="1"/>
              <a:t>id_dsa</a:t>
            </a:r>
            <a:endParaRPr lang="en-US" dirty="0"/>
          </a:p>
          <a:p>
            <a:pPr defTabSz="1217613" fontAlgn="base">
              <a:lnSpc>
                <a:spcPct val="90000"/>
              </a:lnSpc>
              <a:spcBef>
                <a:spcPct val="30000"/>
              </a:spcBef>
              <a:spcAft>
                <a:spcPts val="450"/>
              </a:spcAft>
              <a:buSzTx/>
              <a:defRPr/>
            </a:pPr>
            <a:r>
              <a:rPr lang="en-US" dirty="0"/>
              <a:t>     #   Port 22</a:t>
            </a:r>
          </a:p>
          <a:p>
            <a:pPr defTabSz="1217613" fontAlgn="base">
              <a:lnSpc>
                <a:spcPct val="90000"/>
              </a:lnSpc>
              <a:spcBef>
                <a:spcPct val="30000"/>
              </a:spcBef>
              <a:spcAft>
                <a:spcPts val="450"/>
              </a:spcAft>
              <a:buSzTx/>
              <a:defRPr/>
            </a:pPr>
            <a:r>
              <a:rPr lang="en-US" dirty="0"/>
              <a:t>    -#   Protocol 2,1</a:t>
            </a:r>
          </a:p>
          <a:p>
            <a:pPr defTabSz="1217613" fontAlgn="base">
              <a:lnSpc>
                <a:spcPct val="90000"/>
              </a:lnSpc>
              <a:spcBef>
                <a:spcPct val="30000"/>
              </a:spcBef>
              <a:spcAft>
                <a:spcPts val="450"/>
              </a:spcAft>
              <a:buSzTx/>
              <a:defRPr/>
            </a:pPr>
            <a:r>
              <a:rPr lang="en-US" dirty="0"/>
              <a:t>    +Protocol 2</a:t>
            </a:r>
          </a:p>
          <a:p>
            <a:pPr defTabSz="1217613" fontAlgn="base">
              <a:lnSpc>
                <a:spcPct val="90000"/>
              </a:lnSpc>
              <a:spcBef>
                <a:spcPct val="30000"/>
              </a:spcBef>
              <a:spcAft>
                <a:spcPts val="450"/>
              </a:spcAft>
              <a:buSzTx/>
              <a:defRPr/>
            </a:pPr>
            <a:r>
              <a:rPr lang="en-US" dirty="0"/>
              <a:t>     #   Cipher </a:t>
            </a:r>
            <a:r>
              <a:rPr lang="en-US" dirty="0" smtClean="0"/>
              <a:t>3des</a:t>
            </a:r>
            <a:r>
              <a:rPr lang="en-US" dirty="0" smtClean="0"/>
              <a:t>esources </a:t>
            </a:r>
            <a:r>
              <a:rPr lang="en-US" dirty="0"/>
              <a:t>updated in </a:t>
            </a:r>
            <a:r>
              <a:rPr lang="en-US" dirty="0" smtClean="0"/>
              <a:t>3.29477735 </a:t>
            </a:r>
            <a:r>
              <a:rPr lang="en-US" dirty="0"/>
              <a:t>seconds</a:t>
            </a:r>
          </a:p>
        </p:txBody>
      </p:sp>
      <p:sp>
        <p:nvSpPr>
          <p:cNvPr id="3" name="Text Placeholder 2"/>
          <p:cNvSpPr>
            <a:spLocks noGrp="1"/>
          </p:cNvSpPr>
          <p:nvPr>
            <p:ph type="body" sz="quarter" idx="11"/>
          </p:nvPr>
        </p:nvSpPr>
        <p:spPr/>
        <p:txBody>
          <a:bodyPr/>
          <a:lstStyle/>
          <a:p>
            <a:r>
              <a:rPr lang="en-US" dirty="0"/>
              <a:t>$ </a:t>
            </a:r>
            <a:r>
              <a:rPr lang="fr-FR" dirty="0"/>
              <a:t>sudo chef-client --local-mode -r '</a:t>
            </a:r>
            <a:r>
              <a:rPr lang="fr-FR" dirty="0" err="1"/>
              <a:t>recipe</a:t>
            </a:r>
            <a:r>
              <a:rPr lang="fr-FR" dirty="0"/>
              <a:t>[ssh::client]'</a:t>
            </a:r>
            <a:endParaRPr lang="en-US" dirty="0"/>
          </a:p>
        </p:txBody>
      </p:sp>
      <p:sp>
        <p:nvSpPr>
          <p:cNvPr id="5" name="Title 4"/>
          <p:cNvSpPr>
            <a:spLocks noGrp="1"/>
          </p:cNvSpPr>
          <p:nvPr>
            <p:ph type="title"/>
          </p:nvPr>
        </p:nvSpPr>
        <p:spPr/>
        <p:txBody>
          <a:bodyPr/>
          <a:lstStyle/>
          <a:p>
            <a:r>
              <a:rPr lang="en-US" dirty="0"/>
              <a:t>GE: </a:t>
            </a:r>
            <a:r>
              <a:rPr lang="en-US" dirty="0" smtClean="0"/>
              <a:t>Apply the New SSH Recipe</a:t>
            </a:r>
            <a:endParaRPr lang="en-US" dirty="0"/>
          </a:p>
        </p:txBody>
      </p:sp>
      <p:sp>
        <p:nvSpPr>
          <p:cNvPr id="9" name="Content Placeholder 5"/>
          <p:cNvSpPr>
            <a:spLocks noGrp="1"/>
          </p:cNvSpPr>
          <p:nvPr>
            <p:ph sz="quarter" idx="12" hasCustomPrompt="1"/>
          </p:nvPr>
        </p:nvSpPr>
        <p:spPr>
          <a:xfrm>
            <a:off x="1122782" y="6108875"/>
            <a:ext cx="14420850" cy="1069165"/>
          </a:xfrm>
          <a:solidFill>
            <a:schemeClr val="accent1">
              <a:alpha val="60000"/>
            </a:schemeClr>
          </a:solidFill>
          <a:ln>
            <a:solidFill>
              <a:schemeClr val="accent1">
                <a:lumMod val="75000"/>
              </a:schemeClr>
            </a:solidFill>
          </a:ln>
        </p:spPr>
        <p:txBody>
          <a:bodyPr anchor="ctr">
            <a:noAutofit/>
          </a:bodyPr>
          <a:lstStyle>
            <a:lvl1pPr algn="l">
              <a:defRPr sz="4200" baseline="0">
                <a:solidFill>
                  <a:schemeClr val="bg2"/>
                </a:solidFill>
                <a:latin typeface="Courier New"/>
                <a:cs typeface="Courier New"/>
              </a:defRPr>
            </a:lvl1pPr>
          </a:lstStyle>
          <a:p>
            <a:pPr lvl="0"/>
            <a:r>
              <a:rPr lang="en-US" dirty="0" smtClean="0"/>
              <a:t> </a:t>
            </a:r>
          </a:p>
        </p:txBody>
      </p:sp>
    </p:spTree>
    <p:extLst>
      <p:ext uri="{BB962C8B-B14F-4D97-AF65-F5344CB8AC3E}">
        <p14:creationId xmlns:p14="http://schemas.microsoft.com/office/powerpoint/2010/main" val="1541066198"/>
      </p:ext>
    </p:extLst>
  </p:cSld>
  <p:clrMapOvr>
    <a:masterClrMapping/>
  </p:clrMapOvr>
  <p:transition spd="med">
    <p:fade/>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421440" y="1856198"/>
            <a:ext cx="5293560" cy="5345953"/>
          </a:xfrm>
        </p:spPr>
        <p:txBody>
          <a:bodyPr/>
          <a:lstStyle/>
          <a:p>
            <a:r>
              <a:rPr lang="en-US" dirty="0" smtClean="0"/>
              <a:t>Return to the Compliance Web UI and re-run the scan on your target node.</a:t>
            </a:r>
          </a:p>
          <a:p>
            <a:endParaRPr lang="en-US" dirty="0" smtClean="0"/>
          </a:p>
          <a:p>
            <a:r>
              <a:rPr lang="en-US" dirty="0" smtClean="0"/>
              <a:t>Be sure to run only the base/ssh scan as shown on the next slide.</a:t>
            </a:r>
            <a:endParaRPr lang="en-US" dirty="0"/>
          </a:p>
        </p:txBody>
      </p:sp>
      <p:pic>
        <p:nvPicPr>
          <p:cNvPr id="7" name="Picture 6"/>
          <p:cNvPicPr>
            <a:picLocks noChangeAspect="1"/>
          </p:cNvPicPr>
          <p:nvPr/>
        </p:nvPicPr>
        <p:blipFill>
          <a:blip r:embed="rId3"/>
          <a:stretch>
            <a:fillRect/>
          </a:stretch>
        </p:blipFill>
        <p:spPr>
          <a:xfrm>
            <a:off x="5943600" y="1669732"/>
            <a:ext cx="10113481" cy="3839528"/>
          </a:xfrm>
          <a:prstGeom prst="rect">
            <a:avLst/>
          </a:prstGeom>
          <a:ln>
            <a:solidFill>
              <a:schemeClr val="accent1"/>
            </a:solidFill>
          </a:ln>
        </p:spPr>
      </p:pic>
    </p:spTree>
    <p:extLst>
      <p:ext uri="{BB962C8B-B14F-4D97-AF65-F5344CB8AC3E}">
        <p14:creationId xmlns:p14="http://schemas.microsoft.com/office/powerpoint/2010/main" val="1063650275"/>
      </p:ext>
    </p:extLst>
  </p:cSld>
  <p:clrMapOvr>
    <a:masterClrMapping/>
  </p:clrMapOvr>
  <p:transition spd="med">
    <p:fade/>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Re-run the Compliance Scan</a:t>
            </a:r>
            <a:endParaRPr lang="en-US" dirty="0"/>
          </a:p>
        </p:txBody>
      </p:sp>
      <p:sp>
        <p:nvSpPr>
          <p:cNvPr id="3" name="Text Placeholder 2"/>
          <p:cNvSpPr>
            <a:spLocks noGrp="1"/>
          </p:cNvSpPr>
          <p:nvPr>
            <p:ph type="body" sz="quarter" idx="12"/>
          </p:nvPr>
        </p:nvSpPr>
        <p:spPr>
          <a:xfrm>
            <a:off x="650040" y="1856198"/>
            <a:ext cx="5293560" cy="5345953"/>
          </a:xfrm>
        </p:spPr>
        <p:txBody>
          <a:bodyPr/>
          <a:lstStyle/>
          <a:p>
            <a:r>
              <a:rPr lang="en-US" dirty="0" smtClean="0"/>
              <a:t>Run </a:t>
            </a:r>
            <a:r>
              <a:rPr lang="en-US" dirty="0"/>
              <a:t>only the base/ssh </a:t>
            </a:r>
            <a:r>
              <a:rPr lang="en-US" dirty="0" smtClean="0"/>
              <a:t>scan.</a:t>
            </a:r>
            <a:endParaRPr lang="en-US" dirty="0"/>
          </a:p>
        </p:txBody>
      </p:sp>
      <p:pic>
        <p:nvPicPr>
          <p:cNvPr id="5" name="Picture 4"/>
          <p:cNvPicPr>
            <a:picLocks noChangeAspect="1"/>
          </p:cNvPicPr>
          <p:nvPr/>
        </p:nvPicPr>
        <p:blipFill>
          <a:blip r:embed="rId3"/>
          <a:stretch>
            <a:fillRect/>
          </a:stretch>
        </p:blipFill>
        <p:spPr>
          <a:xfrm>
            <a:off x="8535670" y="1127952"/>
            <a:ext cx="7420610" cy="6985323"/>
          </a:xfrm>
          <a:prstGeom prst="rect">
            <a:avLst/>
          </a:prstGeom>
          <a:ln>
            <a:solidFill>
              <a:schemeClr val="accent1"/>
            </a:solidFill>
          </a:ln>
        </p:spPr>
      </p:pic>
    </p:spTree>
    <p:extLst>
      <p:ext uri="{BB962C8B-B14F-4D97-AF65-F5344CB8AC3E}">
        <p14:creationId xmlns:p14="http://schemas.microsoft.com/office/powerpoint/2010/main" val="479942138"/>
      </p:ext>
    </p:extLst>
  </p:cSld>
  <p:clrMapOvr>
    <a:masterClrMapping/>
  </p:clrMapOvr>
  <p:transition spd="med">
    <p:fad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t>GE: Results of this Exercise</a:t>
            </a:r>
            <a:endParaRPr lang="en-US" dirty="0"/>
          </a:p>
        </p:txBody>
      </p:sp>
      <p:sp>
        <p:nvSpPr>
          <p:cNvPr id="3" name="Text Placeholder 2"/>
          <p:cNvSpPr>
            <a:spLocks noGrp="1"/>
          </p:cNvSpPr>
          <p:nvPr>
            <p:ph type="body" sz="quarter" idx="12"/>
          </p:nvPr>
        </p:nvSpPr>
        <p:spPr>
          <a:xfrm>
            <a:off x="650040" y="1856198"/>
            <a:ext cx="13225980" cy="5345953"/>
          </a:xfrm>
        </p:spPr>
        <p:txBody>
          <a:bodyPr/>
          <a:lstStyle/>
          <a:p>
            <a:r>
              <a:rPr lang="en-US" dirty="0" smtClean="0"/>
              <a:t>Your scan should show that the ssh protocol issue is now complaint.</a:t>
            </a:r>
            <a:endParaRPr lang="en-US" dirty="0"/>
          </a:p>
        </p:txBody>
      </p:sp>
      <p:pic>
        <p:nvPicPr>
          <p:cNvPr id="6" name="Picture 5"/>
          <p:cNvPicPr>
            <a:picLocks noChangeAspect="1"/>
          </p:cNvPicPr>
          <p:nvPr/>
        </p:nvPicPr>
        <p:blipFill>
          <a:blip r:embed="rId3"/>
          <a:stretch>
            <a:fillRect/>
          </a:stretch>
        </p:blipFill>
        <p:spPr>
          <a:xfrm>
            <a:off x="1792998" y="3114674"/>
            <a:ext cx="12670005" cy="4497705"/>
          </a:xfrm>
          <a:prstGeom prst="rect">
            <a:avLst/>
          </a:prstGeom>
          <a:ln>
            <a:solidFill>
              <a:schemeClr val="accent1"/>
            </a:solidFill>
          </a:ln>
        </p:spPr>
      </p:pic>
    </p:spTree>
    <p:extLst>
      <p:ext uri="{BB962C8B-B14F-4D97-AF65-F5344CB8AC3E}">
        <p14:creationId xmlns:p14="http://schemas.microsoft.com/office/powerpoint/2010/main" val="2621874911"/>
      </p:ext>
    </p:extLst>
  </p:cSld>
  <p:clrMapOvr>
    <a:masterClrMapping/>
  </p:clrMapOvr>
  <p:transition spd="med">
    <p:fad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r>
              <a:rPr lang="en-US" dirty="0" smtClean="0"/>
              <a:t>Conclusion</a:t>
            </a:r>
            <a:endParaRPr lang="en-US" dirty="0"/>
          </a:p>
        </p:txBody>
      </p:sp>
      <p:sp>
        <p:nvSpPr>
          <p:cNvPr id="3" name="Subtitle 2"/>
          <p:cNvSpPr>
            <a:spLocks noGrp="1"/>
          </p:cNvSpPr>
          <p:nvPr>
            <p:ph type="subTitle" idx="1"/>
          </p:nvPr>
        </p:nvSpPr>
        <p:spPr>
          <a:xfrm>
            <a:off x="1660524" y="3420745"/>
            <a:ext cx="12330113" cy="4123055"/>
          </a:xfrm>
        </p:spPr>
        <p:txBody>
          <a:bodyPr/>
          <a:lstStyle/>
          <a:p>
            <a:pPr marL="342900" indent="-342900">
              <a:buFont typeface="Wingdings" panose="05000000000000000000" pitchFamily="2" charset="2"/>
              <a:buChar char="ü"/>
            </a:pPr>
            <a:r>
              <a:rPr lang="en-US" dirty="0"/>
              <a:t>Log into your target node</a:t>
            </a:r>
          </a:p>
          <a:p>
            <a:pPr marL="342900" indent="-342900">
              <a:buFont typeface="Wingdings" panose="05000000000000000000" pitchFamily="2" charset="2"/>
              <a:buChar char="ü"/>
            </a:pPr>
            <a:r>
              <a:rPr lang="en-US" dirty="0" smtClean="0"/>
              <a:t>Write </a:t>
            </a:r>
            <a:r>
              <a:rPr lang="en-US" dirty="0"/>
              <a:t>a remediation recipe on that node.</a:t>
            </a:r>
          </a:p>
          <a:p>
            <a:pPr marL="457200" indent="-457200">
              <a:buFont typeface="Wingdings" panose="05000000000000000000" pitchFamily="2" charset="2"/>
              <a:buChar char="ü"/>
            </a:pPr>
            <a:r>
              <a:rPr lang="en-US" dirty="0"/>
              <a:t>Test the recipe with Test Kitchen</a:t>
            </a:r>
            <a:r>
              <a:rPr lang="en-US" dirty="0" smtClean="0"/>
              <a:t>.</a:t>
            </a:r>
          </a:p>
          <a:p>
            <a:pPr marL="457200" indent="-457200">
              <a:buFont typeface="Wingdings" panose="05000000000000000000" pitchFamily="2" charset="2"/>
              <a:buChar char="ü"/>
            </a:pPr>
            <a:r>
              <a:rPr lang="en-US" dirty="0" smtClean="0"/>
              <a:t>Test for compliance with </a:t>
            </a:r>
            <a:r>
              <a:rPr lang="en-US" dirty="0" err="1" smtClean="0"/>
              <a:t>InSpec</a:t>
            </a:r>
            <a:r>
              <a:rPr lang="en-US" dirty="0" smtClean="0"/>
              <a:t> from the CLI</a:t>
            </a:r>
            <a:endParaRPr lang="en-US" dirty="0"/>
          </a:p>
          <a:p>
            <a:pPr marL="457200" indent="-457200">
              <a:buFont typeface="Wingdings" panose="05000000000000000000" pitchFamily="2" charset="2"/>
              <a:buChar char="ü"/>
            </a:pPr>
            <a:r>
              <a:rPr lang="en-US" dirty="0"/>
              <a:t>Rescan the node and ensure compliance</a:t>
            </a:r>
            <a:r>
              <a:rPr lang="en-US" dirty="0" smtClean="0"/>
              <a:t>.</a:t>
            </a:r>
          </a:p>
          <a:p>
            <a:pPr marL="457200" indent="-457200">
              <a:buFont typeface="Wingdings" panose="05000000000000000000" pitchFamily="2" charset="2"/>
              <a:buChar char="ü"/>
            </a:pPr>
            <a:endParaRPr lang="en-US" dirty="0"/>
          </a:p>
          <a:p>
            <a:endParaRPr lang="en-US" dirty="0"/>
          </a:p>
          <a:p>
            <a:endParaRPr lang="en-US" dirty="0"/>
          </a:p>
        </p:txBody>
      </p:sp>
    </p:spTree>
    <p:extLst>
      <p:ext uri="{BB962C8B-B14F-4D97-AF65-F5344CB8AC3E}">
        <p14:creationId xmlns:p14="http://schemas.microsoft.com/office/powerpoint/2010/main" val="1996638172"/>
      </p:ext>
    </p:extLst>
  </p:cSld>
  <p:clrMapOvr>
    <a:masterClrMapping/>
  </p:clrMapOvr>
  <p:transition spd="med">
    <p:fad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fontScale="90000"/>
          </a:bodyPr>
          <a:lstStyle/>
          <a:p>
            <a:endParaRPr lang="en-US"/>
          </a:p>
        </p:txBody>
      </p:sp>
      <p:sp>
        <p:nvSpPr>
          <p:cNvPr id="3" name="Subtitle 2"/>
          <p:cNvSpPr>
            <a:spLocks noGrp="1"/>
          </p:cNvSpPr>
          <p:nvPr>
            <p:ph type="subTitle" idx="1"/>
          </p:nvPr>
        </p:nvSpPr>
        <p:spPr/>
        <p:txBody>
          <a:bodyPr/>
          <a:lstStyle/>
          <a:p>
            <a:endParaRPr lang="en-US" dirty="0" smtClean="0"/>
          </a:p>
          <a:p>
            <a:r>
              <a:rPr lang="en-US" dirty="0" err="1"/>
              <a:t>i</a:t>
            </a:r>
            <a:r>
              <a:rPr lang="en-US" dirty="0"/>
              <a:t> believe so.  that's how </a:t>
            </a:r>
            <a:r>
              <a:rPr lang="en-US" dirty="0" err="1"/>
              <a:t>i</a:t>
            </a:r>
            <a:r>
              <a:rPr lang="en-US" dirty="0"/>
              <a:t> have it running,  </a:t>
            </a:r>
            <a:r>
              <a:rPr lang="en-US" dirty="0" err="1"/>
              <a:t>i've</a:t>
            </a:r>
            <a:r>
              <a:rPr lang="en-US" dirty="0"/>
              <a:t> also been running a reconfigure and restart after </a:t>
            </a:r>
            <a:r>
              <a:rPr lang="en-US" dirty="0" err="1"/>
              <a:t>i</a:t>
            </a:r>
            <a:r>
              <a:rPr lang="en-US" dirty="0"/>
              <a:t> upgrade the package</a:t>
            </a:r>
          </a:p>
          <a:p>
            <a:r>
              <a:rPr lang="en-US" dirty="0"/>
              <a:t>​[9:04 AM] </a:t>
            </a:r>
          </a:p>
          <a:p>
            <a:r>
              <a:rPr lang="en-US" dirty="0" err="1"/>
              <a:t>steve_delfante</a:t>
            </a:r>
            <a:r>
              <a:rPr lang="en-US" dirty="0"/>
              <a:t> `sudo chef-compliance-</a:t>
            </a:r>
            <a:r>
              <a:rPr lang="en-US" dirty="0" err="1"/>
              <a:t>ctl</a:t>
            </a:r>
            <a:r>
              <a:rPr lang="en-US" dirty="0"/>
              <a:t> reconfigure` will reconfigure it but s=does that also restart it?</a:t>
            </a:r>
          </a:p>
          <a:p>
            <a:r>
              <a:rPr lang="en-US" dirty="0"/>
              <a:t>new messages</a:t>
            </a:r>
          </a:p>
          <a:p>
            <a:r>
              <a:rPr lang="en-US" dirty="0"/>
              <a:t>​[9:04 AM] </a:t>
            </a:r>
          </a:p>
          <a:p>
            <a:r>
              <a:rPr lang="en-US" dirty="0" err="1"/>
              <a:t>kennon</a:t>
            </a:r>
            <a:r>
              <a:rPr lang="en-US" dirty="0"/>
              <a:t> not always, you should also run `sudo chef-compliance-</a:t>
            </a:r>
            <a:r>
              <a:rPr lang="en-US" dirty="0" err="1"/>
              <a:t>ctl</a:t>
            </a:r>
            <a:r>
              <a:rPr lang="en-US" dirty="0"/>
              <a:t> restart</a:t>
            </a:r>
          </a:p>
        </p:txBody>
      </p:sp>
    </p:spTree>
    <p:extLst>
      <p:ext uri="{BB962C8B-B14F-4D97-AF65-F5344CB8AC3E}">
        <p14:creationId xmlns:p14="http://schemas.microsoft.com/office/powerpoint/2010/main" val="108599519"/>
      </p:ext>
    </p:extLst>
  </p:cSld>
  <p:clrMapOvr>
    <a:masterClrMapping/>
  </p:clrMapOvr>
  <p:transition spd="med">
    <p:fad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bg>
      <p:bgPr>
        <a:gradFill rotWithShape="0">
          <a:gsLst>
            <a:gs pos="0">
              <a:srgbClr val="F0F0F0"/>
            </a:gs>
            <a:gs pos="100000">
              <a:schemeClr val="bg2"/>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Review Questions</a:t>
            </a:r>
            <a:endParaRPr lang="en-US" dirty="0"/>
          </a:p>
        </p:txBody>
      </p:sp>
      <p:sp>
        <p:nvSpPr>
          <p:cNvPr id="3" name="Text Placeholder 2"/>
          <p:cNvSpPr>
            <a:spLocks noGrp="1"/>
          </p:cNvSpPr>
          <p:nvPr>
            <p:ph type="body" sz="quarter" idx="12"/>
          </p:nvPr>
        </p:nvSpPr>
        <p:spPr/>
        <p:txBody>
          <a:bodyPr/>
          <a:lstStyle/>
          <a:p>
            <a:pPr marL="514350" indent="-514350">
              <a:buFont typeface="+mj-lt"/>
              <a:buAutoNum type="arabicPeriod"/>
            </a:pPr>
            <a:r>
              <a:rPr lang="en-US" dirty="0" smtClean="0"/>
              <a:t>What is ...?</a:t>
            </a:r>
            <a:br>
              <a:rPr lang="en-US" dirty="0" smtClean="0"/>
            </a:br>
            <a:r>
              <a:rPr lang="en-US" dirty="0" smtClean="0"/>
              <a:t>______________________________</a:t>
            </a:r>
          </a:p>
          <a:p>
            <a:pPr marL="514350" indent="-514350">
              <a:buFont typeface="+mj-lt"/>
              <a:buAutoNum type="arabicPeriod"/>
            </a:pPr>
            <a:r>
              <a:rPr lang="en-US" dirty="0" smtClean="0"/>
              <a:t>Which is the correct answer?  </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p>
          <a:p>
            <a:pPr marL="822325" lvl="1" indent="-514350">
              <a:buFont typeface="+mj-lt"/>
              <a:buAutoNum type="alphaLcPeriod"/>
            </a:pPr>
            <a:r>
              <a:rPr lang="en-US" dirty="0" smtClean="0"/>
              <a:t>answer</a:t>
            </a:r>
            <a:br>
              <a:rPr lang="en-US" dirty="0" smtClean="0"/>
            </a:br>
            <a:endParaRPr lang="en-US" dirty="0" smtClean="0"/>
          </a:p>
          <a:p>
            <a:pPr marL="514350" indent="-514350">
              <a:buFont typeface="+mj-lt"/>
              <a:buAutoNum type="arabicPeriod"/>
            </a:pPr>
            <a:r>
              <a:rPr lang="en-US" dirty="0" smtClean="0"/>
              <a:t>Capable of carrying on a conversation</a:t>
            </a:r>
          </a:p>
          <a:p>
            <a:pPr marL="514350" indent="-514350">
              <a:buFont typeface="+mj-lt"/>
              <a:buAutoNum type="arabicPeriod"/>
            </a:pPr>
            <a:r>
              <a:rPr lang="en-US" dirty="0" smtClean="0"/>
              <a:t>Explain</a:t>
            </a:r>
            <a:endParaRPr lang="en-US" dirty="0"/>
          </a:p>
        </p:txBody>
      </p:sp>
    </p:spTree>
    <p:extLst>
      <p:ext uri="{BB962C8B-B14F-4D97-AF65-F5344CB8AC3E}">
        <p14:creationId xmlns:p14="http://schemas.microsoft.com/office/powerpoint/2010/main" val="321457963"/>
      </p:ext>
    </p:extLst>
  </p:cSld>
  <p:clrMapOvr>
    <a:masterClrMapping/>
  </p:clrMapOvr>
  <p:transition spd="med">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a:t>
            </a:r>
            <a:r>
              <a:rPr lang="en-US" dirty="0" smtClean="0"/>
              <a:t>Node</a:t>
            </a:r>
            <a:endParaRPr lang="en-US" dirty="0"/>
          </a:p>
        </p:txBody>
      </p:sp>
      <p:sp>
        <p:nvSpPr>
          <p:cNvPr id="3" name="Text Placeholder 2"/>
          <p:cNvSpPr>
            <a:spLocks noGrp="1"/>
          </p:cNvSpPr>
          <p:nvPr>
            <p:ph type="body" sz="quarter" idx="12"/>
          </p:nvPr>
        </p:nvSpPr>
        <p:spPr>
          <a:xfrm>
            <a:off x="546130" y="1856198"/>
            <a:ext cx="6855660" cy="5345953"/>
          </a:xfrm>
        </p:spPr>
        <p:txBody>
          <a:bodyPr/>
          <a:lstStyle/>
          <a:p>
            <a:pPr marL="514350" indent="-514350">
              <a:buFont typeface="+mj-lt"/>
              <a:buAutoNum type="arabicPeriod" startAt="2"/>
            </a:pPr>
            <a:r>
              <a:rPr lang="en-US" dirty="0" smtClean="0"/>
              <a:t>From the resulting page, enter the node's FQDN or IP address.</a:t>
            </a:r>
          </a:p>
          <a:p>
            <a:pPr marL="514350" indent="-514350">
              <a:buFont typeface="+mj-lt"/>
              <a:buAutoNum type="arabicPeriod" startAt="2"/>
            </a:pPr>
            <a:r>
              <a:rPr lang="en-US" dirty="0" smtClean="0"/>
              <a:t>Select the </a:t>
            </a:r>
            <a:r>
              <a:rPr lang="en-US" b="1" dirty="0" smtClean="0"/>
              <a:t>default</a:t>
            </a:r>
            <a:r>
              <a:rPr lang="en-US" dirty="0" smtClean="0"/>
              <a:t> environment.</a:t>
            </a:r>
          </a:p>
          <a:p>
            <a:pPr marL="514350" indent="-514350">
              <a:buFont typeface="+mj-lt"/>
              <a:buAutoNum type="arabicPeriod" startAt="2"/>
            </a:pPr>
            <a:r>
              <a:rPr lang="en-US" dirty="0" smtClean="0"/>
              <a:t>Accept the default </a:t>
            </a:r>
            <a:r>
              <a:rPr lang="en-US" b="1" dirty="0" smtClean="0"/>
              <a:t>SSH</a:t>
            </a:r>
            <a:r>
              <a:rPr lang="en-US" dirty="0" smtClean="0"/>
              <a:t> Access configuration</a:t>
            </a:r>
          </a:p>
          <a:p>
            <a:pPr marL="514350" indent="-514350">
              <a:buFont typeface="+mj-lt"/>
              <a:buAutoNum type="arabicPeriod" startAt="2"/>
            </a:pPr>
            <a:r>
              <a:rPr lang="en-US" dirty="0" smtClean="0"/>
              <a:t>Type </a:t>
            </a:r>
            <a:r>
              <a:rPr lang="en-US" b="1" dirty="0" smtClean="0"/>
              <a:t>chef</a:t>
            </a:r>
            <a:r>
              <a:rPr lang="en-US" dirty="0" smtClean="0"/>
              <a:t> in the </a:t>
            </a:r>
            <a:r>
              <a:rPr lang="en-US" b="1" dirty="0" smtClean="0"/>
              <a:t>username</a:t>
            </a:r>
            <a:r>
              <a:rPr lang="en-US" dirty="0" smtClean="0"/>
              <a:t> field.</a:t>
            </a:r>
          </a:p>
          <a:p>
            <a:pPr marL="514350" indent="-514350">
              <a:buFont typeface="+mj-lt"/>
              <a:buAutoNum type="arabicPeriod" startAt="2"/>
            </a:pPr>
            <a:r>
              <a:rPr lang="en-US" dirty="0" smtClean="0"/>
              <a:t>Click the </a:t>
            </a:r>
            <a:r>
              <a:rPr lang="en-US" b="1" dirty="0" smtClean="0"/>
              <a:t>password</a:t>
            </a:r>
            <a:r>
              <a:rPr lang="en-US" dirty="0" smtClean="0"/>
              <a:t> link as shown in this illustration.</a:t>
            </a:r>
          </a:p>
          <a:p>
            <a:pPr marL="514350" indent="-514350">
              <a:buFont typeface="+mj-lt"/>
              <a:buAutoNum type="arabicPeriod" startAt="2"/>
            </a:pPr>
            <a:endParaRPr lang="en-US" dirty="0" smtClean="0"/>
          </a:p>
          <a:p>
            <a:pPr marL="514350" indent="-514350">
              <a:buFont typeface="+mj-lt"/>
              <a:buAutoNum type="arabicPeriod" startAt="2"/>
            </a:pPr>
            <a:endParaRPr lang="en-US" dirty="0" smtClean="0"/>
          </a:p>
          <a:p>
            <a:pPr marL="514350" indent="-514350">
              <a:buFont typeface="+mj-lt"/>
              <a:buAutoNum type="arabicPeriod" startAt="2"/>
            </a:pPr>
            <a:endParaRPr lang="en-US" dirty="0"/>
          </a:p>
          <a:p>
            <a:pPr marL="514350" indent="-514350">
              <a:buFont typeface="+mj-lt"/>
              <a:buAutoNum type="arabicPeriod" startAt="2"/>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3"/>
          <a:stretch>
            <a:fillRect/>
          </a:stretch>
        </p:blipFill>
        <p:spPr>
          <a:xfrm>
            <a:off x="7639376" y="353289"/>
            <a:ext cx="8474616" cy="7516091"/>
          </a:xfrm>
          <a:prstGeom prst="rect">
            <a:avLst/>
          </a:prstGeom>
          <a:ln>
            <a:solidFill>
              <a:schemeClr val="accent1"/>
            </a:solidFill>
          </a:ln>
        </p:spPr>
      </p:pic>
    </p:spTree>
    <p:extLst>
      <p:ext uri="{BB962C8B-B14F-4D97-AF65-F5344CB8AC3E}">
        <p14:creationId xmlns:p14="http://schemas.microsoft.com/office/powerpoint/2010/main" val="2579876178"/>
      </p:ext>
    </p:extLst>
  </p:cSld>
  <p:clrMapOvr>
    <a:masterClrMapping/>
  </p:clrMapOvr>
  <p:transition spd="med">
    <p:fade/>
  </p:transition>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p:cNvSpPr txBox="1">
            <a:spLocks/>
          </p:cNvSpPr>
          <p:nvPr/>
        </p:nvSpPr>
        <p:spPr>
          <a:xfrm>
            <a:off x="324400" y="8579607"/>
            <a:ext cx="5681953" cy="507556"/>
          </a:xfrm>
          <a:prstGeom prst="rect">
            <a:avLst/>
          </a:prstGeom>
        </p:spPr>
        <p:txBody>
          <a:bodyPr/>
          <a:lstStyle>
            <a:defPPr>
              <a:defRPr lang="en-US"/>
            </a:defPPr>
            <a:lvl1pPr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608013" indent="-1508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1217613" indent="-3032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827213" indent="-4556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2436813" indent="-608013" algn="l" defTabSz="1217613"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a:lstStyle>
          <a:p>
            <a:r>
              <a:rPr lang="en-US" dirty="0" smtClean="0">
                <a:solidFill>
                  <a:srgbClr val="7D868C"/>
                </a:solidFill>
              </a:rPr>
              <a:t>©2036 Chef Software Inc</a:t>
            </a:r>
            <a:r>
              <a:rPr lang="en-US" dirty="0" smtClean="0"/>
              <a:t>.</a:t>
            </a:r>
            <a:endParaRPr lang="en-US" dirty="0"/>
          </a:p>
        </p:txBody>
      </p:sp>
    </p:spTree>
    <p:extLst>
      <p:ext uri="{BB962C8B-B14F-4D97-AF65-F5344CB8AC3E}">
        <p14:creationId xmlns:p14="http://schemas.microsoft.com/office/powerpoint/2010/main" val="522763473"/>
      </p:ext>
    </p:extLst>
  </p:cSld>
  <p:clrMapOvr>
    <a:masterClrMapping/>
  </p:clrMapOvr>
  <p:transition spd="med">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40" y="1856198"/>
            <a:ext cx="5865060" cy="5345953"/>
          </a:xfrm>
        </p:spPr>
        <p:txBody>
          <a:bodyPr/>
          <a:lstStyle/>
          <a:p>
            <a:pPr marL="514350" indent="-514350">
              <a:buFont typeface="+mj-lt"/>
              <a:buAutoNum type="arabicPeriod" startAt="7"/>
            </a:pPr>
            <a:r>
              <a:rPr lang="en-US" dirty="0" smtClean="0"/>
              <a:t>Type the password (</a:t>
            </a:r>
            <a:r>
              <a:rPr lang="en-US" b="1" dirty="0" smtClean="0"/>
              <a:t>chef</a:t>
            </a:r>
            <a:r>
              <a:rPr lang="en-US" dirty="0" smtClean="0"/>
              <a:t>) in the password field.</a:t>
            </a:r>
          </a:p>
          <a:p>
            <a:pPr marL="514350" indent="-514350">
              <a:buFont typeface="+mj-lt"/>
              <a:buAutoNum type="arabicPeriod" startAt="7"/>
            </a:pPr>
            <a:r>
              <a:rPr lang="en-US" dirty="0" smtClean="0"/>
              <a:t>Click the </a:t>
            </a:r>
            <a:r>
              <a:rPr lang="en-US" b="1" dirty="0" smtClean="0"/>
              <a:t>Add </a:t>
            </a:r>
            <a:r>
              <a:rPr lang="en-US" b="1" dirty="0"/>
              <a:t>1</a:t>
            </a:r>
            <a:r>
              <a:rPr lang="en-US" b="1" dirty="0" smtClean="0"/>
              <a:t> node</a:t>
            </a:r>
            <a:r>
              <a:rPr lang="en-US" dirty="0" smtClean="0"/>
              <a:t> button as shown in this illustration.</a:t>
            </a:r>
          </a:p>
          <a:p>
            <a:pPr marL="514350" indent="-514350">
              <a:buFont typeface="+mj-lt"/>
              <a:buAutoNum type="arabicPeriod" startAt="7"/>
            </a:pPr>
            <a:endParaRPr lang="en-US" dirty="0"/>
          </a:p>
          <a:p>
            <a:pPr marL="514350" indent="-514350">
              <a:buFont typeface="+mj-lt"/>
              <a:buAutoNum type="arabicPeriod" startAt="7"/>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pic>
        <p:nvPicPr>
          <p:cNvPr id="5" name="Picture 4"/>
          <p:cNvPicPr>
            <a:picLocks noChangeAspect="1"/>
          </p:cNvPicPr>
          <p:nvPr/>
        </p:nvPicPr>
        <p:blipFill>
          <a:blip r:embed="rId2"/>
          <a:stretch>
            <a:fillRect/>
          </a:stretch>
        </p:blipFill>
        <p:spPr>
          <a:xfrm>
            <a:off x="8763001" y="1057275"/>
            <a:ext cx="7123112" cy="7016638"/>
          </a:xfrm>
          <a:prstGeom prst="rect">
            <a:avLst/>
          </a:prstGeom>
          <a:ln>
            <a:solidFill>
              <a:schemeClr val="accent1"/>
            </a:solidFill>
          </a:ln>
        </p:spPr>
      </p:pic>
    </p:spTree>
    <p:extLst>
      <p:ext uri="{BB962C8B-B14F-4D97-AF65-F5344CB8AC3E}">
        <p14:creationId xmlns:p14="http://schemas.microsoft.com/office/powerpoint/2010/main" val="1041467821"/>
      </p:ext>
    </p:extLst>
  </p:cSld>
  <p:clrMapOvr>
    <a:masterClrMapping/>
  </p:clrMapOvr>
  <p:transition spd="med">
    <p:fad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a:t>
            </a:r>
            <a:r>
              <a:rPr lang="en-US" dirty="0"/>
              <a:t>Adding a Node to Scan</a:t>
            </a:r>
          </a:p>
        </p:txBody>
      </p:sp>
      <p:sp>
        <p:nvSpPr>
          <p:cNvPr id="3" name="Text Placeholder 2"/>
          <p:cNvSpPr>
            <a:spLocks noGrp="1"/>
          </p:cNvSpPr>
          <p:nvPr>
            <p:ph type="body" sz="quarter" idx="12"/>
          </p:nvPr>
        </p:nvSpPr>
        <p:spPr>
          <a:xfrm>
            <a:off x="650039" y="1856198"/>
            <a:ext cx="15040233" cy="5345953"/>
          </a:xfrm>
        </p:spPr>
        <p:txBody>
          <a:bodyPr/>
          <a:lstStyle/>
          <a:p>
            <a:r>
              <a:rPr lang="en-US" dirty="0" smtClean="0"/>
              <a:t>At this point your Compliance Dashboard should list the node you just added.</a:t>
            </a:r>
          </a:p>
          <a:p>
            <a:pPr marL="514350" indent="-514350">
              <a:buFont typeface="+mj-lt"/>
              <a:buAutoNum type="arabicPeriod"/>
            </a:pPr>
            <a:endParaRPr lang="en-US" dirty="0"/>
          </a:p>
          <a:p>
            <a:pPr marL="514350" indent="-514350">
              <a:buFont typeface="+mj-lt"/>
              <a:buAutoNum type="arabicPeriod"/>
            </a:pPr>
            <a:endParaRPr lang="en-US" dirty="0" smtClean="0"/>
          </a:p>
          <a:p>
            <a:pPr marL="457200" indent="-457200">
              <a:buFont typeface="Arial" panose="020B0604020202020204" pitchFamily="34" charset="0"/>
              <a:buChar char="•"/>
            </a:pPr>
            <a:endParaRPr lang="en-US" dirty="0"/>
          </a:p>
          <a:p>
            <a:pPr marL="457200" indent="-457200">
              <a:buFont typeface="Arial" panose="020B0604020202020204" pitchFamily="34" charset="0"/>
              <a:buChar char="•"/>
            </a:pPr>
            <a:endParaRPr lang="en-US" dirty="0"/>
          </a:p>
        </p:txBody>
      </p:sp>
      <p:grpSp>
        <p:nvGrpSpPr>
          <p:cNvPr id="8" name="Group 7"/>
          <p:cNvGrpSpPr/>
          <p:nvPr/>
        </p:nvGrpSpPr>
        <p:grpSpPr>
          <a:xfrm>
            <a:off x="1322538" y="3150176"/>
            <a:ext cx="13610924" cy="4438650"/>
            <a:chOff x="1322538" y="3150176"/>
            <a:chExt cx="13610924" cy="4438650"/>
          </a:xfrm>
        </p:grpSpPr>
        <p:pic>
          <p:nvPicPr>
            <p:cNvPr id="6" name="Picture 5"/>
            <p:cNvPicPr>
              <a:picLocks noChangeAspect="1"/>
            </p:cNvPicPr>
            <p:nvPr/>
          </p:nvPicPr>
          <p:blipFill>
            <a:blip r:embed="rId3"/>
            <a:stretch>
              <a:fillRect/>
            </a:stretch>
          </p:blipFill>
          <p:spPr>
            <a:xfrm>
              <a:off x="1322538" y="3150176"/>
              <a:ext cx="13610924" cy="4438650"/>
            </a:xfrm>
            <a:prstGeom prst="rect">
              <a:avLst/>
            </a:prstGeom>
            <a:ln>
              <a:solidFill>
                <a:schemeClr val="accent1"/>
              </a:solidFill>
            </a:ln>
          </p:spPr>
        </p:pic>
        <p:sp>
          <p:nvSpPr>
            <p:cNvPr id="7" name="Oval 6"/>
            <p:cNvSpPr/>
            <p:nvPr/>
          </p:nvSpPr>
          <p:spPr bwMode="auto">
            <a:xfrm>
              <a:off x="4281054" y="4862945"/>
              <a:ext cx="6317673" cy="1184564"/>
            </a:xfrm>
            <a:prstGeom prst="ellipse">
              <a:avLst/>
            </a:prstGeom>
            <a:noFill/>
            <a:ln w="28575">
              <a:solidFill>
                <a:schemeClr val="accent1"/>
              </a:solidFill>
              <a:headEnd type="none" w="med" len="med"/>
              <a:tailEnd type="none" w="med" len="med"/>
            </a:ln>
            <a:effectLst/>
          </p:spPr>
          <p:style>
            <a:lnRef idx="1">
              <a:schemeClr val="accent4"/>
            </a:lnRef>
            <a:fillRef idx="3">
              <a:schemeClr val="accent4"/>
            </a:fillRef>
            <a:effectRef idx="2">
              <a:schemeClr val="accent4"/>
            </a:effectRef>
            <a:fontRef idx="minor">
              <a:schemeClr val="lt1"/>
            </a:fontRef>
          </p:style>
          <p:txBody>
            <a:bodyPr vert="horz" wrap="square" lIns="91436" tIns="45718" rIns="91436" bIns="45718" numCol="1" rtlCol="0" anchor="ctr" anchorCtr="0" compatLnSpc="1">
              <a:prstTxWarp prst="textNoShape">
                <a:avLst/>
              </a:prstTxWarp>
            </a:bodyPr>
            <a:lstStyle/>
            <a:p>
              <a:pPr algn="ctr" defTabSz="914099"/>
              <a:endParaRPr lang="en-US" sz="2400" dirty="0" err="1" smtClean="0">
                <a:gradFill>
                  <a:gsLst>
                    <a:gs pos="0">
                      <a:srgbClr val="FFFFFF"/>
                    </a:gs>
                    <a:gs pos="100000">
                      <a:srgbClr val="FFFFFF"/>
                    </a:gs>
                  </a:gsLst>
                  <a:lin ang="5400000" scaled="0"/>
                </a:gradFill>
              </a:endParaRPr>
            </a:p>
          </p:txBody>
        </p:sp>
      </p:grpSp>
    </p:spTree>
    <p:extLst>
      <p:ext uri="{BB962C8B-B14F-4D97-AF65-F5344CB8AC3E}">
        <p14:creationId xmlns:p14="http://schemas.microsoft.com/office/powerpoint/2010/main" val="1273123926"/>
      </p:ext>
    </p:extLst>
  </p:cSld>
  <p:clrMapOvr>
    <a:masterClrMapping/>
  </p:clrMapOvr>
  <p:transition spd="med">
    <p:fade/>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GE: Testing Connectivity to your Node</a:t>
            </a:r>
            <a:endParaRPr lang="en-US" dirty="0"/>
          </a:p>
        </p:txBody>
      </p:sp>
      <p:sp>
        <p:nvSpPr>
          <p:cNvPr id="3" name="Text Placeholder 2"/>
          <p:cNvSpPr>
            <a:spLocks noGrp="1"/>
          </p:cNvSpPr>
          <p:nvPr>
            <p:ph type="body" sz="quarter" idx="12"/>
          </p:nvPr>
        </p:nvSpPr>
        <p:spPr>
          <a:xfrm>
            <a:off x="213621" y="1710726"/>
            <a:ext cx="15850723" cy="5345953"/>
          </a:xfrm>
        </p:spPr>
        <p:txBody>
          <a:bodyPr/>
          <a:lstStyle/>
          <a:p>
            <a:pPr marL="514350" indent="-514350">
              <a:buFont typeface="+mj-lt"/>
              <a:buAutoNum type="arabicPeriod"/>
            </a:pPr>
            <a:r>
              <a:rPr lang="en-US" dirty="0" smtClean="0"/>
              <a:t>Click the </a:t>
            </a:r>
            <a:r>
              <a:rPr lang="en-US" b="1" dirty="0" smtClean="0"/>
              <a:t>check box </a:t>
            </a:r>
            <a:r>
              <a:rPr lang="en-US" dirty="0" smtClean="0"/>
              <a:t>next to your node and then click the </a:t>
            </a:r>
            <a:r>
              <a:rPr lang="en-US" b="1" dirty="0" smtClean="0"/>
              <a:t>Connectivity</a:t>
            </a:r>
            <a:r>
              <a:rPr lang="en-US" dirty="0" smtClean="0"/>
              <a:t> button.</a:t>
            </a:r>
          </a:p>
          <a:p>
            <a:pPr marL="514350" indent="-514350">
              <a:buFont typeface="+mj-lt"/>
              <a:buAutoNum type="arabicPeriod"/>
            </a:pPr>
            <a:endParaRPr lang="en-US" dirty="0"/>
          </a:p>
          <a:p>
            <a:pPr marL="514350" indent="-514350">
              <a:buFont typeface="+mj-lt"/>
              <a:buAutoNum type="arabicPeriod"/>
            </a:pPr>
            <a:endParaRPr lang="en-US" dirty="0" smtClean="0"/>
          </a:p>
          <a:p>
            <a:pPr marL="514350" indent="-514350">
              <a:buFont typeface="+mj-lt"/>
              <a:buAutoNum type="arabicPeriod"/>
            </a:pPr>
            <a:endParaRPr lang="en-US" dirty="0"/>
          </a:p>
          <a:p>
            <a:pPr marL="514350" indent="-514350">
              <a:buFont typeface="+mj-lt"/>
              <a:buAutoNum type="arabicPeriod"/>
            </a:pPr>
            <a:endParaRPr lang="en-US" dirty="0" smtClean="0"/>
          </a:p>
        </p:txBody>
      </p:sp>
      <p:pic>
        <p:nvPicPr>
          <p:cNvPr id="5" name="Picture 4"/>
          <p:cNvPicPr>
            <a:picLocks noChangeAspect="1"/>
          </p:cNvPicPr>
          <p:nvPr/>
        </p:nvPicPr>
        <p:blipFill>
          <a:blip r:embed="rId2"/>
          <a:stretch>
            <a:fillRect/>
          </a:stretch>
        </p:blipFill>
        <p:spPr>
          <a:xfrm>
            <a:off x="1429113" y="2514595"/>
            <a:ext cx="13296174" cy="2858752"/>
          </a:xfrm>
          <a:prstGeom prst="rect">
            <a:avLst/>
          </a:prstGeom>
          <a:ln>
            <a:solidFill>
              <a:schemeClr val="accent1"/>
            </a:solidFill>
          </a:ln>
        </p:spPr>
      </p:pic>
    </p:spTree>
    <p:extLst>
      <p:ext uri="{BB962C8B-B14F-4D97-AF65-F5344CB8AC3E}">
        <p14:creationId xmlns:p14="http://schemas.microsoft.com/office/powerpoint/2010/main" val="1879045997"/>
      </p:ext>
    </p:extLst>
  </p:cSld>
  <p:clrMapOvr>
    <a:masterClrMapping/>
  </p:clrMapOvr>
  <p:transition spd="med">
    <p:fade/>
  </p:transition>
  <p:timing>
    <p:tnLst>
      <p:par>
        <p:cTn id="1" dur="indefinite" restart="never" nodeType="tmRoot"/>
      </p:par>
    </p:tnLst>
  </p:timing>
</p:sld>
</file>

<file path=ppt/theme/theme1.xml><?xml version="1.0" encoding="utf-8"?>
<a:theme xmlns:a="http://schemas.openxmlformats.org/drawingml/2006/main" name="Base">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2.xml><?xml version="1.0" encoding="utf-8"?>
<a:theme xmlns:a="http://schemas.openxmlformats.org/drawingml/2006/main" name="Interaction">
  <a:themeElements>
    <a:clrScheme name="Custom 9">
      <a:dk1>
        <a:srgbClr val="3E4346"/>
      </a:dk1>
      <a:lt1>
        <a:srgbClr val="FFFFFF"/>
      </a:lt1>
      <a:dk2>
        <a:srgbClr val="000000"/>
      </a:dk2>
      <a:lt2>
        <a:srgbClr val="FFFFFF"/>
      </a:lt2>
      <a:accent1>
        <a:srgbClr val="F18B21"/>
      </a:accent1>
      <a:accent2>
        <a:srgbClr val="435464"/>
      </a:accent2>
      <a:accent3>
        <a:srgbClr val="7D868C"/>
      </a:accent3>
      <a:accent4>
        <a:srgbClr val="6BB2E2"/>
      </a:accent4>
      <a:accent5>
        <a:srgbClr val="5AB7B2"/>
      </a:accent5>
      <a:accent6>
        <a:srgbClr val="FDB714"/>
      </a:accent6>
      <a:hlink>
        <a:srgbClr val="6BB2E2"/>
      </a:hlink>
      <a:folHlink>
        <a:srgbClr val="FDB714"/>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ngles">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20400000"/>
            </a:lightRig>
          </a:scene3d>
          <a:sp3d contourW="6350">
            <a:bevelT w="41275" h="19050" prst="angle"/>
            <a:contourClr>
              <a:schemeClr val="phClr">
                <a:shade val="25000"/>
                <a:satMod val="15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vert="horz" wrap="square" lIns="91436" tIns="45718" rIns="91436" bIns="45718" numCol="1" rtlCol="0" anchor="ctr" anchorCtr="0" compatLnSpc="1">
        <a:prstTxWarp prst="textNoShape">
          <a:avLst/>
        </a:prstTxWarp>
      </a:bodyPr>
      <a:lstStyle>
        <a:defPPr algn="ctr" defTabSz="914099">
          <a:defRPr sz="2400" dirty="0" err="1" smtClean="0">
            <a:gradFill>
              <a:gsLst>
                <a:gs pos="0">
                  <a:srgbClr val="FFFFFF"/>
                </a:gs>
                <a:gs pos="100000">
                  <a:srgbClr val="FFFFFF"/>
                </a:gs>
              </a:gsLst>
              <a:lin ang="5400000" scaled="0"/>
            </a:gradFill>
          </a:defRPr>
        </a:defPPr>
      </a:lstStyle>
      <a:style>
        <a:lnRef idx="1">
          <a:schemeClr val="accent4"/>
        </a:lnRef>
        <a:fillRef idx="3">
          <a:schemeClr val="accent4"/>
        </a:fillRef>
        <a:effectRef idx="2">
          <a:schemeClr val="accent4"/>
        </a:effectRef>
        <a:fontRef idx="minor">
          <a:schemeClr val="lt1"/>
        </a:fontRef>
      </a:style>
    </a:spDef>
    <a:lnDef>
      <a:spPr>
        <a:ln>
          <a:solidFill>
            <a:schemeClr val="accent4"/>
          </a:solidFill>
        </a:ln>
      </a:spPr>
      <a:bodyPr/>
      <a:lstStyle/>
      <a:style>
        <a:lnRef idx="3">
          <a:schemeClr val="accent1"/>
        </a:lnRef>
        <a:fillRef idx="0">
          <a:schemeClr val="accent1"/>
        </a:fillRef>
        <a:effectRef idx="2">
          <a:schemeClr val="accent1"/>
        </a:effectRef>
        <a:fontRef idx="minor">
          <a:schemeClr val="tx1"/>
        </a:fontRef>
      </a:style>
    </a:lnDef>
    <a:txDef>
      <a:spPr bwMode="white"/>
      <a:bodyPr vert="horz" wrap="square" lIns="91440" tIns="91440" rIns="91440" bIns="91440" rtlCol="0">
        <a:normAutofit/>
      </a:bodyPr>
      <a:lstStyle>
        <a:defPPr>
          <a:defRPr dirty="0" smtClean="0"/>
        </a:defPPr>
      </a:lstStyle>
    </a:txDef>
  </a:objectDefaults>
  <a:extraClrSchemeLst/>
  <a:extLst>
    <a:ext uri="{05A4C25C-085E-4340-85A3-A5531E510DB2}">
      <thm15:themeFamily xmlns:thm15="http://schemas.microsoft.com/office/thememl/2012/main" name="Chef-TemplateComps_v09-16x9-Light.potx" id="{078CEFDB-FA7A-4E36-9964-13EF367585CB}" vid="{8B87B0F3-7308-43D5-8388-E1B49EA02652}"/>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spe:Receivers xmlns:spe="http://schemas.microsoft.com/sharepoint/events">
  <Receiver>
    <Name>Document ID Generator</Name>
    <Synchronization>Synchronous</Synchronization>
    <Type>10001</Type>
    <SequenceNumber>1000</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10002</Type>
    <SequenceNumber>1001</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10004</Type>
    <SequenceNumber>1002</SequenceNumber>
    <Assembly>Microsoft.Office.DocumentManagement, Version=14.0.0.0, Culture=neutral, PublicKeyToken=71e9bce111e9429c</Assembly>
    <Class>Microsoft.Office.DocumentManagement.Internal.DocIdHandler</Class>
    <Data/>
    <Filter/>
  </Receiver>
  <Receiver>
    <Name>Document ID Generator</Name>
    <Synchronization>Synchronous</Synchronization>
    <Type>10006</Type>
    <SequenceNumber>1003</SequenceNumber>
    <Assembly>Microsoft.Office.DocumentManagement, Version=14.0.0.0, Culture=neutral, PublicKeyToken=71e9bce111e9429c</Assembly>
    <Class>Microsoft.Office.DocumentManagement.Internal.DocIdHandler</Class>
    <Data/>
    <Filter/>
  </Receiver>
</spe:Receivers>
</file>

<file path=customXml/item2.xml><?xml version="1.0" encoding="utf-8"?>
<ct:contentTypeSchema xmlns:ct="http://schemas.microsoft.com/office/2006/metadata/contentType" xmlns:ma="http://schemas.microsoft.com/office/2006/metadata/properties/metaAttributes" ct:_="" ma:_="" ma:contentTypeName="Document" ma:contentTypeID="0x0101000812F700BE7F874999720E88173FE491" ma:contentTypeVersion="0" ma:contentTypeDescription="Create a new document." ma:contentTypeScope="" ma:versionID="3f79f408e2ca720b7aba6e0e32464d0c">
  <xsd:schema xmlns:xsd="http://www.w3.org/2001/XMLSchema" xmlns:xs="http://www.w3.org/2001/XMLSchema" xmlns:p="http://schemas.microsoft.com/office/2006/metadata/properties" xmlns:ns2="7bb5d761-a2ea-4873-95f7-7a6658fb3ef0" targetNamespace="http://schemas.microsoft.com/office/2006/metadata/properties" ma:root="true" ma:fieldsID="1e062cd38ba31e406bfc4340fbc7f87a" ns2:_="">
    <xsd:import namespace="7bb5d761-a2ea-4873-95f7-7a6658fb3ef0"/>
    <xsd:element name="properties">
      <xsd:complexType>
        <xsd:sequence>
          <xsd:element name="documentManagement">
            <xsd:complexType>
              <xsd:all>
                <xsd:element ref="ns2:_dlc_DocId" minOccurs="0"/>
                <xsd:element ref="ns2:_dlc_DocIdUrl" minOccurs="0"/>
                <xsd:element ref="ns2:_dlc_DocIdPersistI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bb5d761-a2ea-4873-95f7-7a6658fb3ef0"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7bb5d761-a2ea-4873-95f7-7a6658fb3ef0">M4CWTKMW727E-592-73</_dlc_DocId>
    <_dlc_DocIdUrl xmlns="7bb5d761-a2ea-4873-95f7-7a6658fb3ef0">
      <Url>https://kms.vci.local/marketing/team/_layouts/DocIdRedir.aspx?ID=M4CWTKMW727E-592-73</Url>
      <Description>M4CWTKMW727E-592-73</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B13EBC30-FE27-4C6A-B723-23FC2188F7DC}">
  <ds:schemaRefs>
    <ds:schemaRef ds:uri="http://schemas.microsoft.com/sharepoint/events"/>
  </ds:schemaRefs>
</ds:datastoreItem>
</file>

<file path=customXml/itemProps2.xml><?xml version="1.0" encoding="utf-8"?>
<ds:datastoreItem xmlns:ds="http://schemas.openxmlformats.org/officeDocument/2006/customXml" ds:itemID="{164479E5-0B02-49AC-B79E-EC1D6164DDD3}">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bb5d761-a2ea-4873-95f7-7a6658fb3ef0"/>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921749B-AEB7-461B-845F-603CABD25259}">
  <ds:schemaRefs>
    <ds:schemaRef ds:uri="http://purl.org/dc/dcmitype/"/>
    <ds:schemaRef ds:uri="http://schemas.microsoft.com/office/2006/documentManagement/types"/>
    <ds:schemaRef ds:uri="http://purl.org/dc/elements/1.1/"/>
    <ds:schemaRef ds:uri="http://schemas.microsoft.com/office/2006/metadata/properties"/>
    <ds:schemaRef ds:uri="7bb5d761-a2ea-4873-95f7-7a6658fb3ef0"/>
    <ds:schemaRef ds:uri="http://purl.org/dc/terms/"/>
    <ds:schemaRef ds:uri="http://schemas.openxmlformats.org/package/2006/metadata/core-properties"/>
    <ds:schemaRef ds:uri="http://schemas.microsoft.com/office/infopath/2007/PartnerControls"/>
    <ds:schemaRef ds:uri="http://www.w3.org/XML/1998/namespace"/>
  </ds:schemaRefs>
</ds:datastoreItem>
</file>

<file path=customXml/itemProps4.xml><?xml version="1.0" encoding="utf-8"?>
<ds:datastoreItem xmlns:ds="http://schemas.openxmlformats.org/officeDocument/2006/customXml" ds:itemID="{5CDEB364-43EC-4510-9881-539C2A3FCE9E}">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Template-FW</Template>
  <TotalTime>1969</TotalTime>
  <Words>4124</Words>
  <Application>Microsoft Office PowerPoint</Application>
  <PresentationFormat>Custom</PresentationFormat>
  <Paragraphs>658</Paragraphs>
  <Slides>60</Slides>
  <Notes>48</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60</vt:i4>
      </vt:variant>
    </vt:vector>
  </HeadingPairs>
  <TitlesOfParts>
    <vt:vector size="66" baseType="lpstr">
      <vt:lpstr>ＭＳ Ｐゴシック</vt:lpstr>
      <vt:lpstr>Arial</vt:lpstr>
      <vt:lpstr>Courier New</vt:lpstr>
      <vt:lpstr>Wingdings</vt:lpstr>
      <vt:lpstr>Base</vt:lpstr>
      <vt:lpstr>Interaction</vt:lpstr>
      <vt:lpstr>Initial Configuration and Running Scans</vt:lpstr>
      <vt:lpstr>Objectives</vt:lpstr>
      <vt:lpstr>Adding a Node to Test</vt:lpstr>
      <vt:lpstr>Group Exercise: Adding a Node to Scan</vt:lpstr>
      <vt:lpstr>GE: Adding a Node to Scan</vt:lpstr>
      <vt:lpstr>GE: Adding a Node</vt:lpstr>
      <vt:lpstr>GE: Adding a Node to Scan</vt:lpstr>
      <vt:lpstr>GE: Adding a Node to Scan</vt:lpstr>
      <vt:lpstr>GE: Testing Connectivity to your Node</vt:lpstr>
      <vt:lpstr>GE: Testing Connectivity to your Node</vt:lpstr>
      <vt:lpstr>Adding Nodes in Bulk</vt:lpstr>
      <vt:lpstr>Key Pairs</vt:lpstr>
      <vt:lpstr>Running Compliance Scans</vt:lpstr>
      <vt:lpstr>Compliance Profiles Used in Scans</vt:lpstr>
      <vt:lpstr>Group Exercise: Running a Scan</vt:lpstr>
      <vt:lpstr>GE: Running a Scan</vt:lpstr>
      <vt:lpstr>GE: Running a Scan</vt:lpstr>
      <vt:lpstr>Scan Results</vt:lpstr>
      <vt:lpstr>Scan Results</vt:lpstr>
      <vt:lpstr>GE: Scan Results</vt:lpstr>
      <vt:lpstr>Discussion: InSpec Profile Code</vt:lpstr>
      <vt:lpstr>Example: Node's ssh config</vt:lpstr>
      <vt:lpstr>Let's Remediate the Issue</vt:lpstr>
      <vt:lpstr>GE: Remediating the Issue</vt:lpstr>
      <vt:lpstr>GE: Remediating the Issue</vt:lpstr>
      <vt:lpstr>GE: Create an SSH Cookbook and CD to it</vt:lpstr>
      <vt:lpstr>GE: Create an SSH Cookbook</vt:lpstr>
      <vt:lpstr>GE: Create an SSH Client Recipe</vt:lpstr>
      <vt:lpstr>GE: Create an SSH Template</vt:lpstr>
      <vt:lpstr>GE: Write the Client Recipe</vt:lpstr>
      <vt:lpstr>GE: Testing the Recipe</vt:lpstr>
      <vt:lpstr>GE: Navigate to your SSH Cookbook</vt:lpstr>
      <vt:lpstr>GE: Edit your .kitchen.yml -- Part 1</vt:lpstr>
      <vt:lpstr>GE: Edit your .kitchen.yml -- Part 2</vt:lpstr>
      <vt:lpstr>GE: Edit your .kitchen.yml -- Part 3</vt:lpstr>
      <vt:lpstr>GE: Run `kitchen list` from ~/cookbooks/ssh/ </vt:lpstr>
      <vt:lpstr>GE: Run `kitchen converge` </vt:lpstr>
      <vt:lpstr>What We've Done So Far</vt:lpstr>
      <vt:lpstr>InSpec Verifier</vt:lpstr>
      <vt:lpstr>GE: Adding an InSpec Verification</vt:lpstr>
      <vt:lpstr>GE: Create the `inspec` Directory</vt:lpstr>
      <vt:lpstr>GE: Create the `client_spec.rb' file</vt:lpstr>
      <vt:lpstr>Example of Creating the `client_spec.rb' file</vt:lpstr>
      <vt:lpstr>GE: Add the Inspec Verifier</vt:lpstr>
      <vt:lpstr>GE: Run the Verifier</vt:lpstr>
      <vt:lpstr>Running InSpec from the CLI</vt:lpstr>
      <vt:lpstr>GE: What is your Docker ID?</vt:lpstr>
      <vt:lpstr>GE: Running InSpec from the CLI</vt:lpstr>
      <vt:lpstr>GE: Update the Template</vt:lpstr>
      <vt:lpstr>GE: Update the Template</vt:lpstr>
      <vt:lpstr>GE: Ensure you are in ~/cookbooks/ssh</vt:lpstr>
      <vt:lpstr>GE: Run `kitchen converge`</vt:lpstr>
      <vt:lpstr>GE: Apply the New SSH Recipe</vt:lpstr>
      <vt:lpstr>GE: Re-run the Compliance Scan</vt:lpstr>
      <vt:lpstr>GE: Re-run the Compliance Scan</vt:lpstr>
      <vt:lpstr>GE: Results of this Exercise</vt:lpstr>
      <vt:lpstr>Conclusion</vt:lpstr>
      <vt:lpstr>PowerPoint Presentation</vt:lpstr>
      <vt:lpstr>Review Questions</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Del Fante</dc:creator>
  <cp:lastModifiedBy>Steve Del Fante</cp:lastModifiedBy>
  <cp:revision>217</cp:revision>
  <cp:lastPrinted>2015-02-07T23:49:10Z</cp:lastPrinted>
  <dcterms:created xsi:type="dcterms:W3CDTF">2015-11-10T15:58:30Z</dcterms:created>
  <dcterms:modified xsi:type="dcterms:W3CDTF">2015-12-09T21:39:39Z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0x0101000812F700BE7F874999720E88173FE491</vt:lpwstr>
  </property>
  <property fmtid="{D5CDD505-2E9C-101B-9397-08002B2CF9AE}" pid="3" name="_dlc_DocIdItemGuid">
    <vt:lpwstr>bfd9fc01-1599-4dd9-b7eb-4ffa6e7bdb79</vt:lpwstr>
  </property>
</Properties>
</file>