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8"/>
  </p:notesMasterIdLst>
  <p:handoutMasterIdLst>
    <p:handoutMasterId r:id="rId69"/>
  </p:handoutMasterIdLst>
  <p:sldIdLst>
    <p:sldId id="256" r:id="rId7"/>
    <p:sldId id="257" r:id="rId8"/>
    <p:sldId id="272" r:id="rId9"/>
    <p:sldId id="283" r:id="rId10"/>
    <p:sldId id="290" r:id="rId11"/>
    <p:sldId id="291" r:id="rId12"/>
    <p:sldId id="292" r:id="rId13"/>
    <p:sldId id="359" r:id="rId14"/>
    <p:sldId id="360" r:id="rId15"/>
    <p:sldId id="361" r:id="rId16"/>
    <p:sldId id="293" r:id="rId17"/>
    <p:sldId id="295" r:id="rId18"/>
    <p:sldId id="307" r:id="rId19"/>
    <p:sldId id="308" r:id="rId20"/>
    <p:sldId id="297" r:id="rId21"/>
    <p:sldId id="294" r:id="rId22"/>
    <p:sldId id="301" r:id="rId23"/>
    <p:sldId id="302" r:id="rId24"/>
    <p:sldId id="309" r:id="rId25"/>
    <p:sldId id="312" r:id="rId26"/>
    <p:sldId id="358" r:id="rId27"/>
    <p:sldId id="313" r:id="rId28"/>
    <p:sldId id="315" r:id="rId29"/>
    <p:sldId id="306" r:id="rId30"/>
    <p:sldId id="317" r:id="rId31"/>
    <p:sldId id="316" r:id="rId32"/>
    <p:sldId id="318" r:id="rId33"/>
    <p:sldId id="319" r:id="rId34"/>
    <p:sldId id="320" r:id="rId35"/>
    <p:sldId id="321" r:id="rId36"/>
    <p:sldId id="322" r:id="rId37"/>
    <p:sldId id="330" r:id="rId38"/>
    <p:sldId id="324" r:id="rId39"/>
    <p:sldId id="325" r:id="rId40"/>
    <p:sldId id="326" r:id="rId41"/>
    <p:sldId id="327" r:id="rId42"/>
    <p:sldId id="328" r:id="rId43"/>
    <p:sldId id="329" r:id="rId44"/>
    <p:sldId id="332" r:id="rId45"/>
    <p:sldId id="333" r:id="rId46"/>
    <p:sldId id="353" r:id="rId47"/>
    <p:sldId id="334" r:id="rId48"/>
    <p:sldId id="356" r:id="rId49"/>
    <p:sldId id="336" r:id="rId50"/>
    <p:sldId id="346" r:id="rId51"/>
    <p:sldId id="349" r:id="rId52"/>
    <p:sldId id="350" r:id="rId53"/>
    <p:sldId id="351" r:id="rId54"/>
    <p:sldId id="352" r:id="rId55"/>
    <p:sldId id="348" r:id="rId56"/>
    <p:sldId id="347" r:id="rId57"/>
    <p:sldId id="339" r:id="rId58"/>
    <p:sldId id="340" r:id="rId59"/>
    <p:sldId id="341" r:id="rId60"/>
    <p:sldId id="342" r:id="rId61"/>
    <p:sldId id="343" r:id="rId62"/>
    <p:sldId id="344" r:id="rId63"/>
    <p:sldId id="345" r:id="rId64"/>
    <p:sldId id="275" r:id="rId65"/>
    <p:sldId id="276" r:id="rId66"/>
    <p:sldId id="267" r:id="rId6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264" autoAdjust="0"/>
  </p:normalViewPr>
  <p:slideViewPr>
    <p:cSldViewPr snapToGrid="0">
      <p:cViewPr>
        <p:scale>
          <a:sx n="33" d="100"/>
          <a:sy n="33" d="100"/>
        </p:scale>
        <p:origin x="1532" y="52"/>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2016-01-11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2016-01-11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chefio.slack.com/archives/D08GX4VAA/p1449606320000004"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 left off 1.11.</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exercise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TBD The impact of 1.0 indicates this is a Major issue</a:t>
            </a:r>
            <a:r>
              <a:rPr lang="en-US" sz="1200" baseline="0" dirty="0" smtClean="0"/>
              <a:t> if it the scanned node violates what is in this code.</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0459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err="1" smtClean="0"/>
              <a:t>desc</a:t>
            </a:r>
            <a:r>
              <a:rPr lang="en-US" sz="1200" dirty="0" smtClean="0"/>
              <a:t> is typically human-readable description sourced from the CIS or source doc.</a:t>
            </a:r>
          </a:p>
          <a:p>
            <a:endParaRPr lang="en-US" sz="1200" dirty="0" smtClean="0"/>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tbd</a:t>
            </a:r>
            <a:r>
              <a:rPr lang="en-US" dirty="0" smtClean="0"/>
              <a:t>:</a:t>
            </a:r>
          </a:p>
          <a:p>
            <a:endParaRPr lang="en-US" dirty="0" smtClean="0"/>
          </a:p>
          <a:p>
            <a:r>
              <a:rPr lang="en-US" dirty="0" smtClean="0"/>
              <a:t>USE Name field.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81774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TBD need to explain how</a:t>
            </a:r>
            <a:r>
              <a:rPr lang="en-US" baseline="0" dirty="0" smtClean="0"/>
              <a:t> this file's contents, when uncommented, override the default values and where the default values </a:t>
            </a:r>
            <a:r>
              <a:rPr lang="en-US" baseline="0" smtClean="0"/>
              <a:t>are stored.</a:t>
            </a:r>
            <a:endParaRPr lang="en-US" dirty="0" smtClean="0"/>
          </a:p>
          <a:p>
            <a:endParaRPr lang="en-US" dirty="0" smtClean="0"/>
          </a:p>
          <a:p>
            <a:endParaRPr lang="en-US" dirty="0" smtClean="0"/>
          </a:p>
          <a:p>
            <a:endParaRPr lang="en-US" dirty="0" smtClean="0"/>
          </a:p>
          <a:p>
            <a:r>
              <a:rPr lang="en-US" dirty="0" smtClean="0"/>
              <a:t>Show logs a la 46:00 in video. ?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Windows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~/cookbooks/ssh/.</a:t>
            </a:r>
            <a:r>
              <a:rPr lang="en-US" dirty="0" err="1" smtClean="0"/>
              <a:t>kitchen.yml</a:t>
            </a:r>
            <a:r>
              <a:rPr lang="en-US" dirty="0" smtClean="0"/>
              <a:t> and uncomment the `verifier` and `name: </a:t>
            </a:r>
            <a:r>
              <a:rPr lang="en-US" dirty="0" err="1" smtClean="0"/>
              <a:t>inspec</a:t>
            </a:r>
            <a:r>
              <a:rPr lang="en-US" dirty="0" smtClean="0"/>
              <a:t>'</a:t>
            </a:r>
            <a:r>
              <a:rPr lang="en-US" baseline="0" dirty="0" smtClean="0"/>
              <a:t> lines.</a:t>
            </a:r>
          </a:p>
          <a:p>
            <a:endParaRPr lang="en-US" sz="1200" b="1" dirty="0" smtClean="0"/>
          </a:p>
          <a:p>
            <a:r>
              <a:rPr lang="en-US" sz="1200" b="0" dirty="0" smtClean="0"/>
              <a:t>verifier:</a:t>
            </a:r>
          </a:p>
          <a:p>
            <a:r>
              <a:rPr lang="en-US" sz="1200" b="0" dirty="0" smtClean="0"/>
              <a:t> name: </a:t>
            </a:r>
            <a:r>
              <a:rPr lang="en-US" sz="1200" b="0" dirty="0" err="1" smtClean="0"/>
              <a:t>inspec</a:t>
            </a:r>
            <a:endParaRPr lang="en-US" sz="1200" b="0" dirty="0" smtClean="0"/>
          </a:p>
          <a:p>
            <a:endParaRPr lang="en-US" sz="1200" b="0" dirty="0" smtClean="0"/>
          </a:p>
          <a:p>
            <a:r>
              <a:rPr lang="en-US" sz="1200" b="1" dirty="0" smtClean="0"/>
              <a:t>Note</a:t>
            </a:r>
            <a:r>
              <a:rPr lang="en-US" sz="1200" b="0" dirty="0" smtClean="0"/>
              <a:t>: Be sure to remove any extra</a:t>
            </a:r>
            <a:r>
              <a:rPr lang="en-US" sz="1200" b="0" baseline="0" dirty="0" smtClean="0"/>
              <a:t> spaces that may precede `verifier`.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b="0"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nl-NL"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142702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Ensure you are in</a:t>
            </a:r>
            <a:r>
              <a:rPr lang="en-US" baseline="0" dirty="0" smtClean="0"/>
              <a:t> </a:t>
            </a:r>
            <a:r>
              <a:rPr lang="en-US" dirty="0" smtClean="0"/>
              <a:t>~/cookbooks/ssh</a:t>
            </a:r>
            <a:r>
              <a:rPr lang="en-US" baseline="0" dirty="0" smtClean="0"/>
              <a:t> and run `kitchen verify`.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smtClean="0"/>
              <a:t>InSpec</a:t>
            </a:r>
            <a:r>
              <a:rPr lang="en-US" baseline="0" dirty="0" smtClean="0"/>
              <a:t> verifier does not work with kitchen </a:t>
            </a:r>
            <a:r>
              <a:rPr lang="en-US" baseline="0" dirty="0" err="1" smtClean="0"/>
              <a:t>docker</a:t>
            </a:r>
            <a:r>
              <a:rPr lang="en-US" baseline="0" dirty="0" smtClean="0"/>
              <a:t> so we'll look at that issue in a moment.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TBD explain the output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5472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067335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t>
            </a:r>
            <a:r>
              <a:rPr lang="en-US" smtClean="0"/>
              <a:t>an issue </a:t>
            </a:r>
            <a:r>
              <a:rPr lang="en-US" dirty="0" smtClean="0"/>
              <a:t>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412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1575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90429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 on Windows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smtClean="0"/>
              <a:t>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14661296" cy="5345953"/>
          </a:xfrm>
        </p:spPr>
        <p:txBody>
          <a:bodyPr/>
          <a:lstStyle/>
          <a:p>
            <a:r>
              <a:rPr lang="en-US" dirty="0" smtClean="0"/>
              <a:t>Now you can more easily differentiate your Windows node from your Linux node.</a:t>
            </a:r>
            <a:endParaRPr lang="en-US" dirty="0" smtClean="0"/>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6" name="Picture 5"/>
          <p:cNvPicPr>
            <a:picLocks noChangeAspect="1"/>
          </p:cNvPicPr>
          <p:nvPr/>
        </p:nvPicPr>
        <p:blipFill>
          <a:blip r:embed="rId3"/>
          <a:stretch>
            <a:fillRect/>
          </a:stretch>
        </p:blipFill>
        <p:spPr>
          <a:xfrm>
            <a:off x="2460232" y="4280712"/>
            <a:ext cx="11335537" cy="3423594"/>
          </a:xfrm>
          <a:prstGeom prst="rect">
            <a:avLst/>
          </a:prstGeom>
          <a:ln>
            <a:solidFill>
              <a:schemeClr val="accent1"/>
            </a:solidFill>
          </a:ln>
        </p:spPr>
      </p:pic>
    </p:spTree>
    <p:extLst>
      <p:ext uri="{BB962C8B-B14F-4D97-AF65-F5344CB8AC3E}">
        <p14:creationId xmlns:p14="http://schemas.microsoft.com/office/powerpoint/2010/main" val="320358487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a:t>
            </a:r>
            <a:r>
              <a:rPr lang="en-US" dirty="0" smtClean="0"/>
              <a:t>Windows node </a:t>
            </a:r>
            <a:r>
              <a:rPr lang="en-US" dirty="0" smtClean="0"/>
              <a:t>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2"/>
          <a:stretch>
            <a:fillRect/>
          </a:stretch>
        </p:blipFill>
        <p:spPr>
          <a:xfrm>
            <a:off x="1764312" y="3450251"/>
            <a:ext cx="12727377" cy="3903859"/>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268568" y="1710724"/>
            <a:ext cx="15850723" cy="5345953"/>
          </a:xfrm>
        </p:spPr>
        <p:txBody>
          <a:bodyPr/>
          <a:lstStyle/>
          <a:p>
            <a:r>
              <a:rPr lang="en-US" dirty="0" smtClean="0"/>
              <a:t>The Status column of </a:t>
            </a:r>
            <a:r>
              <a:rPr lang="en-US" dirty="0" smtClean="0"/>
              <a:t>your </a:t>
            </a:r>
            <a:r>
              <a:rPr lang="en-US" dirty="0" smtClean="0"/>
              <a:t>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1115847" y="3249038"/>
            <a:ext cx="13299539" cy="3807639"/>
          </a:xfrm>
          <a:prstGeom prst="rect">
            <a:avLst/>
          </a:prstGeom>
          <a:ln>
            <a:solidFill>
              <a:schemeClr val="accent1"/>
            </a:solidFill>
          </a:ln>
        </p:spPr>
      </p:pic>
      <p:cxnSp>
        <p:nvCxnSpPr>
          <p:cNvPr id="7" name="Straight Arrow Connector 6"/>
          <p:cNvCxnSpPr/>
          <p:nvPr/>
        </p:nvCxnSpPr>
        <p:spPr>
          <a:xfrm>
            <a:off x="11498094" y="2393004"/>
            <a:ext cx="2156886" cy="3034145"/>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Exercise: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base/ssh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4914900" y="3467100"/>
            <a:ext cx="6534150" cy="1600200"/>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pic>
        <p:nvPicPr>
          <p:cNvPr id="8" name="Picture 7"/>
          <p:cNvPicPr>
            <a:picLocks noChangeAspect="1"/>
          </p:cNvPicPr>
          <p:nvPr/>
        </p:nvPicPr>
        <p:blipFill>
          <a:blip r:embed="rId4"/>
          <a:stretch>
            <a:fillRect/>
          </a:stretch>
        </p:blipFill>
        <p:spPr>
          <a:xfrm>
            <a:off x="5711825" y="4667250"/>
            <a:ext cx="10487025" cy="3181350"/>
          </a:xfrm>
          <a:prstGeom prst="rect">
            <a:avLst/>
          </a:prstGeom>
          <a:ln>
            <a:solidFill>
              <a:schemeClr val="accent1"/>
            </a:solidFill>
          </a:ln>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a:t>
            </a:r>
            <a:r>
              <a:rPr lang="en-US" dirty="0" smtClean="0"/>
              <a:t>Windows node </a:t>
            </a:r>
            <a:r>
              <a:rPr lang="en-US" dirty="0" smtClean="0"/>
              <a:t>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CLI.</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GE: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err="1"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a:t>
            </a:r>
            <a:r>
              <a:rPr lang="en-US" dirty="0" err="1"/>
              <a:t>ssh_config</a:t>
            </a:r>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into your target node</a:t>
            </a:r>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Remediating the Issue</a:t>
            </a:r>
          </a:p>
        </p:txBody>
      </p:sp>
      <p:sp>
        <p:nvSpPr>
          <p:cNvPr id="3" name="Text Placeholder 2"/>
          <p:cNvSpPr>
            <a:spLocks noGrp="1"/>
          </p:cNvSpPr>
          <p:nvPr>
            <p:ph type="body" sz="quarter" idx="12"/>
          </p:nvPr>
        </p:nvSpPr>
        <p:spPr>
          <a:xfrm>
            <a:off x="650040" y="1856198"/>
            <a:ext cx="6390840" cy="5345953"/>
          </a:xfrm>
        </p:spPr>
        <p:txBody>
          <a:bodyPr/>
          <a:lstStyle/>
          <a:p>
            <a:r>
              <a:rPr lang="en-US" sz="2800" dirty="0" smtClean="0"/>
              <a:t>Log into your </a:t>
            </a:r>
            <a:r>
              <a:rPr lang="en-US" sz="2800" b="1" dirty="0" smtClean="0"/>
              <a:t>target</a:t>
            </a:r>
            <a:r>
              <a:rPr lang="en-US" sz="2800" dirty="0" smtClean="0"/>
              <a:t> node (not your compliance server node)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rmAutofit/>
          </a:bodyPr>
          <a:lstStyle/>
          <a:p>
            <a:r>
              <a:rPr lang="en-US" dirty="0" smtClean="0"/>
              <a:t>GE: Create an SSH Cookbook and CD to it</a:t>
            </a:r>
            <a:endParaRPr lang="en-US"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a:t>GE: 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a:t>GE: 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fontScale="90000"/>
          </a:bodyPr>
          <a:lstStyle/>
          <a:p>
            <a:r>
              <a:rPr lang="en-US" dirty="0" smtClean="0"/>
              <a:t>Group Exercise: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Windows Node to Scan</a:t>
            </a:r>
          </a:p>
          <a:p>
            <a:pPr marL="342900" indent="-342900">
              <a:buFont typeface="Wingdings" panose="05000000000000000000" pitchFamily="2" charset="2"/>
              <a:buChar char="q"/>
            </a:pPr>
            <a:r>
              <a:rPr lang="en-US" dirty="0" smtClean="0"/>
              <a:t>Test connectivity</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a:t>GE: Create an SSH </a:t>
            </a:r>
            <a:r>
              <a:rPr lang="en-US" dirty="0" smtClean="0"/>
              <a:t>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a:t>GE: </a:t>
            </a:r>
            <a:r>
              <a:rPr lang="en-US" dirty="0" smtClean="0"/>
              <a:t>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GE: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GE: Edit your .</a:t>
            </a:r>
            <a:r>
              <a:rPr lang="en-US" dirty="0" err="1" smtClean="0"/>
              <a:t>kitchen.yml</a:t>
            </a:r>
            <a:r>
              <a:rPr lang="en-US" dirty="0" smtClean="0"/>
              <a:t> -- Part 1</a:t>
            </a:r>
            <a:endParaRPr lang="en-US" dirty="0"/>
          </a:p>
        </p:txBody>
      </p:sp>
      <p:sp>
        <p:nvSpPr>
          <p:cNvPr id="18" name="Content Placeholder 5"/>
          <p:cNvSpPr>
            <a:spLocks noGrp="1"/>
          </p:cNvSpPr>
          <p:nvPr>
            <p:ph sz="quarter" idx="12" hasCustomPrompt="1"/>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a:t>
            </a:r>
            <a:r>
              <a:rPr lang="en-US" dirty="0" smtClean="0"/>
              <a:t>default</a:t>
            </a:r>
            <a:endParaRPr lang="en-US" dirty="0"/>
          </a:p>
          <a:p>
            <a:r>
              <a:rPr lang="en-US" dirty="0"/>
              <a:t>    run_list:</a:t>
            </a:r>
          </a:p>
          <a:p>
            <a:r>
              <a:rPr lang="en-US" dirty="0"/>
              <a:t>      - recipe[ssh</a:t>
            </a:r>
            <a:r>
              <a:rPr lang="en-US" dirty="0" smtClean="0"/>
              <a:t>::default]</a:t>
            </a:r>
            <a:endParaRPr lang="en-US" dirty="0"/>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2</a:t>
            </a:r>
            <a:endParaRPr lang="en-US" dirty="0"/>
          </a:p>
        </p:txBody>
      </p:sp>
      <p:sp>
        <p:nvSpPr>
          <p:cNvPr id="6" name="Content Placeholder 5"/>
          <p:cNvSpPr>
            <a:spLocks noGrp="1"/>
          </p:cNvSpPr>
          <p:nvPr>
            <p:ph sz="quarter" idx="12" hasCustomPrompt="1"/>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6759742" y="2924211"/>
            <a:ext cx="8785058" cy="3209925"/>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 </a:t>
            </a:r>
            <a:r>
              <a:rPr lang="en-US" dirty="0" err="1" smtClean="0"/>
              <a:t>tbd</a:t>
            </a:r>
            <a:r>
              <a:rPr lang="en-US" dirty="0" smtClean="0"/>
              <a:t> check cases </a:t>
            </a:r>
            <a:r>
              <a:rPr lang="en-US" dirty="0" err="1" smtClean="0"/>
              <a:t>abive</a:t>
            </a:r>
            <a:r>
              <a:rPr lang="en-US" dirty="0" smtClean="0"/>
              <a:t>,</a:t>
            </a:r>
          </a:p>
          <a:p>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a:t>GE: Adding an </a:t>
            </a:r>
            <a:r>
              <a:rPr lang="en-US" dirty="0" err="1"/>
              <a:t>InSpec</a:t>
            </a:r>
            <a:r>
              <a:rPr lang="en-US" dirty="0"/>
              <a:t> Verification</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smtClean="0"/>
              <a:t>GE: Create the `inspec`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3.0</a:t>
            </a:r>
          </a:p>
          <a:p>
            <a:r>
              <a:rPr lang="en-US" b="1" dirty="0"/>
              <a:t>  title 'Client: Set SSH protocol version to 2'</a:t>
            </a:r>
          </a:p>
          <a:p>
            <a:r>
              <a:rPr lang="en-US" b="1" dirty="0"/>
              <a:t>  </a:t>
            </a:r>
            <a:r>
              <a:rPr lang="en-US" b="1" dirty="0" err="1"/>
              <a:t>desc</a:t>
            </a:r>
            <a:r>
              <a:rPr lang="en-US" b="1" dirty="0"/>
              <a:t> "</a:t>
            </a:r>
          </a:p>
          <a:p>
            <a:r>
              <a:rPr lang="en-US" b="1" dirty="0"/>
              <a:t>    Set the SSH protocol version to 2. Don't use legacy</a:t>
            </a:r>
          </a:p>
          <a:p>
            <a:r>
              <a:rPr lang="en-US" b="1" dirty="0"/>
              <a:t>    insecure SSHv3 connections anymore.</a:t>
            </a:r>
          </a:p>
          <a:p>
            <a:r>
              <a:rPr lang="en-US" b="1" dirty="0"/>
              <a:t>  "</a:t>
            </a:r>
          </a:p>
          <a:p>
            <a:r>
              <a:rPr lang="en-US" b="1" dirty="0"/>
              <a:t>  describe </a:t>
            </a:r>
            <a:r>
              <a:rPr lang="en-US" b="1" dirty="0" err="1"/>
              <a:t>ssh_config</a:t>
            </a:r>
            <a:r>
              <a:rPr lang="en-US" b="1" dirty="0"/>
              <a:t>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4" name="Picture 3"/>
          <p:cNvPicPr>
            <a:picLocks noChangeAspect="1"/>
          </p:cNvPicPr>
          <p:nvPr/>
        </p:nvPicPr>
        <p:blipFill>
          <a:blip r:embed="rId3"/>
          <a:stretch>
            <a:fillRect/>
          </a:stretch>
        </p:blipFill>
        <p:spPr>
          <a:xfrm>
            <a:off x="1712480" y="3420205"/>
            <a:ext cx="12831041" cy="4504669"/>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a:t>
            </a:r>
            <a:r>
              <a:rPr lang="en-US" dirty="0" smtClean="0"/>
              <a:t>Add the </a:t>
            </a:r>
            <a:r>
              <a:rPr lang="en-US" dirty="0" err="1" smtClean="0"/>
              <a:t>InSpec</a:t>
            </a:r>
            <a:r>
              <a:rPr lang="en-US" dirty="0" smtClean="0"/>
              <a:t> Verifier</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sz="2900" b="1" dirty="0"/>
              <a:t>---</a:t>
            </a:r>
          </a:p>
          <a:p>
            <a:r>
              <a:rPr lang="en-US" sz="2900" b="1" dirty="0"/>
              <a:t>driver:</a:t>
            </a:r>
          </a:p>
          <a:p>
            <a:r>
              <a:rPr lang="en-US" sz="2900" b="1" dirty="0"/>
              <a:t>  name: </a:t>
            </a:r>
            <a:r>
              <a:rPr lang="en-US" sz="2900" b="1" dirty="0" err="1"/>
              <a:t>docker</a:t>
            </a:r>
            <a:endParaRPr lang="en-US" sz="2900" b="1" dirty="0"/>
          </a:p>
          <a:p>
            <a:endParaRPr lang="en-US" sz="2900" b="1" dirty="0"/>
          </a:p>
          <a:p>
            <a:r>
              <a:rPr lang="en-US" sz="2900" b="1" dirty="0" err="1"/>
              <a:t>provisioner</a:t>
            </a:r>
            <a:r>
              <a:rPr lang="en-US" sz="2900" b="1" dirty="0"/>
              <a:t>:</a:t>
            </a:r>
          </a:p>
          <a:p>
            <a:r>
              <a:rPr lang="en-US" sz="2900" b="1" dirty="0"/>
              <a:t>  name: </a:t>
            </a:r>
            <a:r>
              <a:rPr lang="en-US" sz="2900" b="1" dirty="0" err="1"/>
              <a:t>chef_zero</a:t>
            </a:r>
            <a:endParaRPr lang="en-US" sz="2900" b="1" dirty="0"/>
          </a:p>
          <a:p>
            <a:endParaRPr lang="en-US" sz="2900" b="1" dirty="0"/>
          </a:p>
          <a:p>
            <a:r>
              <a:rPr lang="en-US" sz="2900" b="1" dirty="0"/>
              <a:t># Uncomment the following verifier to leverage </a:t>
            </a:r>
            <a:r>
              <a:rPr lang="en-US" sz="2900" b="1" dirty="0" err="1"/>
              <a:t>Inspec</a:t>
            </a:r>
            <a:r>
              <a:rPr lang="en-US" sz="2900" b="1" dirty="0"/>
              <a:t> instead of Busser (the</a:t>
            </a:r>
          </a:p>
          <a:p>
            <a:r>
              <a:rPr lang="en-US" sz="2900" b="1" dirty="0" smtClean="0"/>
              <a:t># </a:t>
            </a:r>
            <a:r>
              <a:rPr lang="en-US" sz="2900" b="1" dirty="0"/>
              <a:t>default verifier)</a:t>
            </a:r>
          </a:p>
          <a:p>
            <a:r>
              <a:rPr lang="en-US" sz="2900" b="1" dirty="0"/>
              <a:t>verifier:</a:t>
            </a:r>
          </a:p>
          <a:p>
            <a:r>
              <a:rPr lang="en-US" sz="2900" b="1" dirty="0" smtClean="0"/>
              <a:t> name</a:t>
            </a:r>
            <a:r>
              <a:rPr lang="en-US" sz="2900" b="1" dirty="0"/>
              <a:t>: </a:t>
            </a:r>
            <a:r>
              <a:rPr lang="en-US" sz="2900" b="1" dirty="0" err="1" smtClean="0"/>
              <a:t>inspec</a:t>
            </a:r>
            <a:endParaRPr lang="en-US" sz="2900" b="1" dirty="0" smtClean="0"/>
          </a:p>
          <a:p>
            <a:endParaRPr lang="en-US" sz="2900" b="1" dirty="0"/>
          </a:p>
          <a:p>
            <a:r>
              <a:rPr lang="en-US" sz="2900" b="1" dirty="0"/>
              <a:t>platforms:</a:t>
            </a:r>
          </a:p>
          <a:p>
            <a:r>
              <a:rPr lang="en-US" sz="2900" b="1" dirty="0"/>
              <a:t>  # - name: ubuntu-14.04</a:t>
            </a:r>
          </a:p>
          <a:p>
            <a:r>
              <a:rPr lang="en-US" sz="2900" b="1" dirty="0"/>
              <a:t>  - name: centos-6.7</a:t>
            </a:r>
          </a:p>
          <a:p>
            <a:endParaRPr lang="en-US" sz="2900" b="1"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21104" y="5459506"/>
            <a:ext cx="14404273" cy="804134"/>
          </a:xfrm>
        </p:spPr>
        <p:txBody>
          <a:bodyPr/>
          <a:lstStyle/>
          <a:p>
            <a:endParaRPr lang="en-US" dirty="0"/>
          </a:p>
        </p:txBody>
      </p:sp>
    </p:spTree>
    <p:extLst>
      <p:ext uri="{BB962C8B-B14F-4D97-AF65-F5344CB8AC3E}">
        <p14:creationId xmlns:p14="http://schemas.microsoft.com/office/powerpoint/2010/main" val="1836666162"/>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135133"/>
            <a:ext cx="14423693" cy="4938350"/>
          </a:xfrm>
        </p:spPr>
        <p:txBody>
          <a:bodyPr/>
          <a:lstStyle/>
          <a:p>
            <a:r>
              <a:rPr lang="en-US" dirty="0"/>
              <a:t>-----&gt; Starting Kitchen (v1.4.2)</a:t>
            </a:r>
          </a:p>
          <a:p>
            <a:r>
              <a:rPr lang="en-US" dirty="0"/>
              <a:t>/opt/chefdk/embedded/lib/ruby/gems/2.1.0/gems/httpclient-2.6.0.1/lib/</a:t>
            </a:r>
            <a:r>
              <a:rPr lang="en-US" dirty="0" err="1"/>
              <a:t>httpclient</a:t>
            </a:r>
            <a:r>
              <a:rPr lang="en-US" dirty="0"/>
              <a:t>/webagent-cookie.rb:458: warning: already initialized constant </a:t>
            </a:r>
            <a:r>
              <a:rPr lang="en-US" dirty="0" err="1"/>
              <a:t>HTTPClient</a:t>
            </a:r>
            <a:r>
              <a:rPr lang="en-US" dirty="0"/>
              <a:t>::</a:t>
            </a:r>
            <a:r>
              <a:rPr lang="en-US" dirty="0" err="1"/>
              <a:t>CookieManager</a:t>
            </a:r>
            <a:endParaRPr lang="en-US" dirty="0"/>
          </a:p>
          <a:p>
            <a:r>
              <a:rPr lang="en-US" dirty="0" smtClean="0"/>
              <a:t>...</a:t>
            </a:r>
          </a:p>
          <a:p>
            <a:r>
              <a:rPr lang="en-US" dirty="0" smtClean="0"/>
              <a:t>Preparing </a:t>
            </a:r>
            <a:r>
              <a:rPr lang="en-US" dirty="0"/>
              <a:t>files for transfer</a:t>
            </a:r>
          </a:p>
          <a:p>
            <a:r>
              <a:rPr lang="en-US" dirty="0"/>
              <a:t>       Transferring files to &lt;client-centos-67&gt;</a:t>
            </a:r>
          </a:p>
          <a:p>
            <a:r>
              <a:rPr lang="en-US" dirty="0"/>
              <a:t>       Finished verifying &lt;client-centos-67&gt; (0m0.00s</a:t>
            </a:r>
            <a:r>
              <a:rPr lang="en-US" dirty="0" smtClean="0"/>
              <a:t>).</a:t>
            </a:r>
            <a:endParaRPr lang="en-US" dirty="0"/>
          </a:p>
          <a:p>
            <a:r>
              <a:rPr lang="en-US" dirty="0"/>
              <a:t>-----&gt; Kitchen is finished. (0m1.91s)</a:t>
            </a:r>
          </a:p>
          <a:p>
            <a:endParaRPr lang="en-US" dirty="0"/>
          </a:p>
          <a:p>
            <a:endParaRPr lang="en-US" dirty="0"/>
          </a:p>
        </p:txBody>
      </p:sp>
      <p:sp>
        <p:nvSpPr>
          <p:cNvPr id="3" name="Text Placeholder 2"/>
          <p:cNvSpPr>
            <a:spLocks noGrp="1"/>
          </p:cNvSpPr>
          <p:nvPr>
            <p:ph type="body" sz="quarter" idx="11"/>
          </p:nvPr>
        </p:nvSpPr>
        <p:spPr>
          <a:xfrm>
            <a:off x="1121104" y="1337149"/>
            <a:ext cx="14422528" cy="1594310"/>
          </a:xfrm>
        </p:spPr>
        <p:txBody>
          <a:bodyPr/>
          <a:lstStyle/>
          <a:p>
            <a:endParaRPr lang="en-US" dirty="0" smtClean="0"/>
          </a:p>
          <a:p>
            <a:r>
              <a:rPr lang="en-US" dirty="0" smtClean="0"/>
              <a:t>$ cd </a:t>
            </a:r>
            <a:r>
              <a:rPr lang="en-US" dirty="0"/>
              <a:t>~/</a:t>
            </a:r>
            <a:r>
              <a:rPr lang="en-US" dirty="0" smtClean="0"/>
              <a:t>cookbooks/ssh</a:t>
            </a:r>
            <a:endParaRPr lang="en-US" dirty="0"/>
          </a:p>
          <a:p>
            <a:r>
              <a:rPr lang="en-US" dirty="0" smtClean="0"/>
              <a:t>$ kitchen verify</a:t>
            </a:r>
            <a:endParaRPr lang="en-US" dirty="0"/>
          </a:p>
          <a:p>
            <a:endParaRPr lang="en-US" dirty="0"/>
          </a:p>
        </p:txBody>
      </p:sp>
      <p:sp>
        <p:nvSpPr>
          <p:cNvPr id="5" name="Title 4"/>
          <p:cNvSpPr>
            <a:spLocks noGrp="1"/>
          </p:cNvSpPr>
          <p:nvPr>
            <p:ph type="title"/>
          </p:nvPr>
        </p:nvSpPr>
        <p:spPr/>
        <p:txBody>
          <a:bodyPr/>
          <a:lstStyle/>
          <a:p>
            <a:r>
              <a:rPr lang="en-US" dirty="0" smtClean="0"/>
              <a:t>GE: Run the Verifier</a:t>
            </a:r>
            <a:endParaRPr lang="en-US" dirty="0"/>
          </a:p>
        </p:txBody>
      </p:sp>
    </p:spTree>
    <p:extLst>
      <p:ext uri="{BB962C8B-B14F-4D97-AF65-F5344CB8AC3E}">
        <p14:creationId xmlns:p14="http://schemas.microsoft.com/office/powerpoint/2010/main" val="1515688099"/>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CLI</a:t>
            </a:r>
            <a:endParaRPr lang="en-US" dirty="0"/>
          </a:p>
        </p:txBody>
      </p:sp>
      <p:sp>
        <p:nvSpPr>
          <p:cNvPr id="3" name="Subtitle 2"/>
          <p:cNvSpPr>
            <a:spLocks noGrp="1"/>
          </p:cNvSpPr>
          <p:nvPr>
            <p:ph type="subTitle" idx="1"/>
          </p:nvPr>
        </p:nvSpPr>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GE: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GE: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583825"/>
            <a:ext cx="6855660" cy="5345953"/>
          </a:xfrm>
        </p:spPr>
        <p:txBody>
          <a:bodyPr/>
          <a:lstStyle/>
          <a:p>
            <a:pPr marL="514350" indent="-514350">
              <a:buFont typeface="+mj-lt"/>
              <a:buAutoNum type="arabicPeriod" startAt="2"/>
            </a:pPr>
            <a:r>
              <a:rPr lang="en-US" dirty="0" smtClean="0"/>
              <a:t>From the resulting page, enter the Windows node's FQDN or IP address.</a:t>
            </a:r>
          </a:p>
          <a:p>
            <a:pPr marL="514350" indent="-514350">
              <a:buFont typeface="+mj-lt"/>
              <a:buAutoNum type="arabicPeriod" startAt="2"/>
            </a:pPr>
            <a:r>
              <a:rPr lang="en-US" dirty="0" smtClean="0"/>
              <a:t>Select the </a:t>
            </a:r>
            <a:r>
              <a:rPr lang="en-US" b="1" dirty="0" smtClean="0"/>
              <a:t>default</a:t>
            </a:r>
            <a:r>
              <a:rPr lang="en-US" dirty="0" smtClean="0"/>
              <a:t> environment. </a:t>
            </a:r>
            <a:endParaRPr lang="en-US" dirty="0" smtClean="0"/>
          </a:p>
          <a:p>
            <a:pPr marL="514350" indent="-514350">
              <a:buFont typeface="+mj-lt"/>
              <a:buAutoNum type="arabicPeriod" startAt="2"/>
            </a:pPr>
            <a:r>
              <a:rPr lang="en-US" dirty="0" smtClean="0"/>
              <a:t>Click </a:t>
            </a:r>
            <a:r>
              <a:rPr lang="en-US" dirty="0" smtClean="0"/>
              <a:t>the </a:t>
            </a:r>
            <a:r>
              <a:rPr lang="en-US" b="1" dirty="0" err="1" smtClean="0"/>
              <a:t>WinRM</a:t>
            </a:r>
            <a:r>
              <a:rPr lang="en-US" dirty="0" smtClean="0"/>
              <a:t> Access </a:t>
            </a:r>
            <a:r>
              <a:rPr lang="en-US" dirty="0" smtClean="0"/>
              <a:t>conf</a:t>
            </a:r>
            <a:r>
              <a:rPr lang="en-US" dirty="0" smtClean="0"/>
              <a:t>iguration.</a:t>
            </a:r>
            <a:endParaRPr lang="en-US" dirty="0" smtClean="0"/>
          </a:p>
          <a:p>
            <a:pPr marL="514350" indent="-514350">
              <a:buFont typeface="+mj-lt"/>
              <a:buAutoNum type="arabicPeriod" startAt="2"/>
            </a:pPr>
            <a:r>
              <a:rPr lang="en-US" dirty="0" smtClean="0"/>
              <a:t>Type </a:t>
            </a:r>
            <a:r>
              <a:rPr lang="en-US" b="1" dirty="0" smtClean="0"/>
              <a:t>Administrator </a:t>
            </a:r>
            <a:r>
              <a:rPr lang="en-US" dirty="0" smtClean="0"/>
              <a:t>in the </a:t>
            </a:r>
            <a:r>
              <a:rPr lang="en-US" b="1" dirty="0"/>
              <a:t>U</a:t>
            </a:r>
            <a:r>
              <a:rPr lang="en-US" b="1" dirty="0" smtClean="0"/>
              <a:t>sername</a:t>
            </a:r>
            <a:r>
              <a:rPr lang="en-US" dirty="0" smtClean="0"/>
              <a:t> field.</a:t>
            </a:r>
          </a:p>
          <a:p>
            <a:pPr marL="514350" indent="-514350">
              <a:buFont typeface="+mj-lt"/>
              <a:buAutoNum type="arabicPeriod" startAt="2"/>
            </a:pPr>
            <a:r>
              <a:rPr lang="en-US" dirty="0"/>
              <a:t>Type the password </a:t>
            </a:r>
            <a:r>
              <a:rPr lang="en-US" dirty="0" smtClean="0"/>
              <a:t>(</a:t>
            </a:r>
            <a:r>
              <a:rPr lang="en-US" b="1" dirty="0"/>
              <a:t>Cod3Can!</a:t>
            </a:r>
            <a:r>
              <a:rPr lang="en-US" dirty="0" smtClean="0"/>
              <a:t>) </a:t>
            </a:r>
            <a:r>
              <a:rPr lang="en-US" dirty="0"/>
              <a:t>in the password field.</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7" name="Picture 6"/>
          <p:cNvPicPr>
            <a:picLocks noChangeAspect="1"/>
          </p:cNvPicPr>
          <p:nvPr/>
        </p:nvPicPr>
        <p:blipFill>
          <a:blip r:embed="rId3"/>
          <a:stretch>
            <a:fillRect/>
          </a:stretch>
        </p:blipFill>
        <p:spPr>
          <a:xfrm>
            <a:off x="8094662" y="112749"/>
            <a:ext cx="7729538" cy="7976038"/>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a:t>GE: </a:t>
            </a:r>
            <a:r>
              <a:rPr lang="en-US" dirty="0" smtClean="0"/>
              <a:t>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a:t>GE: </a:t>
            </a:r>
            <a:r>
              <a:rPr lang="en-US" dirty="0" smtClean="0"/>
              <a:t>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a:t>GE: </a:t>
            </a:r>
            <a:r>
              <a:rPr lang="en-US" dirty="0" smtClean="0"/>
              <a:t>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a:t>
            </a:r>
            <a:r>
              <a:rPr lang="en-US" dirty="0"/>
              <a:t>into your target node</a:t>
            </a:r>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dirty="0" smtClean="0"/>
          </a:p>
          <a:p>
            <a:r>
              <a:rPr lang="en-US" dirty="0" err="1"/>
              <a:t>i</a:t>
            </a:r>
            <a:r>
              <a:rPr lang="en-US" dirty="0"/>
              <a:t> believe so.  that's how </a:t>
            </a:r>
            <a:r>
              <a:rPr lang="en-US" dirty="0" err="1"/>
              <a:t>i</a:t>
            </a:r>
            <a:r>
              <a:rPr lang="en-US" dirty="0"/>
              <a:t> have it running,  </a:t>
            </a:r>
            <a:r>
              <a:rPr lang="en-US" dirty="0" err="1"/>
              <a:t>i've</a:t>
            </a:r>
            <a:r>
              <a:rPr lang="en-US" dirty="0"/>
              <a:t> also been running a reconfigure and restart after </a:t>
            </a:r>
            <a:r>
              <a:rPr lang="en-US" dirty="0" err="1"/>
              <a:t>i</a:t>
            </a:r>
            <a:r>
              <a:rPr lang="en-US" dirty="0"/>
              <a:t> upgrade the package</a:t>
            </a:r>
          </a:p>
          <a:p>
            <a:r>
              <a:rPr lang="en-US" dirty="0"/>
              <a:t>​[9:04 AM] </a:t>
            </a:r>
          </a:p>
          <a:p>
            <a:r>
              <a:rPr lang="en-US" dirty="0" err="1"/>
              <a:t>steve_delfante</a:t>
            </a:r>
            <a:r>
              <a:rPr lang="en-US" dirty="0"/>
              <a:t> `sudo chef-compliance-</a:t>
            </a:r>
            <a:r>
              <a:rPr lang="en-US" dirty="0" err="1"/>
              <a:t>ctl</a:t>
            </a:r>
            <a:r>
              <a:rPr lang="en-US" dirty="0"/>
              <a:t> reconfigure` will reconfigure it but s=does that also restart it?</a:t>
            </a:r>
          </a:p>
          <a:p>
            <a:r>
              <a:rPr lang="en-US" dirty="0"/>
              <a:t>new messages</a:t>
            </a:r>
          </a:p>
          <a:p>
            <a:r>
              <a:rPr lang="en-US" dirty="0"/>
              <a:t>​[9:04 AM] </a:t>
            </a:r>
          </a:p>
          <a:p>
            <a:r>
              <a:rPr lang="en-US" dirty="0" err="1"/>
              <a:t>kennon</a:t>
            </a:r>
            <a:r>
              <a:rPr lang="en-US" dirty="0"/>
              <a:t> not always, you should also run `sudo chef-compliance-</a:t>
            </a:r>
            <a:r>
              <a:rPr lang="en-US" dirty="0" err="1"/>
              <a:t>ctl</a:t>
            </a:r>
            <a:r>
              <a:rPr lang="en-US" dirty="0"/>
              <a:t> restart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Ensure the </a:t>
            </a:r>
            <a:r>
              <a:rPr lang="en-US" b="1" dirty="0" smtClean="0"/>
              <a:t>HTTP</a:t>
            </a:r>
            <a:r>
              <a:rPr lang="en-US" dirty="0" smtClean="0"/>
              <a:t> Communication Protocol is set.</a:t>
            </a:r>
          </a:p>
          <a:p>
            <a:pPr marL="514350" indent="-514350">
              <a:buFont typeface="+mj-lt"/>
              <a:buAutoNum type="arabicPeriod" startAt="7"/>
            </a:pPr>
            <a:r>
              <a:rPr lang="en-US" dirty="0" smtClean="0"/>
              <a:t>Click </a:t>
            </a:r>
            <a:r>
              <a:rPr lang="en-US" dirty="0" smtClean="0"/>
              <a:t>the </a:t>
            </a:r>
            <a:r>
              <a:rPr lang="en-US" b="1" dirty="0" smtClean="0"/>
              <a:t>Add </a:t>
            </a:r>
            <a:r>
              <a:rPr lang="en-US" b="1" dirty="0"/>
              <a:t>1</a:t>
            </a:r>
            <a:r>
              <a:rPr lang="en-US" b="1" dirty="0" smtClean="0"/>
              <a:t> node</a:t>
            </a:r>
            <a:r>
              <a:rPr lang="en-US" dirty="0" smtClean="0"/>
              <a:t> </a:t>
            </a:r>
            <a:r>
              <a:rPr lang="en-US" dirty="0" smtClean="0"/>
              <a:t>button.</a:t>
            </a:r>
            <a:endParaRPr lang="en-US" dirty="0" smtClean="0"/>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077200" y="1105786"/>
            <a:ext cx="7305675" cy="6846776"/>
          </a:xfrm>
          <a:prstGeom prst="rect">
            <a:avLst/>
          </a:prstGeom>
          <a:ln>
            <a:solidFill>
              <a:schemeClr val="accent1"/>
            </a:solidFill>
          </a:ln>
        </p:spPr>
      </p:pic>
    </p:spTree>
    <p:extLst>
      <p:ext uri="{BB962C8B-B14F-4D97-AF65-F5344CB8AC3E}">
        <p14:creationId xmlns:p14="http://schemas.microsoft.com/office/powerpoint/2010/main" val="1041467821"/>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r>
              <a:rPr lang="en-US" dirty="0" smtClean="0"/>
              <a:t>.  In the next step we'll modify the Windows node name to make it easier to differentiate it from your Linux node.</a:t>
            </a: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667630" y="3662773"/>
            <a:ext cx="14896461" cy="4262101"/>
          </a:xfrm>
          <a:prstGeom prst="rect">
            <a:avLst/>
          </a:prstGeom>
          <a:ln>
            <a:solidFill>
              <a:schemeClr val="accent1"/>
            </a:solidFill>
          </a:ln>
        </p:spPr>
      </p:pic>
      <p:sp>
        <p:nvSpPr>
          <p:cNvPr id="7" name="Oval 6"/>
          <p:cNvSpPr/>
          <p:nvPr/>
        </p:nvSpPr>
        <p:spPr bwMode="auto">
          <a:xfrm>
            <a:off x="3945665" y="6378949"/>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smtClean="0"/>
              <a:t>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5865060" cy="5345953"/>
          </a:xfrm>
        </p:spPr>
        <p:txBody>
          <a:bodyPr/>
          <a:lstStyle/>
          <a:p>
            <a:pPr marL="514350" indent="-514350">
              <a:buAutoNum type="arabicPeriod"/>
            </a:pPr>
            <a:r>
              <a:rPr lang="en-US" dirty="0" smtClean="0"/>
              <a:t>Click the </a:t>
            </a:r>
            <a:r>
              <a:rPr lang="en-US" b="1" dirty="0" smtClean="0"/>
              <a:t>Windows node</a:t>
            </a:r>
            <a:r>
              <a:rPr lang="en-US" dirty="0" smtClean="0"/>
              <a:t>.</a:t>
            </a:r>
          </a:p>
          <a:p>
            <a:pPr marL="514350" indent="-514350">
              <a:buAutoNum type="arabicPeriod"/>
            </a:pPr>
            <a:r>
              <a:rPr lang="en-US" dirty="0" smtClean="0"/>
              <a:t>From the resulting page, click </a:t>
            </a:r>
            <a:r>
              <a:rPr lang="en-US" b="1" dirty="0" smtClean="0"/>
              <a:t>Configuration</a:t>
            </a:r>
            <a:r>
              <a:rPr lang="en-US" dirty="0" smtClean="0"/>
              <a:t>.</a:t>
            </a:r>
            <a:endParaRPr lang="en-US" dirty="0" smtClean="0"/>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6" name="Picture 5"/>
          <p:cNvPicPr>
            <a:picLocks noChangeAspect="1"/>
          </p:cNvPicPr>
          <p:nvPr/>
        </p:nvPicPr>
        <p:blipFill>
          <a:blip r:embed="rId3"/>
          <a:stretch>
            <a:fillRect/>
          </a:stretch>
        </p:blipFill>
        <p:spPr>
          <a:xfrm>
            <a:off x="8521631" y="1133475"/>
            <a:ext cx="6534206" cy="2446304"/>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8360755" y="3795827"/>
            <a:ext cx="7008947" cy="4073436"/>
          </a:xfrm>
          <a:prstGeom prst="rect">
            <a:avLst/>
          </a:prstGeom>
          <a:ln>
            <a:solidFill>
              <a:schemeClr val="accent1"/>
            </a:solidFill>
          </a:ln>
        </p:spPr>
      </p:pic>
    </p:spTree>
    <p:extLst>
      <p:ext uri="{BB962C8B-B14F-4D97-AF65-F5344CB8AC3E}">
        <p14:creationId xmlns:p14="http://schemas.microsoft.com/office/powerpoint/2010/main" val="184360747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smtClean="0"/>
              <a:t>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3"/>
            </a:pPr>
            <a:r>
              <a:rPr lang="en-US" dirty="0" smtClean="0"/>
              <a:t>Type </a:t>
            </a:r>
            <a:r>
              <a:rPr lang="en-US" b="1" dirty="0" smtClean="0"/>
              <a:t>Windows</a:t>
            </a:r>
            <a:r>
              <a:rPr lang="en-US" dirty="0" smtClean="0"/>
              <a:t> at the beginning of the </a:t>
            </a:r>
            <a:r>
              <a:rPr lang="en-US" b="1" dirty="0" smtClean="0"/>
              <a:t>Name: </a:t>
            </a:r>
            <a:r>
              <a:rPr lang="en-US" dirty="0" smtClean="0"/>
              <a:t>field. </a:t>
            </a:r>
            <a:br>
              <a:rPr lang="en-US" dirty="0" smtClean="0"/>
            </a:br>
            <a:r>
              <a:rPr lang="en-US" dirty="0" smtClean="0"/>
              <a:t/>
            </a:r>
            <a:br>
              <a:rPr lang="en-US" dirty="0" smtClean="0"/>
            </a:br>
            <a:r>
              <a:rPr lang="en-US" b="1" dirty="0" smtClean="0"/>
              <a:t>Important</a:t>
            </a:r>
            <a:r>
              <a:rPr lang="en-US" dirty="0" smtClean="0"/>
              <a:t>: Do not change the value in the </a:t>
            </a:r>
            <a:r>
              <a:rPr lang="en-US" b="1" dirty="0" smtClean="0"/>
              <a:t>IP or Hostname </a:t>
            </a:r>
            <a:r>
              <a:rPr lang="en-US" dirty="0" smtClean="0"/>
              <a:t>field because that field is used to connect to your node.</a:t>
            </a:r>
            <a:br>
              <a:rPr lang="en-US" dirty="0" smtClean="0"/>
            </a:br>
            <a:endParaRPr lang="en-US" dirty="0" smtClean="0"/>
          </a:p>
          <a:p>
            <a:pPr marL="514350" indent="-514350">
              <a:buAutoNum type="arabicPeriod" startAt="3"/>
            </a:pPr>
            <a:r>
              <a:rPr lang="en-US" dirty="0"/>
              <a:t>C</a:t>
            </a:r>
            <a:r>
              <a:rPr lang="en-US" dirty="0" smtClean="0"/>
              <a:t>lick </a:t>
            </a:r>
            <a:r>
              <a:rPr lang="en-US" b="1" dirty="0" smtClean="0"/>
              <a:t>Save</a:t>
            </a:r>
            <a:r>
              <a:rPr lang="en-US" dirty="0" smtClean="0"/>
              <a:t>.</a:t>
            </a:r>
            <a:endParaRPr lang="en-US" dirty="0" smtClean="0"/>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7485872" y="1448205"/>
            <a:ext cx="5607557" cy="4619957"/>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10729103" y="5642044"/>
            <a:ext cx="4283750" cy="2112044"/>
          </a:xfrm>
          <a:prstGeom prst="rect">
            <a:avLst/>
          </a:prstGeom>
          <a:ln>
            <a:solidFill>
              <a:schemeClr val="accent1"/>
            </a:solidFill>
          </a:ln>
        </p:spPr>
      </p:pic>
    </p:spTree>
    <p:extLst>
      <p:ext uri="{BB962C8B-B14F-4D97-AF65-F5344CB8AC3E}">
        <p14:creationId xmlns:p14="http://schemas.microsoft.com/office/powerpoint/2010/main" val="299610974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Template-FW</Template>
  <TotalTime>2384</TotalTime>
  <Words>4122</Words>
  <Application>Microsoft Office PowerPoint</Application>
  <PresentationFormat>Custom</PresentationFormat>
  <Paragraphs>665</Paragraphs>
  <Slides>61</Slides>
  <Notes>53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61</vt:i4>
      </vt:variant>
    </vt:vector>
  </HeadingPairs>
  <TitlesOfParts>
    <vt:vector size="67" baseType="lpstr">
      <vt:lpstr>ＭＳ Ｐゴシック</vt:lpstr>
      <vt:lpstr>Arial</vt:lpstr>
      <vt:lpstr>Courier New</vt:lpstr>
      <vt:lpstr>Wingdings</vt:lpstr>
      <vt:lpstr>Base</vt:lpstr>
      <vt:lpstr>Interaction</vt:lpstr>
      <vt:lpstr>Running Scans, Remediation, and Testing on Windows</vt:lpstr>
      <vt:lpstr>Objectives</vt:lpstr>
      <vt:lpstr>Group Exercise: Adding a Node to Scan</vt:lpstr>
      <vt:lpstr>GE: Adding a Node to Scan</vt:lpstr>
      <vt:lpstr>GE: Adding a Node</vt:lpstr>
      <vt:lpstr>GE: Adding a Node to Scan</vt:lpstr>
      <vt:lpstr>GE: Adding a Node to Scan</vt:lpstr>
      <vt:lpstr>GE: Modify the Node Name</vt:lpstr>
      <vt:lpstr>GE: Modify the Node Name</vt:lpstr>
      <vt:lpstr>GE: Modify the Node Name</vt:lpstr>
      <vt:lpstr>GE: Testing Connectivity to your Node</vt:lpstr>
      <vt:lpstr>GE: Testing Connectivity to your Node</vt:lpstr>
      <vt:lpstr>Running Compliance Scans</vt:lpstr>
      <vt:lpstr>Compliance Profiles Used in Scans</vt:lpstr>
      <vt:lpstr>Group Exercise: Running a Scan</vt:lpstr>
      <vt:lpstr>GE: Running a Scan</vt:lpstr>
      <vt:lpstr>GE: Running a Scan</vt:lpstr>
      <vt:lpstr>Scan Results</vt:lpstr>
      <vt:lpstr>Scan Results</vt:lpstr>
      <vt:lpstr>GE: Profile</vt:lpstr>
      <vt:lpstr>Discussion: InSpec Profile Code</vt:lpstr>
      <vt:lpstr>Discussion: InSpec Profile Code</vt:lpstr>
      <vt:lpstr>Example: Node's ssh config</vt:lpstr>
      <vt:lpstr>Let's Remediate the Issue</vt:lpstr>
      <vt:lpstr>GE: Remediating the Issue</vt:lpstr>
      <vt:lpstr>GE: Remediating the Issue</vt:lpstr>
      <vt:lpstr>GE: Create an SSH Cookbook and CD to it</vt:lpstr>
      <vt:lpstr>GE: Create an SSH Cookbook</vt:lpstr>
      <vt:lpstr>GE: Create an SSH Client Recipe</vt:lpstr>
      <vt:lpstr>GE: Create an SSH Template</vt:lpstr>
      <vt:lpstr>GE: Write the Client Recipe</vt:lpstr>
      <vt:lpstr>GE: Testing the Recipe</vt:lpstr>
      <vt:lpstr>GE: Navigate to your SSH Cookbook</vt:lpstr>
      <vt:lpstr>GE: Edit your .kitchen.yml -- Part 1</vt:lpstr>
      <vt:lpstr>GE: Edit your .kitchen.yml -- Part 2</vt:lpstr>
      <vt:lpstr>GE: Edit your .kitchen.yml -- Part 3</vt:lpstr>
      <vt:lpstr>GE: Run `kitchen list` from ~/cookbooks/ssh/ </vt:lpstr>
      <vt:lpstr>GE: Run `kitchen converge` </vt:lpstr>
      <vt:lpstr>What We've Done So Far</vt:lpstr>
      <vt:lpstr>InSpec Verifier</vt:lpstr>
      <vt:lpstr>GE: Adding an InSpec Verification</vt:lpstr>
      <vt:lpstr>GE: Create the `inspec` Directory</vt:lpstr>
      <vt:lpstr>GE: Create the `client_spec.rb' file</vt:lpstr>
      <vt:lpstr>Example of Creating the `client_spec.rb' file</vt:lpstr>
      <vt:lpstr>GE: Add the InSpec Verifier</vt:lpstr>
      <vt:lpstr>GE: Run the Verifier</vt:lpstr>
      <vt:lpstr>Running InSpec from the CLI</vt:lpstr>
      <vt:lpstr>GE: What is your Docker ID?</vt:lpstr>
      <vt:lpstr>GE: Running InSpec from the CLI</vt:lpstr>
      <vt:lpstr>GE: Update the Template</vt:lpstr>
      <vt:lpstr>GE: Update the Template</vt:lpstr>
      <vt:lpstr>GE: Ensure you are in ~/cookbooks/ssh</vt:lpstr>
      <vt:lpstr>GE: Run `kitchen converge`</vt:lpstr>
      <vt:lpstr>GE: Apply the New SSH Recipe</vt:lpstr>
      <vt:lpstr>GE: Re-run the Compliance Scan</vt:lpstr>
      <vt:lpstr>GE: Re-run the Compliance Scan</vt:lpstr>
      <vt:lpstr>GE: Results of this Exercise</vt:lpstr>
      <vt:lpstr>Conclusion</vt:lpstr>
      <vt:lpstr>PowerPoint Presentation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265</cp:revision>
  <cp:lastPrinted>2015-02-07T23:49:10Z</cp:lastPrinted>
  <dcterms:created xsi:type="dcterms:W3CDTF">2015-11-10T15:58:30Z</dcterms:created>
  <dcterms:modified xsi:type="dcterms:W3CDTF">2016-01-11T23:19:13Z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