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9"/>
  </p:notesMasterIdLst>
  <p:handoutMasterIdLst>
    <p:handoutMasterId r:id="rId70"/>
  </p:handoutMasterIdLst>
  <p:sldIdLst>
    <p:sldId id="256" r:id="rId7"/>
    <p:sldId id="257" r:id="rId8"/>
    <p:sldId id="271" r:id="rId9"/>
    <p:sldId id="272" r:id="rId10"/>
    <p:sldId id="283" r:id="rId11"/>
    <p:sldId id="290" r:id="rId12"/>
    <p:sldId id="291"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13" r:id="rId27"/>
    <p:sldId id="354" r:id="rId28"/>
    <p:sldId id="355" r:id="rId29"/>
    <p:sldId id="315" r:id="rId30"/>
    <p:sldId id="306" r:id="rId31"/>
    <p:sldId id="317" r:id="rId32"/>
    <p:sldId id="316" r:id="rId33"/>
    <p:sldId id="318" r:id="rId34"/>
    <p:sldId id="319" r:id="rId35"/>
    <p:sldId id="320" r:id="rId36"/>
    <p:sldId id="321" r:id="rId37"/>
    <p:sldId id="322" r:id="rId38"/>
    <p:sldId id="330" r:id="rId39"/>
    <p:sldId id="324" r:id="rId40"/>
    <p:sldId id="325" r:id="rId41"/>
    <p:sldId id="326" r:id="rId42"/>
    <p:sldId id="327" r:id="rId43"/>
    <p:sldId id="328" r:id="rId44"/>
    <p:sldId id="329" r:id="rId45"/>
    <p:sldId id="332" r:id="rId46"/>
    <p:sldId id="333" r:id="rId47"/>
    <p:sldId id="353" r:id="rId48"/>
    <p:sldId id="334" r:id="rId49"/>
    <p:sldId id="356" r:id="rId50"/>
    <p:sldId id="336" r:id="rId51"/>
    <p:sldId id="346" r:id="rId52"/>
    <p:sldId id="349" r:id="rId53"/>
    <p:sldId id="350" r:id="rId54"/>
    <p:sldId id="351" r:id="rId55"/>
    <p:sldId id="352" r:id="rId56"/>
    <p:sldId id="348" r:id="rId57"/>
    <p:sldId id="347" r:id="rId58"/>
    <p:sldId id="339" r:id="rId59"/>
    <p:sldId id="340" r:id="rId60"/>
    <p:sldId id="341" r:id="rId61"/>
    <p:sldId id="342" r:id="rId62"/>
    <p:sldId id="343" r:id="rId63"/>
    <p:sldId id="344" r:id="rId64"/>
    <p:sldId id="345" r:id="rId65"/>
    <p:sldId id="275" r:id="rId66"/>
    <p:sldId id="276" r:id="rId67"/>
    <p:sldId id="267" r:id="rId6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2931" autoAdjust="0"/>
  </p:normalViewPr>
  <p:slideViewPr>
    <p:cSldViewPr snapToGrid="0">
      <p:cViewPr varScale="1">
        <p:scale>
          <a:sx n="27" d="100"/>
          <a:sy n="27" d="100"/>
        </p:scale>
        <p:origin x="892" y="3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2015-12-18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Let's discuss what this profile is doing.</a:t>
            </a:r>
          </a:p>
          <a:p>
            <a:endParaRPr lang="en-US" dirty="0" smtClean="0"/>
          </a:p>
          <a:p>
            <a:r>
              <a:rPr lang="en-US" sz="1200" dirty="0" smtClean="0"/>
              <a:t>The impact of 3.0 indicates this is a Major issue</a:t>
            </a:r>
            <a:r>
              <a:rPr lang="en-US" sz="1200" baseline="0" dirty="0" smtClean="0"/>
              <a:t> if it the scanned node violates what is in this code.</a:t>
            </a:r>
            <a:endParaRPr lang="en-US" sz="1200" dirty="0" smtClean="0"/>
          </a:p>
          <a:p>
            <a:endParaRPr lang="en-US" sz="1200" dirty="0" smtClean="0"/>
          </a:p>
          <a:p>
            <a:r>
              <a:rPr lang="en-US" sz="1200" dirty="0" smtClean="0"/>
              <a:t>The title is what populates the Compliance Report issue title.</a:t>
            </a:r>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8343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an open-source run-time framework and rule language used to specify compliance, security, and policy requirements for testing any node in your infrastructure.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name refers to “infrastructure specification</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includes a collection of resources to help you write auditing rules quickly and easily using the Compliance DSL.</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examine any node in your infrastructure; run the tests locally or remotely.</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Any detected security, compliance, or policy issues are flagged in a log.</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audit resource framework is fully compatible with Chef Compliance.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4269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Show logs a la 46:00 in video. ? TBD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~/cookbooks/ssh/.</a:t>
            </a:r>
            <a:r>
              <a:rPr lang="en-US" dirty="0" err="1" smtClean="0"/>
              <a:t>kitchen.yml</a:t>
            </a:r>
            <a:r>
              <a:rPr lang="en-US" dirty="0" smtClean="0"/>
              <a:t> and uncomment the `verifier` and `name: </a:t>
            </a:r>
            <a:r>
              <a:rPr lang="en-US" dirty="0" err="1" smtClean="0"/>
              <a:t>inspec</a:t>
            </a:r>
            <a:r>
              <a:rPr lang="en-US" dirty="0" smtClean="0"/>
              <a:t>'</a:t>
            </a:r>
            <a:r>
              <a:rPr lang="en-US" baseline="0" dirty="0" smtClean="0"/>
              <a:t> lines.</a:t>
            </a:r>
          </a:p>
          <a:p>
            <a:endParaRPr lang="en-US" sz="1200" b="1" dirty="0" smtClean="0"/>
          </a:p>
          <a:p>
            <a:r>
              <a:rPr lang="en-US" sz="1200" b="0" dirty="0" smtClean="0"/>
              <a:t>verifier:</a:t>
            </a:r>
          </a:p>
          <a:p>
            <a:r>
              <a:rPr lang="en-US" sz="1200" b="0" dirty="0" smtClean="0"/>
              <a:t> name: </a:t>
            </a:r>
            <a:r>
              <a:rPr lang="en-US" sz="1200" b="0" dirty="0" err="1" smtClean="0"/>
              <a:t>inspec</a:t>
            </a:r>
            <a:endParaRPr lang="en-US" sz="1200" b="0" dirty="0" smtClean="0"/>
          </a:p>
          <a:p>
            <a:endParaRPr lang="en-US" sz="1200" b="0" dirty="0" smtClean="0"/>
          </a:p>
          <a:p>
            <a:r>
              <a:rPr lang="en-US" sz="1200" b="1" dirty="0" smtClean="0"/>
              <a:t>Note</a:t>
            </a:r>
            <a:r>
              <a:rPr lang="en-US" sz="1200" b="0" dirty="0" smtClean="0"/>
              <a:t>: Be sure to remove any extra</a:t>
            </a:r>
            <a:r>
              <a:rPr lang="en-US" sz="1200" b="0" baseline="0" dirty="0" smtClean="0"/>
              <a:t> spaces that may precede `verifier`.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nl-NL"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1427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Ensure you are in</a:t>
            </a:r>
            <a:r>
              <a:rPr lang="en-US" baseline="0" dirty="0" smtClean="0"/>
              <a:t> </a:t>
            </a:r>
            <a:r>
              <a:rPr lang="en-US" dirty="0" smtClean="0"/>
              <a:t>~/cookbooks/ssh</a:t>
            </a:r>
            <a:r>
              <a:rPr lang="en-US" baseline="0" dirty="0" smtClean="0"/>
              <a:t> and run `kitchen verify`.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InSpec</a:t>
            </a:r>
            <a:r>
              <a:rPr lang="en-US" baseline="0" dirty="0" smtClean="0"/>
              <a:t> verifier does not work with kitchen </a:t>
            </a:r>
            <a:r>
              <a:rPr lang="en-US" baseline="0" dirty="0" err="1" smtClean="0"/>
              <a:t>docker</a:t>
            </a:r>
            <a:r>
              <a:rPr lang="en-US" baseline="0" dirty="0" smtClean="0"/>
              <a:t> so we'll look at that issue in a moment.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TBD explain the output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547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 and entering the new nodes' IP addresses or FQDNs.</a:t>
            </a:r>
          </a:p>
          <a:p>
            <a:endParaRPr lang="en-US" dirty="0" smtClean="0"/>
          </a:p>
          <a:p>
            <a:r>
              <a:rPr lang="en-US" dirty="0" smtClean="0"/>
              <a:t>You could also add nodes in bulk by separating each hostname or IP address with a comma or a space as shown in this illustration.</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chef.io/dsl_compliance.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a:t>As you may have noticed, you could add additional nodes by simply repeating the previous </a:t>
            </a:r>
            <a:r>
              <a:rPr lang="en-US" dirty="0" smtClean="0"/>
              <a:t>steps.</a:t>
            </a:r>
          </a:p>
          <a:p>
            <a:endParaRPr lang="en-US" dirty="0"/>
          </a:p>
          <a:p>
            <a:r>
              <a:rPr lang="en-US" dirty="0" smtClean="0"/>
              <a:t>You could also add nodes in bulk by separating each hostname or IP address with a comma or a space, as shown in this illustration.</a:t>
            </a:r>
          </a:p>
          <a:p>
            <a:endParaRPr lang="en-US" dirty="0"/>
          </a:p>
          <a:p>
            <a:r>
              <a:rPr lang="en-US" dirty="0" smtClean="0"/>
              <a:t>TBD- add note about bulk loading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Compliance </a:t>
            </a:r>
            <a:r>
              <a:rPr lang="en-US" dirty="0"/>
              <a:t>profiles exist for many scenarios, such as those created by the Center for Internet Security (</a:t>
            </a:r>
            <a:r>
              <a:rPr lang="en-US" dirty="0" smtClean="0"/>
              <a:t>CIS).</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4914900" y="3467100"/>
            <a:ext cx="6534150" cy="1600200"/>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pic>
        <p:nvPicPr>
          <p:cNvPr id="8" name="Picture 7"/>
          <p:cNvPicPr>
            <a:picLocks noChangeAspect="1"/>
          </p:cNvPicPr>
          <p:nvPr/>
        </p:nvPicPr>
        <p:blipFill>
          <a:blip r:embed="rId4"/>
          <a:stretch>
            <a:fillRect/>
          </a:stretch>
        </p:blipFill>
        <p:spPr>
          <a:xfrm>
            <a:off x="5711825" y="4667250"/>
            <a:ext cx="10487025" cy="3181350"/>
          </a:xfrm>
          <a:prstGeom prst="rect">
            <a:avLst/>
          </a:prstGeom>
          <a:ln>
            <a:solidFill>
              <a:schemeClr val="accent1"/>
            </a:solidFill>
          </a:ln>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fontScale="90000"/>
          </a:bodyPr>
          <a:lstStyle/>
          <a:p>
            <a:r>
              <a:rPr lang="en-US" dirty="0" smtClean="0"/>
              <a:t>GE: Scan Results</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3.0 indicates this is a Critical issue.</a:t>
            </a:r>
          </a:p>
          <a:p>
            <a:endParaRPr lang="en-US" sz="2800" dirty="0" smtClean="0"/>
          </a:p>
          <a:p>
            <a:r>
              <a:rPr lang="en-US" sz="2800" dirty="0" smtClean="0"/>
              <a:t>The `title` is what populates the Compliance Report issue title.</a:t>
            </a:r>
          </a:p>
          <a:p>
            <a:endParaRPr lang="en-US" sz="2800" dirty="0" smtClean="0"/>
          </a:p>
          <a:p>
            <a:r>
              <a:rPr lang="en-US" sz="2800" dirty="0" smtClean="0"/>
              <a:t>The `describe`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4727643" y="5581650"/>
            <a:ext cx="2949507" cy="1461176"/>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a:t>The following resource tests SSH server configuration. For example, a simple control may be </a:t>
            </a:r>
            <a:r>
              <a:rPr lang="en-US" dirty="0" smtClean="0"/>
              <a:t>described </a:t>
            </a:r>
            <a:r>
              <a:rPr lang="en-US" dirty="0"/>
              <a:t>as:</a:t>
            </a:r>
          </a:p>
          <a:p>
            <a:r>
              <a:rPr lang="en-US" b="1" dirty="0">
                <a:latin typeface="Courier New" panose="02070309020205020404" pitchFamily="49" charset="0"/>
                <a:cs typeface="Courier New" panose="02070309020205020404" pitchFamily="49" charset="0"/>
              </a:rPr>
              <a:t>describe </a:t>
            </a:r>
            <a:r>
              <a:rPr lang="en-US" b="1" dirty="0" err="1">
                <a:latin typeface="Courier New" panose="02070309020205020404" pitchFamily="49" charset="0"/>
                <a:cs typeface="Courier New" panose="02070309020205020404" pitchFamily="49" charset="0"/>
              </a:rPr>
              <a:t>sshd_config</a:t>
            </a:r>
            <a:r>
              <a:rPr lang="en-US" b="1" dirty="0">
                <a:latin typeface="Courier New" panose="02070309020205020404" pitchFamily="49" charset="0"/>
                <a:cs typeface="Courier New" panose="02070309020205020404" pitchFamily="49" charset="0"/>
              </a:rPr>
              <a:t> do</a:t>
            </a:r>
          </a:p>
          <a:p>
            <a:r>
              <a:rPr lang="en-US" b="1" dirty="0">
                <a:latin typeface="Courier New" panose="02070309020205020404" pitchFamily="49" charset="0"/>
                <a:cs typeface="Courier New" panose="02070309020205020404" pitchFamily="49" charset="0"/>
              </a:rPr>
              <a:t>  its('Port') { should </a:t>
            </a:r>
            <a:r>
              <a:rPr lang="en-US" b="1" dirty="0" err="1">
                <a:latin typeface="Courier New" panose="02070309020205020404" pitchFamily="49" charset="0"/>
                <a:cs typeface="Courier New" panose="02070309020205020404" pitchFamily="49" charset="0"/>
              </a:rPr>
              <a:t>eq</a:t>
            </a:r>
            <a:r>
              <a:rPr lang="en-US" b="1" dirty="0">
                <a:latin typeface="Courier New" panose="02070309020205020404" pitchFamily="49" charset="0"/>
                <a:cs typeface="Courier New" panose="02070309020205020404" pitchFamily="49" charset="0"/>
              </a:rPr>
              <a:t>('22') }</a:t>
            </a:r>
          </a:p>
          <a:p>
            <a:r>
              <a:rPr lang="en-US" b="1" dirty="0" smtClean="0">
                <a:latin typeface="Courier New" panose="02070309020205020404" pitchFamily="49" charset="0"/>
                <a:cs typeface="Courier New" panose="02070309020205020404" pitchFamily="49" charset="0"/>
              </a:rPr>
              <a:t>end</a:t>
            </a:r>
          </a:p>
        </p:txBody>
      </p:sp>
      <p:sp>
        <p:nvSpPr>
          <p:cNvPr id="2" name="Title 1"/>
          <p:cNvSpPr>
            <a:spLocks noGrp="1"/>
          </p:cNvSpPr>
          <p:nvPr>
            <p:ph type="title"/>
          </p:nvPr>
        </p:nvSpPr>
        <p:spPr>
          <a:xfrm>
            <a:off x="609599" y="304800"/>
            <a:ext cx="13178589" cy="1551398"/>
          </a:xfrm>
        </p:spPr>
        <p:txBody>
          <a:bodyPr>
            <a:normAutofit/>
          </a:bodyPr>
          <a:lstStyle/>
          <a:p>
            <a:r>
              <a:rPr lang="en-US" dirty="0"/>
              <a:t>Discussion: </a:t>
            </a:r>
            <a:r>
              <a:rPr lang="en-US" dirty="0" err="1"/>
              <a:t>InSpec</a:t>
            </a:r>
            <a:r>
              <a:rPr lang="en-US" dirty="0"/>
              <a:t> </a:t>
            </a:r>
            <a:r>
              <a:rPr lang="en-US" dirty="0" smtClean="0"/>
              <a:t>Syntax</a:t>
            </a:r>
            <a:endParaRPr lang="en-US" dirty="0"/>
          </a:p>
        </p:txBody>
      </p:sp>
    </p:spTree>
    <p:extLst>
      <p:ext uri="{BB962C8B-B14F-4D97-AF65-F5344CB8AC3E}">
        <p14:creationId xmlns:p14="http://schemas.microsoft.com/office/powerpoint/2010/main" val="411235029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smtClean="0"/>
              <a:t>An </a:t>
            </a:r>
            <a:r>
              <a:rPr lang="en-US" dirty="0" err="1"/>
              <a:t>InSpec</a:t>
            </a:r>
            <a:r>
              <a:rPr lang="en-US" dirty="0"/>
              <a:t> audit resource block declares a directory and the permissions needed on that directory. For </a:t>
            </a:r>
            <a:r>
              <a:rPr lang="en-US"/>
              <a:t>example: (</a:t>
            </a:r>
            <a:r>
              <a:rPr lang="en-US">
                <a:hlinkClick r:id="rId3"/>
              </a:rPr>
              <a:t>https://</a:t>
            </a:r>
            <a:r>
              <a:rPr lang="en-US" smtClean="0">
                <a:hlinkClick r:id="rId3"/>
              </a:rPr>
              <a:t>docs.chef.io/dsl_compliance.html</a:t>
            </a:r>
            <a:r>
              <a:rPr lang="en-US" smtClean="0"/>
              <a:t>) </a:t>
            </a:r>
            <a:endParaRPr lang="en-US" dirty="0" smtClean="0"/>
          </a:p>
          <a:p>
            <a:r>
              <a:rPr lang="en-US" sz="2000" b="1" dirty="0" smtClean="0">
                <a:latin typeface="Courier New" panose="02070309020205020404" pitchFamily="49" charset="0"/>
                <a:cs typeface="Courier New" panose="02070309020205020404" pitchFamily="49" charset="0"/>
              </a:rPr>
              <a:t>control </a:t>
            </a:r>
            <a:r>
              <a:rPr lang="en-US" sz="2000" b="1" dirty="0">
                <a:latin typeface="Courier New" panose="02070309020205020404" pitchFamily="49" charset="0"/>
                <a:cs typeface="Courier New" panose="02070309020205020404" pitchFamily="49" charset="0"/>
              </a:rPr>
              <a:t>'sshd-8' do</a:t>
            </a:r>
          </a:p>
          <a:p>
            <a:r>
              <a:rPr lang="en-US" sz="2000" b="1" dirty="0">
                <a:latin typeface="Courier New" panose="02070309020205020404" pitchFamily="49" charset="0"/>
                <a:cs typeface="Courier New" panose="02070309020205020404" pitchFamily="49" charset="0"/>
              </a:rPr>
              <a:t>  impact 0.6</a:t>
            </a:r>
          </a:p>
          <a:p>
            <a:r>
              <a:rPr lang="en-US" sz="2000" b="1" dirty="0">
                <a:latin typeface="Courier New" panose="02070309020205020404" pitchFamily="49" charset="0"/>
                <a:cs typeface="Courier New" panose="02070309020205020404" pitchFamily="49" charset="0"/>
              </a:rPr>
              <a:t>  title 'Server: Configure the service port'</a:t>
            </a: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desc</a:t>
            </a:r>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Always specify which port the SSH server should listen to.</a:t>
            </a:r>
          </a:p>
          <a:p>
            <a:r>
              <a:rPr lang="en-US" sz="2000" b="1" dirty="0">
                <a:latin typeface="Courier New" panose="02070309020205020404" pitchFamily="49" charset="0"/>
                <a:cs typeface="Courier New" panose="02070309020205020404" pitchFamily="49" charset="0"/>
              </a:rPr>
              <a:t>    Prevent unexpected settings.</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describe </a:t>
            </a:r>
            <a:r>
              <a:rPr lang="en-US" sz="2000" b="1" dirty="0" err="1">
                <a:latin typeface="Courier New" panose="02070309020205020404" pitchFamily="49" charset="0"/>
                <a:cs typeface="Courier New" panose="02070309020205020404" pitchFamily="49" charset="0"/>
              </a:rPr>
              <a:t>sshd_config</a:t>
            </a:r>
            <a:r>
              <a:rPr lang="en-US" sz="2000" b="1" dirty="0">
                <a:latin typeface="Courier New" panose="02070309020205020404" pitchFamily="49" charset="0"/>
                <a:cs typeface="Courier New" panose="02070309020205020404" pitchFamily="49" charset="0"/>
              </a:rPr>
              <a:t> do</a:t>
            </a:r>
          </a:p>
          <a:p>
            <a:r>
              <a:rPr lang="en-US" sz="2000" b="1" dirty="0">
                <a:latin typeface="Courier New" panose="02070309020205020404" pitchFamily="49" charset="0"/>
                <a:cs typeface="Courier New" panose="02070309020205020404" pitchFamily="49" charset="0"/>
              </a:rPr>
              <a:t>    its('Port') { should </a:t>
            </a:r>
            <a:r>
              <a:rPr lang="en-US" sz="2000" b="1" dirty="0" err="1">
                <a:latin typeface="Courier New" panose="02070309020205020404" pitchFamily="49" charset="0"/>
                <a:cs typeface="Courier New" panose="02070309020205020404" pitchFamily="49" charset="0"/>
              </a:rPr>
              <a:t>eq</a:t>
            </a:r>
            <a:r>
              <a:rPr lang="en-US" sz="2000" b="1" dirty="0">
                <a:latin typeface="Courier New" panose="02070309020205020404" pitchFamily="49" charset="0"/>
                <a:cs typeface="Courier New" panose="02070309020205020404" pitchFamily="49" charset="0"/>
              </a:rPr>
              <a:t>('22') }</a:t>
            </a:r>
          </a:p>
          <a:p>
            <a:r>
              <a:rPr lang="en-US" sz="2000" b="1" dirty="0">
                <a:latin typeface="Courier New" panose="02070309020205020404" pitchFamily="49" charset="0"/>
                <a:cs typeface="Courier New" panose="02070309020205020404" pitchFamily="49" charset="0"/>
              </a:rPr>
              <a:t>  end</a:t>
            </a:r>
          </a:p>
          <a:p>
            <a:r>
              <a:rPr lang="en-US" sz="2000" b="1" dirty="0">
                <a:latin typeface="Courier New" panose="02070309020205020404" pitchFamily="49" charset="0"/>
                <a:cs typeface="Courier New" panose="02070309020205020404" pitchFamily="49" charset="0"/>
              </a:rPr>
              <a:t>end</a:t>
            </a:r>
            <a:endParaRPr lang="en-US" sz="2000" b="1" dirty="0" smtClean="0">
              <a:latin typeface="Courier New" panose="02070309020205020404" pitchFamily="49" charset="0"/>
              <a:cs typeface="Courier New" panose="02070309020205020404" pitchFamily="49" charset="0"/>
            </a:endParaRPr>
          </a:p>
          <a:p>
            <a:endParaRPr lang="en-US" sz="2000" b="1" dirty="0">
              <a:latin typeface="Courier New" panose="02070309020205020404" pitchFamily="49" charset="0"/>
              <a:cs typeface="Courier New" panose="02070309020205020404" pitchFamily="49" charset="0"/>
            </a:endParaRPr>
          </a:p>
          <a:p>
            <a:endParaRPr lang="en-US" sz="2000" b="1"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609599" y="304800"/>
            <a:ext cx="13178589" cy="1551398"/>
          </a:xfrm>
        </p:spPr>
        <p:txBody>
          <a:bodyPr>
            <a:normAutofit/>
          </a:bodyPr>
          <a:lstStyle/>
          <a:p>
            <a:r>
              <a:rPr lang="en-US" dirty="0"/>
              <a:t>Discussion: </a:t>
            </a:r>
            <a:r>
              <a:rPr lang="en-US" dirty="0" err="1"/>
              <a:t>InSpec</a:t>
            </a:r>
            <a:r>
              <a:rPr lang="en-US" dirty="0"/>
              <a:t> </a:t>
            </a:r>
            <a:r>
              <a:rPr lang="en-US" dirty="0" smtClean="0"/>
              <a:t>Syntax</a:t>
            </a:r>
            <a:endParaRPr lang="en-US" dirty="0"/>
          </a:p>
        </p:txBody>
      </p:sp>
    </p:spTree>
    <p:extLst>
      <p:ext uri="{BB962C8B-B14F-4D97-AF65-F5344CB8AC3E}">
        <p14:creationId xmlns:p14="http://schemas.microsoft.com/office/powerpoint/2010/main" val="350998129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node</a:t>
            </a:r>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650040" y="1856198"/>
            <a:ext cx="6390840" cy="5345953"/>
          </a:xfrm>
        </p:spPr>
        <p:txBody>
          <a:bodyPr/>
          <a:lstStyle/>
          <a:p>
            <a:r>
              <a:rPr lang="en-US" sz="2800" dirty="0" smtClean="0"/>
              <a:t>Log into your </a:t>
            </a:r>
            <a:r>
              <a:rPr lang="en-US" sz="2800" b="1" dirty="0" smtClean="0"/>
              <a:t>target</a:t>
            </a:r>
            <a:r>
              <a:rPr lang="en-US" sz="2800" dirty="0" smtClean="0"/>
              <a:t> node (not your compliance server node)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rmAutofit/>
          </a:bodyPr>
          <a:lstStyle/>
          <a:p>
            <a:r>
              <a:rPr lang="en-US" dirty="0" smtClean="0"/>
              <a:t>GE: Create an SSH Cookbook and CD to it</a:t>
            </a:r>
            <a:endParaRPr lang="en-US"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Adding a node is a fairly straightforward process.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smtClean="0"/>
              <a:t>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GE: Edit your .</a:t>
            </a:r>
            <a:r>
              <a:rPr lang="en-US" dirty="0" err="1" smtClean="0"/>
              <a:t>kitchen.yml</a:t>
            </a:r>
            <a:r>
              <a:rPr lang="en-US" dirty="0" smtClean="0"/>
              <a:t> -- Part 1</a:t>
            </a:r>
            <a:endParaRPr lang="en-US" dirty="0"/>
          </a:p>
        </p:txBody>
      </p:sp>
      <p:sp>
        <p:nvSpPr>
          <p:cNvPr id="18" name="Content Placeholder 5"/>
          <p:cNvSpPr>
            <a:spLocks noGrp="1"/>
          </p:cNvSpPr>
          <p:nvPr>
            <p:ph sz="quarter" idx="12" hasCustomPrompt="1"/>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hasCustomPrompt="1"/>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Node to Scan</a:t>
            </a:r>
          </a:p>
          <a:p>
            <a:pPr marL="342900" indent="-342900">
              <a:buFont typeface="Wingdings" panose="05000000000000000000" pitchFamily="2" charset="2"/>
              <a:buChar char="q"/>
            </a:pPr>
            <a:r>
              <a:rPr lang="en-US" dirty="0" smtClean="0"/>
              <a:t>Test connectivity</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p>
          <a:p>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a:t>GE: Adding an </a:t>
            </a:r>
            <a:r>
              <a:rPr lang="en-US" dirty="0" err="1"/>
              <a:t>InSpec</a:t>
            </a:r>
            <a:r>
              <a:rPr lang="en-US" dirty="0"/>
              <a:t>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3.0</a:t>
            </a:r>
          </a:p>
          <a:p>
            <a:r>
              <a:rPr lang="en-US" b="1" dirty="0"/>
              <a:t>  title 'Client: Set SSH protocol version to 2'</a:t>
            </a:r>
          </a:p>
          <a:p>
            <a:r>
              <a:rPr lang="en-US" b="1" dirty="0"/>
              <a:t>  </a:t>
            </a:r>
            <a:r>
              <a:rPr lang="en-US" b="1" dirty="0" err="1"/>
              <a:t>desc</a:t>
            </a:r>
            <a:r>
              <a:rPr lang="en-US" b="1" dirty="0"/>
              <a:t> "</a:t>
            </a:r>
          </a:p>
          <a:p>
            <a:r>
              <a:rPr lang="en-US" b="1" dirty="0"/>
              <a:t>    Set the SSH protocol version to 2. Don't use legacy</a:t>
            </a:r>
          </a:p>
          <a:p>
            <a:r>
              <a:rPr lang="en-US" b="1" dirty="0"/>
              <a:t>    insecure SSHv3 connections anymore.</a:t>
            </a:r>
          </a:p>
          <a:p>
            <a:r>
              <a:rPr lang="en-US" b="1" dirty="0"/>
              <a:t>  "</a:t>
            </a:r>
          </a:p>
          <a:p>
            <a:r>
              <a:rPr lang="en-US" b="1" dirty="0"/>
              <a:t>  describe </a:t>
            </a:r>
            <a:r>
              <a:rPr lang="en-US" b="1" dirty="0" err="1"/>
              <a:t>ssh_config</a:t>
            </a:r>
            <a:r>
              <a:rPr lang="en-US" b="1" dirty="0"/>
              <a:t>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4" name="Picture 3"/>
          <p:cNvPicPr>
            <a:picLocks noChangeAspect="1"/>
          </p:cNvPicPr>
          <p:nvPr/>
        </p:nvPicPr>
        <p:blipFill>
          <a:blip r:embed="rId3"/>
          <a:stretch>
            <a:fillRect/>
          </a:stretch>
        </p:blipFill>
        <p:spPr>
          <a:xfrm>
            <a:off x="1712480" y="3420205"/>
            <a:ext cx="12831041" cy="4504669"/>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Add the </a:t>
            </a:r>
            <a:r>
              <a:rPr lang="en-US" dirty="0" err="1" smtClean="0"/>
              <a:t>Inspec</a:t>
            </a:r>
            <a:r>
              <a:rPr lang="en-US" dirty="0" smtClean="0"/>
              <a:t> Verifier</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sz="2900" b="1" dirty="0"/>
              <a:t>---</a:t>
            </a:r>
          </a:p>
          <a:p>
            <a:r>
              <a:rPr lang="en-US" sz="2900" b="1" dirty="0"/>
              <a:t>driver:</a:t>
            </a:r>
          </a:p>
          <a:p>
            <a:r>
              <a:rPr lang="en-US" sz="2900" b="1" dirty="0"/>
              <a:t>  name: </a:t>
            </a:r>
            <a:r>
              <a:rPr lang="en-US" sz="2900" b="1" dirty="0" err="1"/>
              <a:t>docker</a:t>
            </a:r>
            <a:endParaRPr lang="en-US" sz="2900" b="1" dirty="0"/>
          </a:p>
          <a:p>
            <a:endParaRPr lang="en-US" sz="2900" b="1" dirty="0"/>
          </a:p>
          <a:p>
            <a:r>
              <a:rPr lang="en-US" sz="2900" b="1" dirty="0" err="1"/>
              <a:t>provisioner</a:t>
            </a:r>
            <a:r>
              <a:rPr lang="en-US" sz="2900" b="1" dirty="0"/>
              <a:t>:</a:t>
            </a:r>
          </a:p>
          <a:p>
            <a:r>
              <a:rPr lang="en-US" sz="2900" b="1" dirty="0"/>
              <a:t>  name: </a:t>
            </a:r>
            <a:r>
              <a:rPr lang="en-US" sz="2900" b="1" dirty="0" err="1"/>
              <a:t>chef_zero</a:t>
            </a:r>
            <a:endParaRPr lang="en-US" sz="2900" b="1" dirty="0"/>
          </a:p>
          <a:p>
            <a:endParaRPr lang="en-US" sz="2900" b="1" dirty="0"/>
          </a:p>
          <a:p>
            <a:r>
              <a:rPr lang="en-US" sz="2900" b="1" dirty="0"/>
              <a:t># Uncomment the following verifier to leverage </a:t>
            </a:r>
            <a:r>
              <a:rPr lang="en-US" sz="2900" b="1" dirty="0" err="1"/>
              <a:t>Inspec</a:t>
            </a:r>
            <a:r>
              <a:rPr lang="en-US" sz="2900" b="1" dirty="0"/>
              <a:t> instead of Busser (the</a:t>
            </a:r>
          </a:p>
          <a:p>
            <a:r>
              <a:rPr lang="en-US" sz="2900" b="1" dirty="0" smtClean="0"/>
              <a:t># </a:t>
            </a:r>
            <a:r>
              <a:rPr lang="en-US" sz="2900" b="1" dirty="0"/>
              <a:t>default verifier)</a:t>
            </a:r>
          </a:p>
          <a:p>
            <a:r>
              <a:rPr lang="en-US" sz="2900" b="1" dirty="0"/>
              <a:t>verifier:</a:t>
            </a:r>
          </a:p>
          <a:p>
            <a:r>
              <a:rPr lang="en-US" sz="2900" b="1" dirty="0" smtClean="0"/>
              <a:t> name</a:t>
            </a:r>
            <a:r>
              <a:rPr lang="en-US" sz="2900" b="1" dirty="0"/>
              <a:t>: </a:t>
            </a:r>
            <a:r>
              <a:rPr lang="en-US" sz="2900" b="1" dirty="0" err="1" smtClean="0"/>
              <a:t>inspec</a:t>
            </a:r>
            <a:endParaRPr lang="en-US" sz="2900" b="1" dirty="0" smtClean="0"/>
          </a:p>
          <a:p>
            <a:endParaRPr lang="en-US" sz="2900" b="1" dirty="0"/>
          </a:p>
          <a:p>
            <a:r>
              <a:rPr lang="en-US" sz="2900" b="1" dirty="0"/>
              <a:t>platforms:</a:t>
            </a:r>
          </a:p>
          <a:p>
            <a:r>
              <a:rPr lang="en-US" sz="2900" b="1" dirty="0"/>
              <a:t>  # - name: ubuntu-14.04</a:t>
            </a:r>
          </a:p>
          <a:p>
            <a:r>
              <a:rPr lang="en-US" sz="2900" b="1" dirty="0"/>
              <a:t>  - name: centos-6.7</a:t>
            </a:r>
          </a:p>
          <a:p>
            <a:endParaRPr lang="en-US" sz="2900" b="1"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21104" y="5459506"/>
            <a:ext cx="14404273" cy="804134"/>
          </a:xfrm>
        </p:spPr>
        <p:txBody>
          <a:bodyPr/>
          <a:lstStyle/>
          <a:p>
            <a:endParaRPr lang="en-US" dirty="0"/>
          </a:p>
        </p:txBody>
      </p:sp>
    </p:spTree>
    <p:extLst>
      <p:ext uri="{BB962C8B-B14F-4D97-AF65-F5344CB8AC3E}">
        <p14:creationId xmlns:p14="http://schemas.microsoft.com/office/powerpoint/2010/main" val="1836666162"/>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135133"/>
            <a:ext cx="14423693" cy="4938350"/>
          </a:xfrm>
        </p:spPr>
        <p:txBody>
          <a:bodyPr/>
          <a:lstStyle/>
          <a:p>
            <a:r>
              <a:rPr lang="en-US" dirty="0"/>
              <a:t>-----&gt; Starting Kitchen (v1.4.2)</a:t>
            </a:r>
          </a:p>
          <a:p>
            <a:r>
              <a:rPr lang="en-US" dirty="0"/>
              <a:t>/opt/chefdk/embedded/lib/ruby/gems/2.1.0/gems/httpclient-2.6.0.1/lib/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smtClean="0"/>
              <a:t>...</a:t>
            </a:r>
          </a:p>
          <a:p>
            <a:r>
              <a:rPr lang="en-US" dirty="0" smtClean="0"/>
              <a:t>Preparing </a:t>
            </a:r>
            <a:r>
              <a:rPr lang="en-US" dirty="0"/>
              <a:t>files for transfer</a:t>
            </a:r>
          </a:p>
          <a:p>
            <a:r>
              <a:rPr lang="en-US" dirty="0"/>
              <a:t>       Transferring files to &lt;client-centos-67&gt;</a:t>
            </a:r>
          </a:p>
          <a:p>
            <a:r>
              <a:rPr lang="en-US" dirty="0"/>
              <a:t>       Finished verifying &lt;client-centos-67&gt; (0m0.00s</a:t>
            </a:r>
            <a:r>
              <a:rPr lang="en-US" dirty="0" smtClean="0"/>
              <a:t>).</a:t>
            </a:r>
            <a:endParaRPr lang="en-US" dirty="0"/>
          </a:p>
          <a:p>
            <a:r>
              <a:rPr lang="en-US" dirty="0"/>
              <a:t>-----&gt; Kitchen is finished. (0m1.91s)</a:t>
            </a:r>
          </a:p>
          <a:p>
            <a:endParaRPr lang="en-US" dirty="0"/>
          </a:p>
          <a:p>
            <a:endParaRPr lang="en-US" dirty="0"/>
          </a:p>
        </p:txBody>
      </p:sp>
      <p:sp>
        <p:nvSpPr>
          <p:cNvPr id="3" name="Text Placeholder 2"/>
          <p:cNvSpPr>
            <a:spLocks noGrp="1"/>
          </p:cNvSpPr>
          <p:nvPr>
            <p:ph type="body" sz="quarter" idx="11"/>
          </p:nvPr>
        </p:nvSpPr>
        <p:spPr>
          <a:xfrm>
            <a:off x="1121104" y="1337149"/>
            <a:ext cx="14422528" cy="1594310"/>
          </a:xfrm>
        </p:spPr>
        <p:txBody>
          <a:bodyPr/>
          <a:lstStyle/>
          <a:p>
            <a:endParaRPr lang="en-US" dirty="0" smtClean="0"/>
          </a:p>
          <a:p>
            <a:r>
              <a:rPr lang="en-US" dirty="0" smtClean="0"/>
              <a:t>$ cd </a:t>
            </a:r>
            <a:r>
              <a:rPr lang="en-US" dirty="0"/>
              <a:t>~/</a:t>
            </a:r>
            <a:r>
              <a:rPr lang="en-US" dirty="0" smtClean="0"/>
              <a:t>cookbooks/ssh</a:t>
            </a:r>
            <a:endParaRPr lang="en-US" dirty="0"/>
          </a:p>
          <a:p>
            <a:r>
              <a:rPr lang="en-US" dirty="0" smtClean="0"/>
              <a:t>$ kitchen verify</a:t>
            </a:r>
            <a:endParaRPr lang="en-US" dirty="0"/>
          </a:p>
          <a:p>
            <a:endParaRPr lang="en-US" dirty="0"/>
          </a:p>
        </p:txBody>
      </p:sp>
      <p:sp>
        <p:nvSpPr>
          <p:cNvPr id="5" name="Title 4"/>
          <p:cNvSpPr>
            <a:spLocks noGrp="1"/>
          </p:cNvSpPr>
          <p:nvPr>
            <p:ph type="title"/>
          </p:nvPr>
        </p:nvSpPr>
        <p:spPr/>
        <p:txBody>
          <a:bodyPr/>
          <a:lstStyle/>
          <a:p>
            <a:r>
              <a:rPr lang="en-US" dirty="0" smtClean="0"/>
              <a:t>GE: Run the Verifier</a:t>
            </a:r>
            <a:endParaRPr lang="en-US" dirty="0"/>
          </a:p>
        </p:txBody>
      </p:sp>
    </p:spTree>
    <p:extLst>
      <p:ext uri="{BB962C8B-B14F-4D97-AF65-F5344CB8AC3E}">
        <p14:creationId xmlns:p14="http://schemas.microsoft.com/office/powerpoint/2010/main" val="1515688099"/>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CLI</a:t>
            </a:r>
            <a:endParaRPr lang="en-US" dirty="0"/>
          </a:p>
        </p:txBody>
      </p:sp>
      <p:sp>
        <p:nvSpPr>
          <p:cNvPr id="3" name="Subtitle 2"/>
          <p:cNvSpPr>
            <a:spLocks noGrp="1"/>
          </p:cNvSpPr>
          <p:nvPr>
            <p:ph type="subTitle" idx="1"/>
          </p:nvPr>
        </p:nvSpPr>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GE: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target node</a:t>
            </a:r>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 You may need to type the </a:t>
            </a:r>
            <a:r>
              <a:rPr lang="en-US" b="1" dirty="0"/>
              <a:t>default</a:t>
            </a:r>
            <a:r>
              <a:rPr lang="en-US" dirty="0"/>
              <a:t> environment </a:t>
            </a:r>
            <a:r>
              <a:rPr lang="en-US" dirty="0" smtClean="0"/>
              <a:t>initially.</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2295</TotalTime>
  <Words>4477</Words>
  <Application>Microsoft Office PowerPoint</Application>
  <PresentationFormat>Custom</PresentationFormat>
  <Paragraphs>697</Paragraphs>
  <Slides>62</Slides>
  <Notes>52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Exercise: Adding a Node to Scan</vt:lpstr>
      <vt:lpstr>GE: Adding a Node to Scan</vt:lpstr>
      <vt:lpstr>GE: Adding a Node</vt:lpstr>
      <vt:lpstr>GE: Adding a Node to Scan</vt:lpstr>
      <vt:lpstr>GE: Adding a Node to Scan</vt:lpstr>
      <vt:lpstr>GE: Testing Connectivity to your Node</vt:lpstr>
      <vt:lpstr>GE: Testing Connectivity to your Node</vt:lpstr>
      <vt:lpstr>Adding Nodes in Bulk</vt:lpstr>
      <vt:lpstr>Key Pairs</vt:lpstr>
      <vt:lpstr>Running Compliance Scans</vt:lpstr>
      <vt:lpstr>Compliance Profiles Used in Scans</vt:lpstr>
      <vt:lpstr>Group Exercise: Running a Scan</vt:lpstr>
      <vt:lpstr>GE: Running a Scan</vt:lpstr>
      <vt:lpstr>GE: Running a Scan</vt:lpstr>
      <vt:lpstr>Scan Results</vt:lpstr>
      <vt:lpstr>Scan Results</vt:lpstr>
      <vt:lpstr>GE: Scan Results</vt:lpstr>
      <vt:lpstr>Discussion: InSpec Profile Code</vt:lpstr>
      <vt:lpstr>Discussion: InSpec Syntax</vt:lpstr>
      <vt:lpstr>Discussion: InSpec Syntax</vt:lpstr>
      <vt:lpstr>Example: Node's ssh config</vt:lpstr>
      <vt:lpstr>Let's Remediate the Issue</vt:lpstr>
      <vt:lpstr>GE: Remediating the Issue</vt:lpstr>
      <vt:lpstr>GE: Remediating the Issue</vt:lpstr>
      <vt:lpstr>GE: Create an SSH Cookbook and CD to it</vt:lpstr>
      <vt:lpstr>GE: Create an SSH Cookbook</vt:lpstr>
      <vt:lpstr>GE: Create an SSH Client Recipe</vt:lpstr>
      <vt:lpstr>GE: Create an SSH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Add the Inspec Verifier</vt:lpstr>
      <vt:lpstr>GE: Run the Verifier</vt:lpstr>
      <vt:lpstr>Running InSpec from the CLI</vt:lpstr>
      <vt:lpstr>GE: What is your Docker ID?</vt:lpstr>
      <vt:lpstr>GE: Running InSpec from the CLI</vt:lpstr>
      <vt:lpstr>GE: Update the Template</vt:lpstr>
      <vt:lpstr>GE: Update the Template</vt:lpstr>
      <vt:lpstr>GE: Ensure you are in ~/cookbooks/ssh</vt:lpstr>
      <vt:lpstr>GE: Run `kitchen converge`</vt:lpstr>
      <vt:lpstr>GE: Apply the New SSH Recipe</vt:lpstr>
      <vt:lpstr>GE: Re-run the Compliance Scan</vt:lpstr>
      <vt:lpstr>GE: Re-run the Compliance Scan</vt:lpstr>
      <vt:lpstr>GE: Results of this Exercise</vt:lpstr>
      <vt:lpstr>Conclusion</vt:lpstr>
      <vt:lpstr>PowerPoint Presentation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244</cp:revision>
  <cp:lastPrinted>2015-02-07T23:49:10Z</cp:lastPrinted>
  <dcterms:created xsi:type="dcterms:W3CDTF">2015-11-10T15:58:30Z</dcterms:created>
  <dcterms:modified xsi:type="dcterms:W3CDTF">2015-12-18T21:57:00Z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