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3"/>
  </p:notesMasterIdLst>
  <p:handoutMasterIdLst>
    <p:handoutMasterId r:id="rId34"/>
  </p:handoutMasterIdLst>
  <p:sldIdLst>
    <p:sldId id="256" r:id="rId7"/>
    <p:sldId id="257" r:id="rId8"/>
    <p:sldId id="292" r:id="rId9"/>
    <p:sldId id="328" r:id="rId10"/>
    <p:sldId id="317" r:id="rId11"/>
    <p:sldId id="318" r:id="rId12"/>
    <p:sldId id="319" r:id="rId13"/>
    <p:sldId id="321" r:id="rId14"/>
    <p:sldId id="323" r:id="rId15"/>
    <p:sldId id="320" r:id="rId16"/>
    <p:sldId id="322" r:id="rId17"/>
    <p:sldId id="334" r:id="rId18"/>
    <p:sldId id="324" r:id="rId19"/>
    <p:sldId id="333" r:id="rId20"/>
    <p:sldId id="336" r:id="rId21"/>
    <p:sldId id="337" r:id="rId22"/>
    <p:sldId id="315" r:id="rId23"/>
    <p:sldId id="327" r:id="rId24"/>
    <p:sldId id="326" r:id="rId25"/>
    <p:sldId id="335" r:id="rId26"/>
    <p:sldId id="338" r:id="rId27"/>
    <p:sldId id="339" r:id="rId28"/>
    <p:sldId id="340" r:id="rId29"/>
    <p:sldId id="316" r:id="rId30"/>
    <p:sldId id="276" r:id="rId31"/>
    <p:sldId id="267" r:id="rId32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6" autoAdjust="0"/>
    <p:restoredTop sz="81466" autoAdjust="0"/>
  </p:normalViewPr>
  <p:slideViewPr>
    <p:cSldViewPr snapToGrid="0">
      <p:cViewPr varScale="1">
        <p:scale>
          <a:sx n="38" d="100"/>
          <a:sy n="38" d="100"/>
        </p:scale>
        <p:origin x="1176" y="56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2016-01-14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2016-01-14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hefio.slack.com/archives/D0HGL4T2T/p1451496820000007" TargetMode="External"/><Relationship Id="rId13" Type="http://schemas.openxmlformats.org/officeDocument/2006/relationships/hyperlink" Target="https://chefio.slack.com/archives/D0HGL4T2T/p1451496986000012" TargetMode="External"/><Relationship Id="rId18" Type="http://schemas.openxmlformats.org/officeDocument/2006/relationships/hyperlink" Target="https://chefio.slack.com/archives/D0HGL4T2T/p1451497122000017" TargetMode="External"/><Relationship Id="rId3" Type="http://schemas.openxmlformats.org/officeDocument/2006/relationships/hyperlink" Target="https://chefio.slack.com/archives/D0HGL4T2T/p1451496689000003" TargetMode="External"/><Relationship Id="rId21" Type="http://schemas.openxmlformats.org/officeDocument/2006/relationships/hyperlink" Target="https://chefio.slack.com/archives/D0HGL4T2T/p1451497166000021" TargetMode="External"/><Relationship Id="rId7" Type="http://schemas.openxmlformats.org/officeDocument/2006/relationships/hyperlink" Target="https://chefio.slack.com/archives/D0HGL4T2T/p1451496788000006" TargetMode="External"/><Relationship Id="rId12" Type="http://schemas.openxmlformats.org/officeDocument/2006/relationships/hyperlink" Target="https://chefio.slack.com/archives/D0HGL4T2T/p1451496974000011" TargetMode="External"/><Relationship Id="rId17" Type="http://schemas.openxmlformats.org/officeDocument/2006/relationships/hyperlink" Target="https://chefio.slack.com/archives/D0HGL4T2T/p1451497099000016" TargetMode="External"/><Relationship Id="rId2" Type="http://schemas.openxmlformats.org/officeDocument/2006/relationships/slide" Target="../slides/slide24.xml"/><Relationship Id="rId16" Type="http://schemas.openxmlformats.org/officeDocument/2006/relationships/hyperlink" Target="https://chefio.slack.com/archives/D0HGL4T2T/p1451497088000015" TargetMode="External"/><Relationship Id="rId20" Type="http://schemas.openxmlformats.org/officeDocument/2006/relationships/hyperlink" Target="https://chefio.slack.com/archives/D0HGL4T2T/p1451497160000020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hefio.slack.com/team/steve_delfante" TargetMode="External"/><Relationship Id="rId11" Type="http://schemas.openxmlformats.org/officeDocument/2006/relationships/hyperlink" Target="https://chefio.slack.com/archives/D0HGL4T2T/p1451496957000010" TargetMode="External"/><Relationship Id="rId5" Type="http://schemas.openxmlformats.org/officeDocument/2006/relationships/hyperlink" Target="https://chefio.slack.com/archives/D0HGL4T2T/p1451496744000004" TargetMode="External"/><Relationship Id="rId15" Type="http://schemas.openxmlformats.org/officeDocument/2006/relationships/hyperlink" Target="https://chefio.slack.com/archives/D0HGL4T2T/p1451497077000014" TargetMode="External"/><Relationship Id="rId23" Type="http://schemas.openxmlformats.org/officeDocument/2006/relationships/hyperlink" Target="https://chefio.slack.com/archives/D0HGL4T2T/p1451497189000023" TargetMode="External"/><Relationship Id="rId10" Type="http://schemas.openxmlformats.org/officeDocument/2006/relationships/hyperlink" Target="https://chefio.slack.com/archives/D0HGL4T2T/p1451496880000009" TargetMode="External"/><Relationship Id="rId19" Type="http://schemas.openxmlformats.org/officeDocument/2006/relationships/hyperlink" Target="https://chefio.slack.com/archives/D0HGL4T2T/p1451497150000019" TargetMode="External"/><Relationship Id="rId4" Type="http://schemas.openxmlformats.org/officeDocument/2006/relationships/hyperlink" Target="https://chefio.slack.com/team/dominik" TargetMode="External"/><Relationship Id="rId9" Type="http://schemas.openxmlformats.org/officeDocument/2006/relationships/hyperlink" Target="https://chefio.slack.com/archives/D0HGL4T2T/p1451496825000008" TargetMode="External"/><Relationship Id="rId14" Type="http://schemas.openxmlformats.org/officeDocument/2006/relationships/hyperlink" Target="https://chefio.slack.com/archives/D0HGL4T2T/p1451497053000013" TargetMode="External"/><Relationship Id="rId22" Type="http://schemas.openxmlformats.org/officeDocument/2006/relationships/hyperlink" Target="https://chefio.slack.com/archives/D0HGL4T2T/p1451497177000022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9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Note: This section is more of a placeholder for exporting Compliance reports after the email and Excel</a:t>
            </a:r>
            <a:r>
              <a:rPr lang="en-US" baseline="0" dirty="0" smtClean="0"/>
              <a:t> methods are ready for release.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56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>
                <a:effectLst/>
              </a:rPr>
              <a:t>Hi Dominik....Is there a document that explains a use case for running scheduled scans?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3" tooltip="Today at 9:31:29 AM&#10;Click to open in archives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3" tooltip="Today at 9:31:29 AM&#10;Click to open in archives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3" tooltip="Today at 9:31:29 AM&#10;Click to open in archives"/>
              </a:rPr>
              <a:t>9:31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3" tooltip="Today at 9:31:29 AM&#10;Click to open in archives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sz="1200" b="1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4"/>
              </a:rPr>
              <a:t>dominik</a:t>
            </a:r>
            <a:r>
              <a:rPr lang="en-US" dirty="0" smtClean="0">
                <a:effectLst/>
              </a:rPr>
              <a:t> Not really right now :</a:t>
            </a:r>
            <a:r>
              <a:rPr lang="en-US" dirty="0" err="1" smtClean="0">
                <a:effectLst/>
              </a:rPr>
              <a:t>simple_smile</a:t>
            </a:r>
            <a:r>
              <a:rPr lang="en-US" dirty="0" smtClean="0">
                <a:effectLst/>
              </a:rPr>
              <a:t>: We have them included, but their functionality is still a bit limited in the UI. what are you interested in ?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5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5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5"/>
              </a:rPr>
              <a:t>9:32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5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sz="1200" b="1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6"/>
              </a:rPr>
              <a:t>steve_delfante</a:t>
            </a:r>
            <a:r>
              <a:rPr lang="en-US" dirty="0" smtClean="0">
                <a:effectLst/>
              </a:rPr>
              <a:t> I wrote a short lab on how to schedule scans and read the results but I gave no reason why someone would want to schedule a scan rather than do one on the fly.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(edited)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7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7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7"/>
              </a:rPr>
              <a:t>9:33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7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sz="1200" b="1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4"/>
              </a:rPr>
              <a:t>dominik</a:t>
            </a:r>
            <a:r>
              <a:rPr lang="en-US" dirty="0" smtClean="0">
                <a:effectLst/>
              </a:rPr>
              <a:t> For example: Run a compliance scan every night on your whole infrastructure. Instead of pushing it off manually, you could ask chef compliance to do it for </a:t>
            </a:r>
            <a:r>
              <a:rPr lang="en-US" dirty="0" err="1" smtClean="0">
                <a:effectLst/>
              </a:rPr>
              <a:t>yoou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8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8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8"/>
              </a:rPr>
              <a:t>9:33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8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dirty="0" smtClean="0">
                <a:effectLst/>
              </a:rPr>
              <a:t>This would give you up to date information on a daily basis without interruptions in reporting.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9" tooltip="Today at 9:33:45 AM&#10;Click to open in archives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9" tooltip="Today at 9:33:45 AM&#10;Click to open in archives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9" tooltip="Today at 9:33:45 AM&#10;Click to open in archives"/>
              </a:rPr>
              <a:t>9:33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9" tooltip="Today at 9:33:45 AM&#10;Click to open in archives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sz="1200" b="1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6"/>
              </a:rPr>
              <a:t>steve_delfante</a:t>
            </a:r>
            <a:r>
              <a:rPr lang="en-US" dirty="0" smtClean="0">
                <a:effectLst/>
              </a:rPr>
              <a:t> OK, because nodes cold fall out of compliance due to updates others may have made </a:t>
            </a:r>
            <a:r>
              <a:rPr lang="en-US" dirty="0" err="1" smtClean="0">
                <a:effectLst/>
              </a:rPr>
              <a:t>throught</a:t>
            </a:r>
            <a:r>
              <a:rPr lang="en-US" dirty="0" smtClean="0">
                <a:effectLst/>
              </a:rPr>
              <a:t> the day?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0" tooltip="Today at 9:34:40 AM&#10;Click to open in archives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0" tooltip="Today at 9:34:40 AM&#10;Click to open in archives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0" tooltip="Today at 9:34:40 AM&#10;Click to open in archives"/>
              </a:rPr>
              <a:t>9:34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0" tooltip="Today at 9:34:40 AM&#10;Click to open in archives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sz="1200" b="1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4"/>
              </a:rPr>
              <a:t>dominik</a:t>
            </a:r>
            <a:r>
              <a:rPr lang="en-US" dirty="0" smtClean="0">
                <a:effectLst/>
              </a:rPr>
              <a:t> for example; or if you had changed your chef automation and something went wrong (because you didn’t use delivery to verify </a:t>
            </a:r>
            <a:r>
              <a:rPr lang="en-US" dirty="0" err="1" smtClean="0">
                <a:effectLst/>
              </a:rPr>
              <a:t>compiance</a:t>
            </a:r>
            <a:r>
              <a:rPr lang="en-US" dirty="0" smtClean="0">
                <a:effectLst/>
              </a:rPr>
              <a:t> of your changes)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1" tooltip="Today at 9:35:57 AM&#10;Click to open in archives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1" tooltip="Today at 9:35:57 AM&#10;Click to open in archives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1" tooltip="Today at 9:35:57 AM&#10;Click to open in archives"/>
              </a:rPr>
              <a:t>9:35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1" tooltip="Today at 9:35:57 AM&#10;Click to open in archives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dirty="0" smtClean="0">
                <a:effectLst/>
              </a:rPr>
              <a:t>or if any component was changed, that you didn’t yet explicitly manage through chef; for example: have telnet listen on </a:t>
            </a:r>
            <a:r>
              <a:rPr lang="en-US" dirty="0" err="1" smtClean="0">
                <a:effectLst/>
              </a:rPr>
              <a:t>tcp</a:t>
            </a:r>
            <a:r>
              <a:rPr lang="en-US" dirty="0" smtClean="0">
                <a:effectLst/>
              </a:rPr>
              <a:t> for some reason you didn’t expect; apart from uninstalling telnet through chef, we don’t tend to write cookbooks for negative cases :wink: so that’s a great example for compliance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2" tooltip="Today at 9:36:14 AM&#10;Click to open in archives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2" tooltip="Today at 9:36:14 AM&#10;Click to open in archives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2" tooltip="Today at 9:36:14 AM&#10;Click to open in archives"/>
              </a:rPr>
              <a:t>9:36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2" tooltip="Today at 9:36:14 AM&#10;Click to open in archives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sz="1200" b="1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6"/>
              </a:rPr>
              <a:t>steve_delfante</a:t>
            </a:r>
            <a:r>
              <a:rPr lang="en-US" dirty="0" smtClean="0">
                <a:effectLst/>
              </a:rPr>
              <a:t> Cool. thanks!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3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3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3"/>
              </a:rPr>
              <a:t>9:36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3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dirty="0" smtClean="0">
                <a:effectLst/>
              </a:rPr>
              <a:t>One more question for now please....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4" tooltip="Today at 9:37:33 AM&#10;Click to open in archives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4" tooltip="Today at 9:37:33 AM&#10;Click to open in archives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4" tooltip="Today at 9:37:33 AM&#10;Click to open in archives"/>
              </a:rPr>
              <a:t>9:37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4" tooltip="Today at 9:37:33 AM&#10;Click to open in archives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dirty="0" smtClean="0">
                <a:effectLst/>
              </a:rPr>
              <a:t>Is there going to be a way to export  reports or do we only have people view results live?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5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5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5"/>
              </a:rPr>
              <a:t>9:37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5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sz="1200" b="1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4"/>
              </a:rPr>
              <a:t>dominik</a:t>
            </a:r>
            <a:r>
              <a:rPr lang="en-US" dirty="0" smtClean="0">
                <a:effectLst/>
              </a:rPr>
              <a:t> Yes there is; We are looking into exporting reports to PDF and (some type of) Excel format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6" tooltip="Today at 9:38:08 AM&#10;Click to open in archives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6" tooltip="Today at 9:38:08 AM&#10;Click to open in archives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6" tooltip="Today at 9:38:08 AM&#10;Click to open in archives"/>
              </a:rPr>
              <a:t>9:38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6" tooltip="Today at 9:38:08 AM&#10;Click to open in archives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dirty="0" smtClean="0">
                <a:effectLst/>
              </a:rPr>
              <a:t>There is also the alternative to retrieve reports via JSON </a:t>
            </a:r>
            <a:r>
              <a:rPr lang="en-US" dirty="0" err="1" smtClean="0">
                <a:effectLst/>
              </a:rPr>
              <a:t>api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7" tooltip="Today at 9:38:19 AM&#10;Click to open in archives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7" tooltip="Today at 9:38:19 AM&#10;Click to open in archives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7" tooltip="Today at 9:38:19 AM&#10;Click to open in archives"/>
              </a:rPr>
              <a:t>9:38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7" tooltip="Today at 9:38:19 AM&#10;Click to open in archives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dirty="0" smtClean="0">
                <a:effectLst/>
              </a:rPr>
              <a:t>we will have the PDF and Excel options in UI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8" tooltip="Today at 9:38:42 AM&#10;Click to open in archives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8" tooltip="Today at 9:38:42 AM&#10;Click to open in archives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8" tooltip="Today at 9:38:42 AM&#10;Click to open in archives"/>
              </a:rPr>
              <a:t>9:38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8" tooltip="Today at 9:38:42 AM&#10;Click to open in archives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sz="1200" b="1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6"/>
              </a:rPr>
              <a:t>steve_delfante</a:t>
            </a:r>
            <a:r>
              <a:rPr lang="en-US" dirty="0" smtClean="0">
                <a:effectLst/>
              </a:rPr>
              <a:t> Sounds good. Do you have an ETA for exporting?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(edited)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9" tooltip="Today at 9:39:10 AM&#10;Click to open in archives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9" tooltip="Today at 9:39:10 AM&#10;Click to open in archives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9" tooltip="Today at 9:39:10 AM&#10;Click to open in archives"/>
              </a:rPr>
              <a:t>9:39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9" tooltip="Today at 9:39:10 AM&#10;Click to open in archives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sz="1200" b="1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4"/>
              </a:rPr>
              <a:t>dominik</a:t>
            </a:r>
            <a:r>
              <a:rPr lang="en-US" dirty="0" smtClean="0">
                <a:effectLst/>
              </a:rPr>
              <a:t> It has not been explicitly planned yet. My expectation is for end of Q1, but it could just as easily move into early Q2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20" tooltip="Today at 9:39:20 AM&#10;Click to open in archives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20" tooltip="Today at 9:39:20 AM&#10;Click to open in archives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20" tooltip="Today at 9:39:20 AM&#10;Click to open in archives"/>
              </a:rPr>
              <a:t>9:39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20" tooltip="Today at 9:39:20 AM&#10;Click to open in archives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sz="1200" b="1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6"/>
              </a:rPr>
              <a:t>steve_delfante</a:t>
            </a:r>
            <a:r>
              <a:rPr lang="en-US" dirty="0" smtClean="0">
                <a:effectLst/>
              </a:rPr>
              <a:t> Ok. Thanks!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21" tooltip="Today at 9:39:26 AM&#10;Click to open in archives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21" tooltip="Today at 9:39:26 AM&#10;Click to open in archives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21" tooltip="Today at 9:39:26 AM&#10;Click to open in archives"/>
              </a:rPr>
              <a:t>9:39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21" tooltip="Today at 9:39:26 AM&#10;Click to open in archives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sz="1200" b="1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4"/>
              </a:rPr>
              <a:t>dominik</a:t>
            </a:r>
            <a:r>
              <a:rPr lang="en-US" dirty="0" smtClean="0">
                <a:effectLst/>
              </a:rPr>
              <a:t> JSON-based exporting however is already supported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new messages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22" tooltip="Today at 9:39:37 AM&#10;Click to open in archives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22" tooltip="Today at 9:39:37 AM&#10;Click to open in archives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22" tooltip="Today at 9:39:37 AM&#10;Click to open in archives"/>
              </a:rPr>
              <a:t>9:39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22" tooltip="Today at 9:39:37 AM&#10;Click to open in archives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dirty="0" smtClean="0">
                <a:effectLst/>
              </a:rPr>
              <a:t>and we are rewriting the API to be much better at generating large reports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23" tooltip="Today at 9:39:49 AM&#10;Click to open in archives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23" tooltip="Today at 9:39:49 AM&#10;Click to open in archives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23" tooltip="Today at 9:39:49 AM&#10;Click to open in archives"/>
              </a:rPr>
              <a:t>9:39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23" tooltip="Today at 9:39:49 AM&#10;Click to open in archives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dirty="0" smtClean="0">
                <a:effectLst/>
              </a:rPr>
              <a:t>let me know if customers have different priorities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00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time distinction is important</a:t>
            </a:r>
            <a:r>
              <a:rPr lang="en-US" baseline="0" dirty="0" smtClean="0"/>
              <a:t> when scheduling scans or if viewing the compliance logs.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As</a:t>
            </a:r>
            <a:r>
              <a:rPr lang="en-US" baseline="0" dirty="0" smtClean="0"/>
              <a:t> of this writing this slide is correct but it could be subject to change. Also, here is the `tail` command in case you want to demonstrate the logs as you set a scheduled scan: `</a:t>
            </a:r>
            <a:r>
              <a:rPr lang="en-US" dirty="0" smtClean="0"/>
              <a:t>sudo tail -f /var/log/chef-compliance/core/current`/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TBD: Demo this via a slide.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51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TBD Delete button after click.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80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2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As this slide indicates, tailing the log files is not required but can be of interest to some users. In one scenario where it came in handy, a browser session to the Compliance Server</a:t>
            </a:r>
            <a:r>
              <a:rPr lang="en-US" baseline="0" dirty="0" smtClean="0"/>
              <a:t> got stale and would not schedule a scan. After tailing the log files and realizing the scan was not even being scheduled, the user refreshed the </a:t>
            </a:r>
            <a:r>
              <a:rPr lang="en-US" dirty="0" smtClean="0"/>
              <a:t>Compliance Server web UI</a:t>
            </a:r>
            <a:r>
              <a:rPr lang="en-US" baseline="0" dirty="0" smtClean="0"/>
              <a:t>, logged in again, and the scan would properly schedule and run.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If you find yourself ahead of schedule, you can spend some</a:t>
            </a:r>
            <a:r>
              <a:rPr lang="en-US" baseline="0" dirty="0" smtClean="0"/>
              <a:t> time demonstration the output of this log file as you perform a number of procedures via the Web UI.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45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image on the left shows the user setting the next scheduled scan for 1:45 P.M.</a:t>
            </a:r>
            <a:r>
              <a:rPr lang="en-US" baseline="0" dirty="0" smtClean="0"/>
              <a:t> local browser time.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image on the right shows the output of `</a:t>
            </a:r>
            <a:r>
              <a:rPr lang="en-US" dirty="0" smtClean="0"/>
              <a:t>sudo tail -f /var/log/chef-compliance/core/current`</a:t>
            </a:r>
            <a:r>
              <a:rPr lang="en-US" baseline="0" dirty="0"/>
              <a:t> </a:t>
            </a:r>
            <a:r>
              <a:rPr lang="en-US" baseline="0" dirty="0" smtClean="0"/>
              <a:t>taken at the very same time that the scan was scheduled. Notice the log file timestamps are in UTC and the next schedule scan is set for </a:t>
            </a:r>
            <a:br>
              <a:rPr lang="en-US" baseline="0" dirty="0" smtClean="0"/>
            </a:br>
            <a:r>
              <a:rPr lang="en-US" baseline="0" dirty="0" smtClean="0"/>
              <a:t>UTC: </a:t>
            </a:r>
            <a:r>
              <a:rPr lang="en-US" sz="1200" b="1" dirty="0" smtClean="0"/>
              <a:t>2016-01-12 21:45:00 </a:t>
            </a:r>
            <a:r>
              <a:rPr lang="en-US" sz="1200" dirty="0" smtClean="0"/>
              <a:t>+0000 UTC instead</a:t>
            </a:r>
            <a:r>
              <a:rPr lang="en-US" sz="1200" baseline="0" dirty="0" smtClean="0"/>
              <a:t> of the local browser time.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3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TBD explain </a:t>
            </a:r>
            <a:r>
              <a:rPr lang="en-US" dirty="0" err="1" smtClean="0"/>
              <a:t>json</a:t>
            </a:r>
            <a:r>
              <a:rPr lang="en-US" dirty="0" smtClean="0"/>
              <a:t> exporting?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70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3699322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6-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8" r:id="rId14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6-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9" r:id="rId9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2" y="2496326"/>
            <a:ext cx="12444784" cy="1337551"/>
          </a:xfrm>
        </p:spPr>
        <p:txBody>
          <a:bodyPr/>
          <a:lstStyle/>
          <a:p>
            <a:r>
              <a:rPr lang="en-US" dirty="0" smtClean="0"/>
              <a:t>Scheduling Scans and Running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Scheduling Scans for Future </a:t>
            </a:r>
            <a:r>
              <a:rPr lang="en-US" dirty="0"/>
              <a:t>R</a:t>
            </a:r>
            <a:r>
              <a:rPr lang="en-US" dirty="0" smtClean="0"/>
              <a:t>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785266" cy="5345953"/>
          </a:xfrm>
        </p:spPr>
        <p:txBody>
          <a:bodyPr/>
          <a:lstStyle/>
          <a:p>
            <a:r>
              <a:rPr lang="en-US" dirty="0" smtClean="0"/>
              <a:t>When 5 minutes have elapsed, refresh your browser and you should see that your Job's status is now "done".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If you like you could click that job to see its original details</a:t>
            </a:r>
            <a:r>
              <a:rPr lang="en-US" dirty="0"/>
              <a:t> </a:t>
            </a:r>
            <a:r>
              <a:rPr lang="en-US" dirty="0" smtClean="0"/>
              <a:t>that you set when you scheduled it.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517" y="1856198"/>
            <a:ext cx="8715283" cy="21637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95235704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785266" cy="5345953"/>
          </a:xfrm>
        </p:spPr>
        <p:txBody>
          <a:bodyPr/>
          <a:lstStyle/>
          <a:p>
            <a:r>
              <a:rPr lang="en-US" dirty="0" smtClean="0"/>
              <a:t>Click the Reports tab and then click the report from your scheduled scan. 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5" y="1609096"/>
            <a:ext cx="8448675" cy="1752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43929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4180752" cy="5345953"/>
          </a:xfrm>
        </p:spPr>
        <p:txBody>
          <a:bodyPr/>
          <a:lstStyle/>
          <a:p>
            <a:r>
              <a:rPr lang="en-US" dirty="0" smtClean="0"/>
              <a:t>At this point you should be able to view the report from your scheduled scan.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710" y="1623116"/>
            <a:ext cx="10546894" cy="57817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2733770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Recurring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8009866" cy="5345953"/>
          </a:xfrm>
        </p:spPr>
        <p:txBody>
          <a:bodyPr/>
          <a:lstStyle/>
          <a:p>
            <a:r>
              <a:rPr lang="en-US" dirty="0" smtClean="0"/>
              <a:t>You can schedule recurring scans as well.</a:t>
            </a:r>
          </a:p>
          <a:p>
            <a:endParaRPr lang="en-US" dirty="0" smtClean="0"/>
          </a:p>
          <a:p>
            <a:r>
              <a:rPr lang="en-US" dirty="0" smtClean="0"/>
              <a:t>To do so, set up a scheduled scan like you just did...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592" y="1778531"/>
            <a:ext cx="5448300" cy="1962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620" y="4529174"/>
            <a:ext cx="3695700" cy="2876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11082982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Recurring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6109348" cy="5345953"/>
          </a:xfrm>
        </p:spPr>
        <p:txBody>
          <a:bodyPr/>
          <a:lstStyle/>
          <a:p>
            <a:r>
              <a:rPr lang="en-US" dirty="0" smtClean="0"/>
              <a:t>...but when you get to the page with the calendar (Scan nodes page), click the </a:t>
            </a:r>
            <a:r>
              <a:rPr lang="en-US" b="1" dirty="0" smtClean="0"/>
              <a:t>Recurring</a:t>
            </a:r>
            <a:r>
              <a:rPr lang="en-US" dirty="0" smtClean="0"/>
              <a:t> link and you'll be able to set the recurrence.</a:t>
            </a:r>
          </a:p>
          <a:p>
            <a:endParaRPr lang="en-US" dirty="0"/>
          </a:p>
          <a:p>
            <a:r>
              <a:rPr lang="en-US" dirty="0" smtClean="0"/>
              <a:t>In this example the user is scheduling a scan to run every day at 23:48 UTC.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310" y="1255758"/>
            <a:ext cx="3067050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0110" y="3435442"/>
            <a:ext cx="6267450" cy="4562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21873895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Scheduled Scan Logs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856198"/>
            <a:ext cx="14694039" cy="5345953"/>
          </a:xfrm>
        </p:spPr>
        <p:txBody>
          <a:bodyPr/>
          <a:lstStyle/>
          <a:p>
            <a:r>
              <a:rPr lang="en-US" dirty="0" smtClean="0"/>
              <a:t>While not necessary, if you ever want to view the Compliance log files while you are scheduling or running a scan, keep in mind </a:t>
            </a:r>
            <a:r>
              <a:rPr lang="en-US" dirty="0"/>
              <a:t>that </a:t>
            </a:r>
            <a:r>
              <a:rPr lang="en-US" dirty="0" smtClean="0"/>
              <a:t>log files use </a:t>
            </a:r>
            <a:r>
              <a:rPr lang="en-US" dirty="0"/>
              <a:t>UTC time instead of your local browser time. </a:t>
            </a:r>
          </a:p>
          <a:p>
            <a:endParaRPr lang="en-US" dirty="0" smtClean="0"/>
          </a:p>
          <a:p>
            <a:r>
              <a:rPr lang="en-US" dirty="0" smtClean="0"/>
              <a:t>To tail those logs, from your Compliance Server you can run: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`sudo </a:t>
            </a:r>
            <a:r>
              <a:rPr lang="en-US" dirty="0"/>
              <a:t>tail -f /</a:t>
            </a:r>
            <a:r>
              <a:rPr lang="en-US" dirty="0" smtClean="0"/>
              <a:t>var/log/chef-compliance/core/current`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0255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Scheduled Scan Logs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939667" y="1856198"/>
            <a:ext cx="8051181" cy="5345953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2016-01-12_21:41:16.82603 21:41:16.825 DEB =&gt; Add job: admin/2e48b32c-bd3b-4024-9d15-f3fc82537290  2016-01-12 21:45:00 +0000 UTC  next: </a:t>
            </a:r>
            <a:r>
              <a:rPr lang="en-US" sz="2400" b="1" dirty="0"/>
              <a:t>2016-01-12 21:45:00</a:t>
            </a:r>
            <a:r>
              <a:rPr lang="en-US" sz="2400" dirty="0"/>
              <a:t> +0000 UTC</a:t>
            </a:r>
          </a:p>
          <a:p>
            <a:r>
              <a:rPr lang="en-US" sz="2400" dirty="0"/>
              <a:t>2016-01-12_21:41:16.83327 [GIN] 2016/01/12 - 21:41:16 | 200 |    9.475356ms | 50.170.125.99 |   POST    /owners/admin/jobs</a:t>
            </a:r>
          </a:p>
          <a:p>
            <a:r>
              <a:rPr lang="en-US" sz="2400" dirty="0"/>
              <a:t>2016-01-12_21:41:16.94064 [GIN] 2016/01/12 - 21:41:16 | 200 |    3.283171ms | 50.170.125.99 |   GET     /owners/admin/jobs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81" y="1178079"/>
            <a:ext cx="7269221" cy="66500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9677295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Deleting Old Jobs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list of old scheduled jobs can grow so you can delete them if you no longer need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2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Deleting Jobs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6127278" cy="5345953"/>
          </a:xfrm>
        </p:spPr>
        <p:txBody>
          <a:bodyPr/>
          <a:lstStyle/>
          <a:p>
            <a:r>
              <a:rPr lang="en-US" dirty="0" smtClean="0"/>
              <a:t>To delete an old job, from the Jobs tab, click a job...</a:t>
            </a:r>
          </a:p>
          <a:p>
            <a:endParaRPr lang="en-US" dirty="0"/>
          </a:p>
          <a:p>
            <a:r>
              <a:rPr lang="en-US" dirty="0" smtClean="0"/>
              <a:t>...and from the resulting page, click the </a:t>
            </a:r>
            <a:r>
              <a:rPr lang="en-US" b="1" dirty="0" smtClean="0"/>
              <a:t>Delete</a:t>
            </a:r>
            <a:r>
              <a:rPr lang="en-US" dirty="0" smtClean="0"/>
              <a:t> button.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405" y="1448920"/>
            <a:ext cx="7051567" cy="28720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968" y="4636432"/>
            <a:ext cx="5248275" cy="3190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74803819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28296"/>
            <a:ext cx="12319000" cy="4317682"/>
          </a:xfrm>
        </p:spPr>
        <p:txBody>
          <a:bodyPr/>
          <a:lstStyle/>
          <a:p>
            <a:r>
              <a:rPr lang="en-US" dirty="0" smtClean="0"/>
              <a:t>The results of all of your scans are available via the Reports tab.</a:t>
            </a:r>
          </a:p>
          <a:p>
            <a:endParaRPr lang="en-US" dirty="0"/>
          </a:p>
          <a:p>
            <a:r>
              <a:rPr lang="en-US" dirty="0" smtClean="0"/>
              <a:t>As of this writing, </a:t>
            </a:r>
            <a:r>
              <a:rPr lang="en-US" dirty="0"/>
              <a:t>JSON-based exporting </a:t>
            </a:r>
            <a:r>
              <a:rPr lang="en-US" dirty="0" smtClean="0"/>
              <a:t>of reports is supported.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52" y="5342365"/>
            <a:ext cx="12210696" cy="25765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781821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Schedule scans.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View pending jobs.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View and export reports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188540"/>
            <a:ext cx="12319000" cy="3033356"/>
          </a:xfrm>
        </p:spPr>
        <p:txBody>
          <a:bodyPr/>
          <a:lstStyle/>
          <a:p>
            <a:r>
              <a:rPr lang="en-US" dirty="0" smtClean="0"/>
              <a:t>You can also export a compliance report as a PDF.</a:t>
            </a:r>
          </a:p>
          <a:p>
            <a:endParaRPr lang="en-US" dirty="0"/>
          </a:p>
          <a:p>
            <a:r>
              <a:rPr lang="en-US" dirty="0" smtClean="0"/>
              <a:t>In the near future, Chef Compliance will also support exporting reports to Excel and sending to an email</a:t>
            </a:r>
            <a:r>
              <a:rPr lang="en-US" dirty="0"/>
              <a:t> </a:t>
            </a:r>
            <a:r>
              <a:rPr lang="en-US" dirty="0" smtClean="0"/>
              <a:t>recipient.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191" y="5278458"/>
            <a:ext cx="8089177" cy="27400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4506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Exporting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4876117" cy="534595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From the left column of the web UI, click </a:t>
            </a:r>
            <a:r>
              <a:rPr lang="en-US" b="1" dirty="0" smtClean="0"/>
              <a:t>Reports</a:t>
            </a:r>
            <a:r>
              <a:rPr lang="en-US" dirty="0" smtClean="0"/>
              <a:t> and then click any report that may exist.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655" y="1856198"/>
            <a:ext cx="8446743" cy="2868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10387577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Exporting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2352" y="1856198"/>
            <a:ext cx="4876117" cy="534595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Right-click on the report page and then click </a:t>
            </a:r>
            <a:r>
              <a:rPr lang="en-US" b="1" dirty="0" smtClean="0"/>
              <a:t>Print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Ensure your print option is set to PDF and save and then click </a:t>
            </a:r>
            <a:r>
              <a:rPr lang="en-US" b="1" dirty="0" smtClean="0"/>
              <a:t>Save</a:t>
            </a:r>
            <a:r>
              <a:rPr lang="en-US" dirty="0" smtClean="0"/>
              <a:t>, thus saving to you local laptop.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979" y="1172365"/>
            <a:ext cx="8651117" cy="24256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283" y="3791024"/>
            <a:ext cx="10601325" cy="4133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4253948" y="2902226"/>
            <a:ext cx="7176052" cy="1987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72198" y="5052188"/>
            <a:ext cx="4385193" cy="80576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60256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Exporting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90405" y="1856198"/>
            <a:ext cx="5035144" cy="5345953"/>
          </a:xfrm>
        </p:spPr>
        <p:txBody>
          <a:bodyPr/>
          <a:lstStyle/>
          <a:p>
            <a:r>
              <a:rPr lang="en-US" dirty="0" smtClean="0"/>
              <a:t>Your saved report should look similar to this example with the text properly aligned and formatted.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225" y="1060509"/>
            <a:ext cx="8600523" cy="70351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2526399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Scheduling Scans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SD: My internal notes below to be deleted.</a:t>
            </a:r>
          </a:p>
          <a:p>
            <a:r>
              <a:rPr lang="en-US" dirty="0" smtClean="0"/>
              <a:t>TBD: Need to test PDF export on Mac.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250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Scheduling Scans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You can schedule scans to run at a later time.</a:t>
            </a:r>
          </a:p>
          <a:p>
            <a:endParaRPr lang="en-US" dirty="0"/>
          </a:p>
          <a:p>
            <a:r>
              <a:rPr lang="en-US" dirty="0" smtClean="0"/>
              <a:t>Running </a:t>
            </a:r>
            <a:r>
              <a:rPr lang="en-US" dirty="0"/>
              <a:t>a </a:t>
            </a:r>
            <a:r>
              <a:rPr lang="en-US" dirty="0" smtClean="0"/>
              <a:t>scheduled compliance scan on </a:t>
            </a:r>
            <a:r>
              <a:rPr lang="en-US" dirty="0"/>
              <a:t>your </a:t>
            </a:r>
            <a:r>
              <a:rPr lang="en-US" dirty="0" smtClean="0"/>
              <a:t>infrastructure, </a:t>
            </a:r>
            <a:r>
              <a:rPr lang="en-US" dirty="0"/>
              <a:t>say every night,</a:t>
            </a:r>
            <a:r>
              <a:rPr lang="en-US" dirty="0" smtClean="0"/>
              <a:t> could </a:t>
            </a:r>
            <a:r>
              <a:rPr lang="en-US" dirty="0"/>
              <a:t>give you </a:t>
            </a:r>
            <a:r>
              <a:rPr lang="en-US" dirty="0" smtClean="0"/>
              <a:t>up-to-date compliance information </a:t>
            </a:r>
            <a:r>
              <a:rPr lang="en-US" dirty="0"/>
              <a:t>on a daily </a:t>
            </a:r>
            <a:r>
              <a:rPr lang="en-US" dirty="0" smtClean="0"/>
              <a:t>basis.</a:t>
            </a:r>
          </a:p>
          <a:p>
            <a:endParaRPr lang="en-US" dirty="0"/>
          </a:p>
          <a:p>
            <a:r>
              <a:rPr lang="en-US" dirty="0" smtClean="0"/>
              <a:t>In this way, any changes to your infrastructure that may have put some nodes out of compliance can be routinely identified.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9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Scheduling Scans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The time zone for "Date" scheduling in the Compliance web UI is based on your local workstation's browser time zone.</a:t>
            </a:r>
          </a:p>
          <a:p>
            <a:endParaRPr lang="en-US" dirty="0"/>
          </a:p>
          <a:p>
            <a:r>
              <a:rPr lang="en-US" dirty="0"/>
              <a:t>The time zone for </a:t>
            </a:r>
            <a:r>
              <a:rPr lang="en-US" dirty="0" smtClean="0"/>
              <a:t>"Recurring" </a:t>
            </a:r>
            <a:r>
              <a:rPr lang="en-US" dirty="0"/>
              <a:t>scheduling in the Compliance web UI is based on </a:t>
            </a:r>
            <a:r>
              <a:rPr lang="en-US" dirty="0" smtClean="0"/>
              <a:t>UTC. </a:t>
            </a:r>
            <a:r>
              <a:rPr lang="en-US" dirty="0"/>
              <a:t>(Coordinated Universal Time, </a:t>
            </a:r>
            <a:r>
              <a:rPr lang="en-US" dirty="0" smtClean="0"/>
              <a:t>which equals GMT.)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Compliance logs, should you view them, are also based on UTC.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832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Schedule a scan.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View the scan output.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TBD tail the log file when the scheduled scan runs.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5424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785266" cy="5345953"/>
          </a:xfrm>
        </p:spPr>
        <p:txBody>
          <a:bodyPr/>
          <a:lstStyle/>
          <a:p>
            <a:r>
              <a:rPr lang="en-US" dirty="0" smtClean="0"/>
              <a:t>1. Open the Compliance web UI's Dashboard page.</a:t>
            </a:r>
          </a:p>
          <a:p>
            <a:r>
              <a:rPr lang="en-US" dirty="0" smtClean="0"/>
              <a:t>2. </a:t>
            </a:r>
            <a:r>
              <a:rPr lang="en-US" dirty="0"/>
              <a:t>S</a:t>
            </a:r>
            <a:r>
              <a:rPr lang="en-US" dirty="0" smtClean="0"/>
              <a:t>elect one of your target nodes.</a:t>
            </a:r>
          </a:p>
          <a:p>
            <a:r>
              <a:rPr lang="en-US" dirty="0" smtClean="0"/>
              <a:t>3. Click </a:t>
            </a:r>
            <a:r>
              <a:rPr lang="en-US" b="1" dirty="0" smtClean="0"/>
              <a:t>Scan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110" y="2075678"/>
            <a:ext cx="9228583" cy="29020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728234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785266" cy="5345953"/>
          </a:xfrm>
        </p:spPr>
        <p:txBody>
          <a:bodyPr/>
          <a:lstStyle/>
          <a:p>
            <a:r>
              <a:rPr lang="en-US" dirty="0" smtClean="0"/>
              <a:t>4. Deselect all profiles.</a:t>
            </a:r>
          </a:p>
          <a:p>
            <a:r>
              <a:rPr lang="en-US" dirty="0" smtClean="0"/>
              <a:t>5. Select the </a:t>
            </a:r>
            <a:r>
              <a:rPr lang="en-US" b="1" dirty="0" smtClean="0"/>
              <a:t>base/ssh</a:t>
            </a:r>
            <a:r>
              <a:rPr lang="en-US" dirty="0" smtClean="0"/>
              <a:t> profile for a Linux node or the </a:t>
            </a:r>
            <a:r>
              <a:rPr lang="en-US" b="1" dirty="0" smtClean="0"/>
              <a:t>base/windows</a:t>
            </a:r>
            <a:r>
              <a:rPr lang="en-US" dirty="0" smtClean="0"/>
              <a:t> profile for a Windows node</a:t>
            </a:r>
          </a:p>
          <a:p>
            <a:r>
              <a:rPr lang="en-US" dirty="0" smtClean="0"/>
              <a:t>6. Click the </a:t>
            </a:r>
            <a:r>
              <a:rPr lang="en-US" b="1" dirty="0" smtClean="0"/>
              <a:t>Schedule</a:t>
            </a:r>
            <a:r>
              <a:rPr lang="en-US" dirty="0" smtClean="0"/>
              <a:t> button.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171" y="1325226"/>
            <a:ext cx="6076950" cy="5876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2444664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600" y="1856198"/>
            <a:ext cx="5785266" cy="5345953"/>
          </a:xfrm>
        </p:spPr>
        <p:txBody>
          <a:bodyPr/>
          <a:lstStyle/>
          <a:p>
            <a:r>
              <a:rPr lang="en-US" dirty="0" smtClean="0"/>
              <a:t>7. Type a name for this scan in the </a:t>
            </a:r>
            <a:r>
              <a:rPr lang="en-US" b="1" dirty="0" smtClean="0"/>
              <a:t>Name the job </a:t>
            </a:r>
            <a:r>
              <a:rPr lang="en-US" dirty="0" smtClean="0"/>
              <a:t>field.</a:t>
            </a:r>
          </a:p>
          <a:p>
            <a:r>
              <a:rPr lang="en-US" dirty="0" smtClean="0"/>
              <a:t>8. Click the up arrow and set the scheduled time to 5 minutes from now and then click </a:t>
            </a:r>
            <a:r>
              <a:rPr lang="en-US" b="1" dirty="0" smtClean="0"/>
              <a:t>Schedule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The up/down arrows are also used to set the AM and PM value.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961" y="1133475"/>
            <a:ext cx="6111617" cy="58369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702" y="6351288"/>
            <a:ext cx="2295525" cy="1447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8307523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81028" y="1856198"/>
            <a:ext cx="5785266" cy="5345953"/>
          </a:xfrm>
        </p:spPr>
        <p:txBody>
          <a:bodyPr/>
          <a:lstStyle/>
          <a:p>
            <a:r>
              <a:rPr lang="en-US" dirty="0" smtClean="0"/>
              <a:t>Click the </a:t>
            </a:r>
            <a:r>
              <a:rPr lang="en-US" b="1" dirty="0" smtClean="0"/>
              <a:t>Jobs</a:t>
            </a:r>
            <a:r>
              <a:rPr lang="en-US" dirty="0" smtClean="0"/>
              <a:t> tab and you should see your scheduled scan's details such as its Next Run time and its "scheduled" status. 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306" y="2940520"/>
            <a:ext cx="9433280" cy="25286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6930511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Props1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2626</TotalTime>
  <Words>1167</Words>
  <Application>Microsoft Office PowerPoint</Application>
  <PresentationFormat>Custom</PresentationFormat>
  <Paragraphs>168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ＭＳ Ｐゴシック</vt:lpstr>
      <vt:lpstr>Arial</vt:lpstr>
      <vt:lpstr>Courier New</vt:lpstr>
      <vt:lpstr>Wingdings</vt:lpstr>
      <vt:lpstr>Base</vt:lpstr>
      <vt:lpstr>Interaction</vt:lpstr>
      <vt:lpstr>Scheduling Scans and Running Reports</vt:lpstr>
      <vt:lpstr>Objectives</vt:lpstr>
      <vt:lpstr>Scheduling Scans</vt:lpstr>
      <vt:lpstr>Scheduling Scans</vt:lpstr>
      <vt:lpstr>GE: Scheduling Scans</vt:lpstr>
      <vt:lpstr>GE: Scheduling Scans</vt:lpstr>
      <vt:lpstr>GE: Scheduling Scans</vt:lpstr>
      <vt:lpstr>GE: Scheduling Scans</vt:lpstr>
      <vt:lpstr>GE: Scheduling Scans</vt:lpstr>
      <vt:lpstr>GE: Scheduling Scans</vt:lpstr>
      <vt:lpstr>GE: Scheduling Scans</vt:lpstr>
      <vt:lpstr>GE: Scheduling Scans</vt:lpstr>
      <vt:lpstr>Demonstration: Recurring Scans</vt:lpstr>
      <vt:lpstr>Demonstration: Recurring Scans</vt:lpstr>
      <vt:lpstr>Demonstration: Scheduled Scan Logs</vt:lpstr>
      <vt:lpstr>Demonstration: Scheduled Scan Logs</vt:lpstr>
      <vt:lpstr>Deleting Old Jobs</vt:lpstr>
      <vt:lpstr>Demonstration: Deleting Jobs</vt:lpstr>
      <vt:lpstr>Compliance Reports</vt:lpstr>
      <vt:lpstr>Compliance Reports</vt:lpstr>
      <vt:lpstr>GE: Exporting Reports</vt:lpstr>
      <vt:lpstr>GE: Exporting Reports</vt:lpstr>
      <vt:lpstr>GE: Exporting Reports</vt:lpstr>
      <vt:lpstr>Scheduling Scans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194</cp:revision>
  <cp:lastPrinted>2015-02-07T23:49:10Z</cp:lastPrinted>
  <dcterms:created xsi:type="dcterms:W3CDTF">2015-11-10T15:58:30Z</dcterms:created>
  <dcterms:modified xsi:type="dcterms:W3CDTF">2016-01-14T16:58:42Z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