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2"/>
  </p:notesMasterIdLst>
  <p:handoutMasterIdLst>
    <p:handoutMasterId r:id="rId33"/>
  </p:handoutMasterIdLst>
  <p:sldIdLst>
    <p:sldId id="256" r:id="rId7"/>
    <p:sldId id="257" r:id="rId8"/>
    <p:sldId id="292" r:id="rId9"/>
    <p:sldId id="328" r:id="rId10"/>
    <p:sldId id="317" r:id="rId11"/>
    <p:sldId id="318" r:id="rId12"/>
    <p:sldId id="319" r:id="rId13"/>
    <p:sldId id="321" r:id="rId14"/>
    <p:sldId id="323" r:id="rId15"/>
    <p:sldId id="320" r:id="rId16"/>
    <p:sldId id="322" r:id="rId17"/>
    <p:sldId id="334" r:id="rId18"/>
    <p:sldId id="324" r:id="rId19"/>
    <p:sldId id="333" r:id="rId20"/>
    <p:sldId id="315" r:id="rId21"/>
    <p:sldId id="329" r:id="rId22"/>
    <p:sldId id="327" r:id="rId23"/>
    <p:sldId id="326" r:id="rId24"/>
    <p:sldId id="272" r:id="rId25"/>
    <p:sldId id="278" r:id="rId26"/>
    <p:sldId id="316" r:id="rId27"/>
    <p:sldId id="332" r:id="rId28"/>
    <p:sldId id="301" r:id="rId29"/>
    <p:sldId id="276" r:id="rId30"/>
    <p:sldId id="267" r:id="rId31"/>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76149" autoAdjust="0"/>
  </p:normalViewPr>
  <p:slideViewPr>
    <p:cSldViewPr snapToGrid="0">
      <p:cViewPr varScale="1">
        <p:scale>
          <a:sx n="36" d="100"/>
          <a:sy n="36" d="100"/>
        </p:scale>
        <p:origin x="772" y="40"/>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2015-12-30</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2015-12-30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chefio.slack.com/archives/D0HGL4T2T/p1451496820000007" TargetMode="External"/><Relationship Id="rId13" Type="http://schemas.openxmlformats.org/officeDocument/2006/relationships/hyperlink" Target="https://chefio.slack.com/archives/D0HGL4T2T/p1451496986000012" TargetMode="External"/><Relationship Id="rId18" Type="http://schemas.openxmlformats.org/officeDocument/2006/relationships/hyperlink" Target="https://chefio.slack.com/archives/D0HGL4T2T/p1451497122000017" TargetMode="External"/><Relationship Id="rId3" Type="http://schemas.openxmlformats.org/officeDocument/2006/relationships/hyperlink" Target="https://chefio.slack.com/archives/D0HGL4T2T/p1451496689000003" TargetMode="External"/><Relationship Id="rId21" Type="http://schemas.openxmlformats.org/officeDocument/2006/relationships/hyperlink" Target="https://chefio.slack.com/archives/D0HGL4T2T/p1451497166000021" TargetMode="External"/><Relationship Id="rId7" Type="http://schemas.openxmlformats.org/officeDocument/2006/relationships/hyperlink" Target="https://chefio.slack.com/archives/D0HGL4T2T/p1451496788000006" TargetMode="External"/><Relationship Id="rId12" Type="http://schemas.openxmlformats.org/officeDocument/2006/relationships/hyperlink" Target="https://chefio.slack.com/archives/D0HGL4T2T/p1451496974000011" TargetMode="External"/><Relationship Id="rId17" Type="http://schemas.openxmlformats.org/officeDocument/2006/relationships/hyperlink" Target="https://chefio.slack.com/archives/D0HGL4T2T/p1451497099000016" TargetMode="External"/><Relationship Id="rId2" Type="http://schemas.openxmlformats.org/officeDocument/2006/relationships/slide" Target="../slides/slide21.xml"/><Relationship Id="rId16" Type="http://schemas.openxmlformats.org/officeDocument/2006/relationships/hyperlink" Target="https://chefio.slack.com/archives/D0HGL4T2T/p1451497088000015" TargetMode="External"/><Relationship Id="rId20" Type="http://schemas.openxmlformats.org/officeDocument/2006/relationships/hyperlink" Target="https://chefio.slack.com/archives/D0HGL4T2T/p1451497160000020" TargetMode="External"/><Relationship Id="rId1" Type="http://schemas.openxmlformats.org/officeDocument/2006/relationships/notesMaster" Target="../notesMasters/notesMaster1.xml"/><Relationship Id="rId6" Type="http://schemas.openxmlformats.org/officeDocument/2006/relationships/hyperlink" Target="https://chefio.slack.com/team/steve_delfante" TargetMode="External"/><Relationship Id="rId11" Type="http://schemas.openxmlformats.org/officeDocument/2006/relationships/hyperlink" Target="https://chefio.slack.com/archives/D0HGL4T2T/p1451496957000010" TargetMode="External"/><Relationship Id="rId5" Type="http://schemas.openxmlformats.org/officeDocument/2006/relationships/hyperlink" Target="https://chefio.slack.com/archives/D0HGL4T2T/p1451496744000004" TargetMode="External"/><Relationship Id="rId15" Type="http://schemas.openxmlformats.org/officeDocument/2006/relationships/hyperlink" Target="https://chefio.slack.com/archives/D0HGL4T2T/p1451497077000014" TargetMode="External"/><Relationship Id="rId23" Type="http://schemas.openxmlformats.org/officeDocument/2006/relationships/hyperlink" Target="https://chefio.slack.com/archives/D0HGL4T2T/p1451497189000023" TargetMode="External"/><Relationship Id="rId10" Type="http://schemas.openxmlformats.org/officeDocument/2006/relationships/hyperlink" Target="https://chefio.slack.com/archives/D0HGL4T2T/p1451496880000009" TargetMode="External"/><Relationship Id="rId19" Type="http://schemas.openxmlformats.org/officeDocument/2006/relationships/hyperlink" Target="https://chefio.slack.com/archives/D0HGL4T2T/p1451497150000019" TargetMode="External"/><Relationship Id="rId4" Type="http://schemas.openxmlformats.org/officeDocument/2006/relationships/hyperlink" Target="https://chefio.slack.com/team/dominik" TargetMode="External"/><Relationship Id="rId9" Type="http://schemas.openxmlformats.org/officeDocument/2006/relationships/hyperlink" Target="https://chefio.slack.com/archives/D0HGL4T2T/p1451496825000008" TargetMode="External"/><Relationship Id="rId14" Type="http://schemas.openxmlformats.org/officeDocument/2006/relationships/hyperlink" Target="https://chefio.slack.com/archives/D0HGL4T2T/p1451497053000013" TargetMode="External"/><Relationship Id="rId22" Type="http://schemas.openxmlformats.org/officeDocument/2006/relationships/hyperlink" Target="https://chefio.slack.com/archives/D0HGL4T2T/p1451497177000022"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06830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effectLst/>
              </a:rPr>
              <a:t>Hi Dominik....Is there a document that explains a use case for running scheduled scans?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Today at 9:31:29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Today at 9:31:29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Today at 9:31:29 AM&#10;Click to open in archives"/>
              </a:rPr>
              <a:t>9:31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Today at 9:31:29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Not really right now :</a:t>
            </a:r>
            <a:r>
              <a:rPr lang="en-US" dirty="0" err="1" smtClean="0">
                <a:effectLst/>
              </a:rPr>
              <a:t>simple_smile</a:t>
            </a:r>
            <a:r>
              <a:rPr lang="en-US" dirty="0" smtClean="0">
                <a:effectLst/>
              </a:rPr>
              <a:t>: We have them included, but their functionality is still a bit limited in the UI. what are you interested in ?</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5"/>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5"/>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5"/>
              </a:rPr>
              <a:t>9:32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5"/>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I wrote a short lab on how to schedule scans and read the results but I gave no reason why someone would want to schedule a scan rather than do one on the fly.</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(edited)</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7"/>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7"/>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7"/>
              </a:rPr>
              <a:t>9:33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7"/>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For example: Run a compliance scan every night on your whole infrastructure. Instead of pushing it off manually, you could ask chef compliance to do it for </a:t>
            </a:r>
            <a:r>
              <a:rPr lang="en-US" dirty="0" err="1" smtClean="0">
                <a:effectLst/>
              </a:rPr>
              <a:t>yoou</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8"/>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8"/>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8"/>
              </a:rPr>
              <a:t>9:33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8"/>
              </a:rPr>
              <a:t>]</a:t>
            </a:r>
            <a:r>
              <a:rPr lang="en-US" dirty="0" smtClean="0">
                <a:effectLst/>
              </a:rPr>
              <a:t> </a:t>
            </a:r>
          </a:p>
          <a:p>
            <a:r>
              <a:rPr lang="en-US" dirty="0" smtClean="0">
                <a:effectLst/>
              </a:rPr>
              <a:t>This would give you up to date information on a daily basis without interruptions in reporting.</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9" tooltip="Today at 9:33:45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9" tooltip="Today at 9:33:45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9" tooltip="Today at 9:33:45 AM&#10;Click to open in archives"/>
              </a:rPr>
              <a:t>9:33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9" tooltip="Today at 9:33:45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OK, because nodes cold fall out of compliance due to updates others may have made </a:t>
            </a:r>
            <a:r>
              <a:rPr lang="en-US" dirty="0" err="1" smtClean="0">
                <a:effectLst/>
              </a:rPr>
              <a:t>throught</a:t>
            </a:r>
            <a:r>
              <a:rPr lang="en-US" dirty="0" smtClean="0">
                <a:effectLst/>
              </a:rPr>
              <a:t> the day?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0" tooltip="Today at 9:34:40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0" tooltip="Today at 9:34:40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0" tooltip="Today at 9:34:40 AM&#10;Click to open in archives"/>
              </a:rPr>
              <a:t>9:34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0" tooltip="Today at 9:34:40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for example; or if you had changed your chef automation and something went wrong (because you didn’t use delivery to verify </a:t>
            </a:r>
            <a:r>
              <a:rPr lang="en-US" dirty="0" err="1" smtClean="0">
                <a:effectLst/>
              </a:rPr>
              <a:t>compiance</a:t>
            </a:r>
            <a:r>
              <a:rPr lang="en-US" dirty="0" smtClean="0">
                <a:effectLst/>
              </a:rPr>
              <a:t> of your changes)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1" tooltip="Today at 9:35:57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1" tooltip="Today at 9:35:57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1" tooltip="Today at 9:35:57 AM&#10;Click to open in archives"/>
              </a:rPr>
              <a:t>9:35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1" tooltip="Today at 9:35:57 AM&#10;Click to open in archives"/>
              </a:rPr>
              <a:t>]</a:t>
            </a:r>
            <a:r>
              <a:rPr lang="en-US" dirty="0" smtClean="0">
                <a:effectLst/>
              </a:rPr>
              <a:t> </a:t>
            </a:r>
          </a:p>
          <a:p>
            <a:r>
              <a:rPr lang="en-US" dirty="0" smtClean="0">
                <a:effectLst/>
              </a:rPr>
              <a:t>or if any component was changed, that you didn’t yet explicitly manage through chef; for example: have telnet listen on </a:t>
            </a:r>
            <a:r>
              <a:rPr lang="en-US" dirty="0" err="1" smtClean="0">
                <a:effectLst/>
              </a:rPr>
              <a:t>tcp</a:t>
            </a:r>
            <a:r>
              <a:rPr lang="en-US" dirty="0" smtClean="0">
                <a:effectLst/>
              </a:rPr>
              <a:t> for some reason you didn’t expect; apart from uninstalling telnet through chef, we don’t tend to write cookbooks for negative cases :wink: so that’s a great example for compliance</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2" tooltip="Today at 9:36:14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2" tooltip="Today at 9:36:14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2" tooltip="Today at 9:36:14 AM&#10;Click to open in archives"/>
              </a:rPr>
              <a:t>9:36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2" tooltip="Today at 9:36:14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Cool. thanks!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3"/>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3"/>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3"/>
              </a:rPr>
              <a:t>9:36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3"/>
              </a:rPr>
              <a:t>]</a:t>
            </a:r>
            <a:r>
              <a:rPr lang="en-US" dirty="0" smtClean="0">
                <a:effectLst/>
              </a:rPr>
              <a:t> </a:t>
            </a:r>
          </a:p>
          <a:p>
            <a:r>
              <a:rPr lang="en-US" dirty="0" smtClean="0">
                <a:effectLst/>
              </a:rPr>
              <a:t>One more question for now please....</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4" tooltip="Today at 9:37:33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4" tooltip="Today at 9:37:33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4" tooltip="Today at 9:37:33 AM&#10;Click to open in archives"/>
              </a:rPr>
              <a:t>9:37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4" tooltip="Today at 9:37:33 AM&#10;Click to open in archives"/>
              </a:rPr>
              <a:t>]</a:t>
            </a:r>
            <a:r>
              <a:rPr lang="en-US" dirty="0" smtClean="0">
                <a:effectLst/>
              </a:rPr>
              <a:t> </a:t>
            </a:r>
          </a:p>
          <a:p>
            <a:r>
              <a:rPr lang="en-US" dirty="0" smtClean="0">
                <a:effectLst/>
              </a:rPr>
              <a:t>Is there going to be a way to export  reports or do we only have people view results live?</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5"/>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5"/>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5"/>
              </a:rPr>
              <a:t>9:37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5"/>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Yes there is; We are looking into exporting reports to PDF and (some type of) Excel format</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6" tooltip="Today at 9:38:08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6" tooltip="Today at 9:38:08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6" tooltip="Today at 9:38:08 AM&#10;Click to open in archives"/>
              </a:rPr>
              <a:t>9:38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6" tooltip="Today at 9:38:08 AM&#10;Click to open in archives"/>
              </a:rPr>
              <a:t>]</a:t>
            </a:r>
            <a:r>
              <a:rPr lang="en-US" dirty="0" smtClean="0">
                <a:effectLst/>
              </a:rPr>
              <a:t> </a:t>
            </a:r>
          </a:p>
          <a:p>
            <a:r>
              <a:rPr lang="en-US" dirty="0" smtClean="0">
                <a:effectLst/>
              </a:rPr>
              <a:t>There is also the alternative to retrieve reports via JSON </a:t>
            </a:r>
            <a:r>
              <a:rPr lang="en-US" dirty="0" err="1" smtClean="0">
                <a:effectLst/>
              </a:rPr>
              <a:t>api</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7" tooltip="Today at 9:38:19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7" tooltip="Today at 9:38:19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7" tooltip="Today at 9:38:19 AM&#10;Click to open in archives"/>
              </a:rPr>
              <a:t>9:38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7" tooltip="Today at 9:38:19 AM&#10;Click to open in archives"/>
              </a:rPr>
              <a:t>]</a:t>
            </a:r>
            <a:r>
              <a:rPr lang="en-US" dirty="0" smtClean="0">
                <a:effectLst/>
              </a:rPr>
              <a:t> </a:t>
            </a:r>
          </a:p>
          <a:p>
            <a:r>
              <a:rPr lang="en-US" dirty="0" smtClean="0">
                <a:effectLst/>
              </a:rPr>
              <a:t>we will have the PDF and Excel options in UI</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8" tooltip="Today at 9:38:42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8" tooltip="Today at 9:38:42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8" tooltip="Today at 9:38:42 AM&#10;Click to open in archives"/>
              </a:rPr>
              <a:t>9:38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8" tooltip="Today at 9:38:42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Sounds good. Do you have an ETA for exporting?</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(edited)</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9" tooltip="Today at 9:39:10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9" tooltip="Today at 9:39:10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9" tooltip="Today at 9:39:10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9" tooltip="Today at 9:39:10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It has not been explicitly planned yet. My expectation is for end of Q1, but it could just as easily move into early Q2</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0" tooltip="Today at 9:39:20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0" tooltip="Today at 9:39:20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0" tooltip="Today at 9:39:20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0" tooltip="Today at 9:39:20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Ok. Thanks!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1" tooltip="Today at 9:39:26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1" tooltip="Today at 9:39:26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1" tooltip="Today at 9:39:26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1" tooltip="Today at 9:39:26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JSON-based exporting however is already supported</a:t>
            </a:r>
            <a:r>
              <a:rPr lang="en-US" i="1" dirty="0" smtClean="0">
                <a:effectLst/>
              </a:rPr>
              <a:t/>
            </a:r>
            <a:br>
              <a:rPr lang="en-US" i="1" dirty="0" smtClean="0">
                <a:effectLst/>
              </a:rPr>
            </a:br>
            <a:endParaRPr lang="en-US" dirty="0" smtClean="0">
              <a:effectLst/>
            </a:endParaRPr>
          </a:p>
          <a:p>
            <a:r>
              <a:rPr lang="en-US" sz="1200" b="1" i="0" kern="1200" dirty="0" smtClean="0">
                <a:solidFill>
                  <a:schemeClr val="tx1"/>
                </a:solidFill>
                <a:effectLst/>
                <a:latin typeface="Arial" panose="020B0604020202020204" pitchFamily="34" charset="0"/>
                <a:ea typeface="ＭＳ Ｐゴシック" charset="0"/>
                <a:cs typeface="Arial" panose="020B0604020202020204" pitchFamily="34" charset="0"/>
              </a:rPr>
              <a:t>new messages</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2" tooltip="Today at 9:39:37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2" tooltip="Today at 9:39:37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2" tooltip="Today at 9:39:37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2" tooltip="Today at 9:39:37 AM&#10;Click to open in archives"/>
              </a:rPr>
              <a:t>]</a:t>
            </a:r>
            <a:r>
              <a:rPr lang="en-US" dirty="0" smtClean="0">
                <a:effectLst/>
              </a:rPr>
              <a:t> </a:t>
            </a:r>
          </a:p>
          <a:p>
            <a:r>
              <a:rPr lang="en-US" dirty="0" smtClean="0">
                <a:effectLst/>
              </a:rPr>
              <a:t>and we are rewriting the API to be much better at generating large reports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3" tooltip="Today at 9:39:49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3" tooltip="Today at 9:39:49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3" tooltip="Today at 9:39:49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3" tooltip="Today at 9:39:49 AM&#10;Click to open in archives"/>
              </a:rPr>
              <a:t>]</a:t>
            </a:r>
            <a:r>
              <a:rPr lang="en-US" dirty="0" smtClean="0">
                <a:effectLst/>
              </a:rPr>
              <a:t> </a:t>
            </a:r>
          </a:p>
          <a:p>
            <a:r>
              <a:rPr lang="en-US" dirty="0" smtClean="0">
                <a:effectLst/>
              </a:rPr>
              <a:t>let me know if customers have different priorities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7610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61220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the uploading procedure we'll do in the exercise, in the workplace you could also upload such custom profiles using an API.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05956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time distinction could be important if you need to view the</a:t>
            </a:r>
            <a:r>
              <a:rPr lang="en-US" baseline="0" dirty="0" smtClean="0"/>
              <a:t> Compliance logs.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14351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 Delete button after click.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77080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We</a:t>
            </a:r>
            <a:r>
              <a:rPr lang="en-US" baseline="0" dirty="0" smtClean="0"/>
              <a:t> recommend you demonstrate the </a:t>
            </a:r>
            <a:r>
              <a:rPr lang="en-US" baseline="0" dirty="0" smtClean="0"/>
              <a:t>available </a:t>
            </a:r>
            <a:r>
              <a:rPr lang="en-US" baseline="0" dirty="0" smtClean="0"/>
              <a:t>recurrence values in the UI at this time.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0792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6069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46090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097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0" dirty="0" smtClean="0"/>
              <a:t>The custom profile you will create will scan nodes to ensure they have a '/</a:t>
            </a:r>
            <a:r>
              <a:rPr lang="en-US" b="0" dirty="0" err="1" smtClean="0"/>
              <a:t>tmp</a:t>
            </a:r>
            <a:r>
              <a:rPr lang="en-US" b="0" dirty="0" smtClean="0"/>
              <a:t>' directory and </a:t>
            </a:r>
            <a:r>
              <a:rPr lang="en-US" b="0" baseline="0" dirty="0" smtClean="0"/>
              <a:t>that directory should be </a:t>
            </a:r>
            <a:r>
              <a:rPr lang="en-US" dirty="0" smtClean="0"/>
              <a:t>owned by the root user.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1" dirty="0" smtClean="0"/>
              <a:t>Note</a:t>
            </a:r>
            <a:r>
              <a:rPr lang="en-US" dirty="0" smtClean="0"/>
              <a:t>: In the workplace you would likely perform these custom profile tasks on your local</a:t>
            </a:r>
            <a:r>
              <a:rPr lang="en-US" baseline="0" dirty="0" smtClean="0"/>
              <a:t> workstation and upload them to the Compliance Server. In this class we'll use our target nodes as a workstation to create the profile on since they already have Chef installed on them. Then we'll ultimately upload the customer profile to your Compliance Server.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 your target node, create a directory for your profiles</a:t>
            </a:r>
            <a:r>
              <a:rPr lang="en-US" baseline="0" dirty="0" smtClean="0"/>
              <a:t> and the move into that new directory.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 `mkdir -p ~/</a:t>
            </a:r>
            <a:r>
              <a:rPr lang="en-US" dirty="0" err="1" smtClean="0"/>
              <a:t>compliance_profiles</a:t>
            </a:r>
            <a:r>
              <a:rPr lang="en-US" dirty="0" smtClean="0"/>
              <a:t>/profile_01`</a:t>
            </a:r>
          </a:p>
          <a:p>
            <a:r>
              <a:rPr lang="en-US" dirty="0" smtClean="0"/>
              <a:t>$ `cd ~/</a:t>
            </a:r>
            <a:r>
              <a:rPr lang="en-US" dirty="0" err="1" smtClean="0"/>
              <a:t>compliance_profiles</a:t>
            </a:r>
            <a:r>
              <a:rPr lang="en-US" dirty="0" smtClean="0"/>
              <a:t>/profile_01'</a:t>
            </a:r>
          </a:p>
          <a:p>
            <a:endParaRPr lang="en-US" dirty="0" smtClean="0"/>
          </a:p>
          <a:p>
            <a:r>
              <a:rPr lang="en-US" dirty="0" smtClean="0"/>
              <a:t>Reminder: In the workplace you would likely perform this task TBD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82353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63699322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chef/chef-compliance/blob/master/docs/api_compliance.rst#post-bulk"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renatus"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hyperlink" Target="https://github.com/chef/chef-compliance/issues/237" TargetMode="External"/><Relationship Id="rId5" Type="http://schemas.openxmlformats.org/officeDocument/2006/relationships/hyperlink" Target="https://github.com/SteveDelFante" TargetMode="External"/><Relationship Id="rId4" Type="http://schemas.openxmlformats.org/officeDocument/2006/relationships/hyperlink" Target="https://github.com/chef/chef-compliance/issues/234#issuecomment-165499938"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smtClean="0"/>
              <a:t>Scheduling Scans and Running Reports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Scheduling scans for future reporting</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5785266" cy="5345953"/>
          </a:xfrm>
        </p:spPr>
        <p:txBody>
          <a:bodyPr/>
          <a:lstStyle/>
          <a:p>
            <a:r>
              <a:rPr lang="en-US" dirty="0" smtClean="0"/>
              <a:t>When 5 minutes have elapsed, refresh your browser and you should see that your Job's status is now "done".</a:t>
            </a:r>
          </a:p>
          <a:p>
            <a:endParaRPr lang="en-US" dirty="0"/>
          </a:p>
          <a:p>
            <a:r>
              <a:rPr lang="en-US" b="1" dirty="0" smtClean="0"/>
              <a:t>Note</a:t>
            </a:r>
            <a:r>
              <a:rPr lang="en-US" dirty="0" smtClean="0"/>
              <a:t>: If you like you could click that job to see its original details</a:t>
            </a:r>
            <a:r>
              <a:rPr lang="en-US" dirty="0"/>
              <a:t> </a:t>
            </a:r>
            <a:r>
              <a:rPr lang="en-US" dirty="0" smtClean="0"/>
              <a:t>that you set when you scheduled it.</a:t>
            </a:r>
          </a:p>
          <a:p>
            <a:endParaRPr lang="en-US" dirty="0"/>
          </a:p>
        </p:txBody>
      </p:sp>
      <p:pic>
        <p:nvPicPr>
          <p:cNvPr id="7" name="Picture 6"/>
          <p:cNvPicPr>
            <a:picLocks noChangeAspect="1"/>
          </p:cNvPicPr>
          <p:nvPr/>
        </p:nvPicPr>
        <p:blipFill>
          <a:blip r:embed="rId3"/>
          <a:stretch>
            <a:fillRect/>
          </a:stretch>
        </p:blipFill>
        <p:spPr>
          <a:xfrm>
            <a:off x="6829517" y="1856198"/>
            <a:ext cx="8715283" cy="2163711"/>
          </a:xfrm>
          <a:prstGeom prst="rect">
            <a:avLst/>
          </a:prstGeom>
          <a:ln>
            <a:solidFill>
              <a:schemeClr val="accent1"/>
            </a:solidFill>
          </a:ln>
        </p:spPr>
      </p:pic>
    </p:spTree>
    <p:extLst>
      <p:ext uri="{BB962C8B-B14F-4D97-AF65-F5344CB8AC3E}">
        <p14:creationId xmlns:p14="http://schemas.microsoft.com/office/powerpoint/2010/main" val="3395235704"/>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5785266" cy="5345953"/>
          </a:xfrm>
        </p:spPr>
        <p:txBody>
          <a:bodyPr/>
          <a:lstStyle/>
          <a:p>
            <a:r>
              <a:rPr lang="en-US" dirty="0" smtClean="0"/>
              <a:t>Click the Reports tab and then click the report from your scheduled scan. </a:t>
            </a:r>
          </a:p>
          <a:p>
            <a:endParaRPr lang="en-US" dirty="0"/>
          </a:p>
        </p:txBody>
      </p:sp>
      <p:pic>
        <p:nvPicPr>
          <p:cNvPr id="8" name="Picture 7"/>
          <p:cNvPicPr>
            <a:picLocks noChangeAspect="1"/>
          </p:cNvPicPr>
          <p:nvPr/>
        </p:nvPicPr>
        <p:blipFill>
          <a:blip r:embed="rId2"/>
          <a:stretch>
            <a:fillRect/>
          </a:stretch>
        </p:blipFill>
        <p:spPr>
          <a:xfrm>
            <a:off x="7096125" y="1609096"/>
            <a:ext cx="8448675" cy="1752600"/>
          </a:xfrm>
          <a:prstGeom prst="rect">
            <a:avLst/>
          </a:prstGeom>
          <a:ln>
            <a:solidFill>
              <a:schemeClr val="accent1"/>
            </a:solidFill>
          </a:ln>
        </p:spPr>
      </p:pic>
    </p:spTree>
    <p:extLst>
      <p:ext uri="{BB962C8B-B14F-4D97-AF65-F5344CB8AC3E}">
        <p14:creationId xmlns:p14="http://schemas.microsoft.com/office/powerpoint/2010/main" val="11043929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4180752" cy="5345953"/>
          </a:xfrm>
        </p:spPr>
        <p:txBody>
          <a:bodyPr/>
          <a:lstStyle/>
          <a:p>
            <a:r>
              <a:rPr lang="en-US" dirty="0" smtClean="0"/>
              <a:t>At this point you should be able to view the report from your scheduled scan. </a:t>
            </a:r>
          </a:p>
          <a:p>
            <a:endParaRPr lang="en-US" dirty="0"/>
          </a:p>
        </p:txBody>
      </p:sp>
      <p:pic>
        <p:nvPicPr>
          <p:cNvPr id="4" name="Picture 3"/>
          <p:cNvPicPr>
            <a:picLocks noChangeAspect="1"/>
          </p:cNvPicPr>
          <p:nvPr/>
        </p:nvPicPr>
        <p:blipFill>
          <a:blip r:embed="rId2"/>
          <a:stretch>
            <a:fillRect/>
          </a:stretch>
        </p:blipFill>
        <p:spPr>
          <a:xfrm>
            <a:off x="5325710" y="1623116"/>
            <a:ext cx="10546894" cy="5781731"/>
          </a:xfrm>
          <a:prstGeom prst="rect">
            <a:avLst/>
          </a:prstGeom>
          <a:ln>
            <a:solidFill>
              <a:schemeClr val="accent1"/>
            </a:solidFill>
          </a:ln>
        </p:spPr>
      </p:pic>
    </p:spTree>
    <p:extLst>
      <p:ext uri="{BB962C8B-B14F-4D97-AF65-F5344CB8AC3E}">
        <p14:creationId xmlns:p14="http://schemas.microsoft.com/office/powerpoint/2010/main" val="418273377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Recurring Scans</a:t>
            </a:r>
            <a:endParaRPr lang="en-US" dirty="0"/>
          </a:p>
        </p:txBody>
      </p:sp>
      <p:sp>
        <p:nvSpPr>
          <p:cNvPr id="3" name="Text Placeholder 2"/>
          <p:cNvSpPr>
            <a:spLocks noGrp="1"/>
          </p:cNvSpPr>
          <p:nvPr>
            <p:ph type="body" sz="quarter" idx="12"/>
          </p:nvPr>
        </p:nvSpPr>
        <p:spPr>
          <a:xfrm>
            <a:off x="650040" y="1856198"/>
            <a:ext cx="8009866" cy="5345953"/>
          </a:xfrm>
        </p:spPr>
        <p:txBody>
          <a:bodyPr/>
          <a:lstStyle/>
          <a:p>
            <a:r>
              <a:rPr lang="en-US" dirty="0" smtClean="0"/>
              <a:t>You can schedule recurring scans as well.</a:t>
            </a:r>
          </a:p>
          <a:p>
            <a:endParaRPr lang="en-US" dirty="0" smtClean="0"/>
          </a:p>
          <a:p>
            <a:r>
              <a:rPr lang="en-US" dirty="0" smtClean="0"/>
              <a:t>To do so, set up a scheduled scan as you just did... </a:t>
            </a:r>
          </a:p>
          <a:p>
            <a:endParaRPr lang="en-US" dirty="0"/>
          </a:p>
        </p:txBody>
      </p:sp>
      <p:pic>
        <p:nvPicPr>
          <p:cNvPr id="5" name="Picture 4"/>
          <p:cNvPicPr>
            <a:picLocks noChangeAspect="1"/>
          </p:cNvPicPr>
          <p:nvPr/>
        </p:nvPicPr>
        <p:blipFill>
          <a:blip r:embed="rId2"/>
          <a:stretch>
            <a:fillRect/>
          </a:stretch>
        </p:blipFill>
        <p:spPr>
          <a:xfrm>
            <a:off x="9025592" y="1778531"/>
            <a:ext cx="5448300" cy="1962150"/>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10224620" y="4529174"/>
            <a:ext cx="3695700" cy="2876550"/>
          </a:xfrm>
          <a:prstGeom prst="rect">
            <a:avLst/>
          </a:prstGeom>
          <a:ln>
            <a:solidFill>
              <a:schemeClr val="accent1"/>
            </a:solidFill>
          </a:ln>
        </p:spPr>
      </p:pic>
    </p:spTree>
    <p:extLst>
      <p:ext uri="{BB962C8B-B14F-4D97-AF65-F5344CB8AC3E}">
        <p14:creationId xmlns:p14="http://schemas.microsoft.com/office/powerpoint/2010/main" val="361108298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Recurring Scans</a:t>
            </a:r>
            <a:endParaRPr lang="en-US" dirty="0"/>
          </a:p>
        </p:txBody>
      </p:sp>
      <p:sp>
        <p:nvSpPr>
          <p:cNvPr id="3" name="Text Placeholder 2"/>
          <p:cNvSpPr>
            <a:spLocks noGrp="1"/>
          </p:cNvSpPr>
          <p:nvPr>
            <p:ph type="body" sz="quarter" idx="12"/>
          </p:nvPr>
        </p:nvSpPr>
        <p:spPr>
          <a:xfrm>
            <a:off x="650040" y="1856198"/>
            <a:ext cx="6109348" cy="5345953"/>
          </a:xfrm>
        </p:spPr>
        <p:txBody>
          <a:bodyPr/>
          <a:lstStyle/>
          <a:p>
            <a:r>
              <a:rPr lang="en-US" dirty="0" smtClean="0"/>
              <a:t>...but when you get to the page with the calendar, click the </a:t>
            </a:r>
            <a:r>
              <a:rPr lang="en-US" b="1" dirty="0" smtClean="0"/>
              <a:t>Recurring</a:t>
            </a:r>
            <a:r>
              <a:rPr lang="en-US" dirty="0" smtClean="0"/>
              <a:t> link and you'll be able to set the recurrence.</a:t>
            </a:r>
          </a:p>
          <a:p>
            <a:endParaRPr lang="en-US" dirty="0"/>
          </a:p>
          <a:p>
            <a:r>
              <a:rPr lang="en-US" dirty="0" smtClean="0"/>
              <a:t>In this example the user is scheduling a scan to run every day at 23:48 UTC.</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10700310" y="1255758"/>
            <a:ext cx="3067050" cy="2057400"/>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9100110" y="3435442"/>
            <a:ext cx="6267450" cy="4562475"/>
          </a:xfrm>
          <a:prstGeom prst="rect">
            <a:avLst/>
          </a:prstGeom>
          <a:ln>
            <a:solidFill>
              <a:schemeClr val="accent1"/>
            </a:solidFill>
          </a:ln>
        </p:spPr>
      </p:pic>
    </p:spTree>
    <p:extLst>
      <p:ext uri="{BB962C8B-B14F-4D97-AF65-F5344CB8AC3E}">
        <p14:creationId xmlns:p14="http://schemas.microsoft.com/office/powerpoint/2010/main" val="3921873895"/>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Deleting Old Jobs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The list of old scheduled jobs can grow so you should delete them after you are done with them.</a:t>
            </a:r>
            <a:endParaRPr lang="en-US" dirty="0"/>
          </a:p>
        </p:txBody>
      </p:sp>
      <p:pic>
        <p:nvPicPr>
          <p:cNvPr id="4" name="Picture 3"/>
          <p:cNvPicPr>
            <a:picLocks noChangeAspect="1"/>
          </p:cNvPicPr>
          <p:nvPr/>
        </p:nvPicPr>
        <p:blipFill>
          <a:blip r:embed="rId3"/>
          <a:stretch>
            <a:fillRect/>
          </a:stretch>
        </p:blipFill>
        <p:spPr>
          <a:xfrm>
            <a:off x="4521200" y="4391744"/>
            <a:ext cx="6619875" cy="3638550"/>
          </a:xfrm>
          <a:prstGeom prst="rect">
            <a:avLst/>
          </a:prstGeom>
        </p:spPr>
      </p:pic>
    </p:spTree>
    <p:extLst>
      <p:ext uri="{BB962C8B-B14F-4D97-AF65-F5344CB8AC3E}">
        <p14:creationId xmlns:p14="http://schemas.microsoft.com/office/powerpoint/2010/main" val="31178829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Recurring Jobs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The list of old scheduled jobs can grow so you should delete them after you are done with them.</a:t>
            </a:r>
            <a:endParaRPr lang="en-US" dirty="0"/>
          </a:p>
        </p:txBody>
      </p:sp>
    </p:spTree>
    <p:extLst>
      <p:ext uri="{BB962C8B-B14F-4D97-AF65-F5344CB8AC3E}">
        <p14:creationId xmlns:p14="http://schemas.microsoft.com/office/powerpoint/2010/main" val="2940334385"/>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Deleting Jobs</a:t>
            </a:r>
            <a:endParaRPr lang="en-US" dirty="0"/>
          </a:p>
        </p:txBody>
      </p:sp>
      <p:sp>
        <p:nvSpPr>
          <p:cNvPr id="3" name="Text Placeholder 2"/>
          <p:cNvSpPr>
            <a:spLocks noGrp="1"/>
          </p:cNvSpPr>
          <p:nvPr>
            <p:ph type="body" sz="quarter" idx="12"/>
          </p:nvPr>
        </p:nvSpPr>
        <p:spPr/>
        <p:txBody>
          <a:bodyPr/>
          <a:lstStyle/>
          <a:p>
            <a:r>
              <a:rPr lang="en-US" dirty="0" smtClean="0"/>
              <a:t>At this point you should be able to view the report from your scheduled scan. </a:t>
            </a:r>
          </a:p>
          <a:p>
            <a:endParaRPr lang="en-US" dirty="0"/>
          </a:p>
        </p:txBody>
      </p:sp>
    </p:spTree>
    <p:extLst>
      <p:ext uri="{BB962C8B-B14F-4D97-AF65-F5344CB8AC3E}">
        <p14:creationId xmlns:p14="http://schemas.microsoft.com/office/powerpoint/2010/main" val="387480381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Deleting Old Jobs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mmm</a:t>
            </a:r>
          </a:p>
          <a:p>
            <a:endParaRPr lang="en-US" dirty="0"/>
          </a:p>
          <a:p>
            <a:endParaRPr lang="en-US" dirty="0" smtClean="0"/>
          </a:p>
          <a:p>
            <a:r>
              <a:rPr lang="en-US" dirty="0" smtClean="0"/>
              <a:t>IMPORTING NODES</a:t>
            </a:r>
          </a:p>
          <a:p>
            <a:r>
              <a:rPr lang="en-US" dirty="0" err="1" smtClean="0"/>
              <a:t>andrew</a:t>
            </a:r>
            <a:r>
              <a:rPr lang="en-US" dirty="0"/>
              <a:t>: you can add nodes using the API, e.g. in bulk</a:t>
            </a:r>
            <a:r>
              <a:rPr lang="en-US" dirty="0">
                <a:hlinkClick r:id="rId3"/>
              </a:rPr>
              <a:t>https://github.com/chef/chef-compliance/blob/master/docs/api_compliance.rst#post-bulk</a:t>
            </a:r>
            <a:endParaRPr lang="en-US" dirty="0"/>
          </a:p>
        </p:txBody>
      </p:sp>
    </p:spTree>
    <p:extLst>
      <p:ext uri="{BB962C8B-B14F-4D97-AF65-F5344CB8AC3E}">
        <p14:creationId xmlns:p14="http://schemas.microsoft.com/office/powerpoint/2010/main" val="427818217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292126"/>
            <a:ext cx="12319001" cy="1251174"/>
          </a:xfrm>
        </p:spPr>
        <p:txBody>
          <a:bodyPr>
            <a:normAutofit/>
          </a:bodyPr>
          <a:lstStyle/>
          <a:p>
            <a:r>
              <a:rPr lang="en-US" dirty="0" smtClean="0"/>
              <a:t>GE: Creating a Custom Profile</a:t>
            </a:r>
            <a:endParaRPr lang="en-US" dirty="0"/>
          </a:p>
        </p:txBody>
      </p:sp>
      <p:sp>
        <p:nvSpPr>
          <p:cNvPr id="3" name="Content Placeholder 2"/>
          <p:cNvSpPr>
            <a:spLocks noGrp="1"/>
          </p:cNvSpPr>
          <p:nvPr>
            <p:ph sz="quarter" idx="11"/>
          </p:nvPr>
        </p:nvSpPr>
        <p:spPr/>
        <p:txBody>
          <a:bodyPr/>
          <a:lstStyle/>
          <a:p>
            <a:r>
              <a:rPr lang="en-US" dirty="0" smtClean="0"/>
              <a:t>Creating custom profiles to fit your business needs.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Create a custom profile.</a:t>
            </a:r>
          </a:p>
          <a:p>
            <a:pPr marL="342900" indent="-342900">
              <a:buFont typeface="Wingdings" panose="05000000000000000000" pitchFamily="2" charset="2"/>
              <a:buChar char="q"/>
            </a:pPr>
            <a:r>
              <a:rPr lang="en-US" dirty="0" smtClean="0"/>
              <a:t>Test your profile with </a:t>
            </a:r>
            <a:r>
              <a:rPr lang="en-US" dirty="0" err="1" smtClean="0"/>
              <a:t>InSpec</a:t>
            </a:r>
            <a:endParaRPr lang="en-US" dirty="0" smtClean="0"/>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Schedule scans.</a:t>
            </a:r>
          </a:p>
          <a:p>
            <a:pPr marL="457200" indent="-457200">
              <a:buFont typeface="Wingdings" charset="2"/>
              <a:buChar char="Ø"/>
            </a:pPr>
            <a:r>
              <a:rPr lang="en-US" smtClean="0"/>
              <a:t>View pending jobs.</a:t>
            </a:r>
            <a:endParaRPr lang="en-US" dirty="0" smtClean="0"/>
          </a:p>
          <a:p>
            <a:pPr marL="457200" indent="-457200">
              <a:buFont typeface="Wingdings" charset="2"/>
              <a:buChar char="Ø"/>
            </a:pPr>
            <a:r>
              <a:rPr lang="en-US" dirty="0" smtClean="0"/>
              <a:t>Run Reports.</a:t>
            </a:r>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413050"/>
            <a:ext cx="14423693" cy="4086978"/>
          </a:xfrm>
        </p:spPr>
        <p:txBody>
          <a:bodyPr/>
          <a:lstStyle/>
          <a:p>
            <a:pPr defTabSz="1217613" fontAlgn="base">
              <a:lnSpc>
                <a:spcPct val="90000"/>
              </a:lnSpc>
              <a:spcBef>
                <a:spcPct val="30000"/>
              </a:spcBef>
              <a:spcAft>
                <a:spcPts val="450"/>
              </a:spcAft>
              <a:buSzTx/>
              <a:defRPr/>
            </a:pPr>
            <a:endParaRPr lang="en-US" dirty="0"/>
          </a:p>
        </p:txBody>
      </p:sp>
      <p:sp>
        <p:nvSpPr>
          <p:cNvPr id="3" name="Text Placeholder 2"/>
          <p:cNvSpPr>
            <a:spLocks noGrp="1"/>
          </p:cNvSpPr>
          <p:nvPr>
            <p:ph type="body" sz="quarter" idx="11"/>
          </p:nvPr>
        </p:nvSpPr>
        <p:spPr>
          <a:xfrm>
            <a:off x="1121104" y="1239874"/>
            <a:ext cx="14422528" cy="1630917"/>
          </a:xfrm>
        </p:spPr>
        <p:txBody>
          <a:bodyPr/>
          <a:lstStyle/>
          <a:p>
            <a:r>
              <a:rPr lang="en-US" dirty="0" smtClean="0"/>
              <a:t>$ mkdir </a:t>
            </a:r>
            <a:r>
              <a:rPr lang="en-US" dirty="0"/>
              <a:t>-p ~/</a:t>
            </a:r>
            <a:r>
              <a:rPr lang="en-US" dirty="0" err="1" smtClean="0"/>
              <a:t>compliance_profiles</a:t>
            </a:r>
            <a:r>
              <a:rPr lang="en-US" dirty="0" smtClean="0"/>
              <a:t>/profile_01</a:t>
            </a:r>
          </a:p>
          <a:p>
            <a:r>
              <a:rPr lang="en-US" dirty="0" smtClean="0"/>
              <a:t>$ cd </a:t>
            </a:r>
            <a:r>
              <a:rPr lang="en-US" dirty="0"/>
              <a:t>~/</a:t>
            </a:r>
            <a:r>
              <a:rPr lang="en-US" dirty="0" err="1" smtClean="0"/>
              <a:t>compliance_profiles</a:t>
            </a:r>
            <a:r>
              <a:rPr lang="en-US" dirty="0" smtClean="0"/>
              <a:t>/profile_01</a:t>
            </a:r>
            <a:endParaRPr lang="en-US" dirty="0"/>
          </a:p>
        </p:txBody>
      </p:sp>
      <p:sp>
        <p:nvSpPr>
          <p:cNvPr id="5" name="Title 4"/>
          <p:cNvSpPr>
            <a:spLocks noGrp="1"/>
          </p:cNvSpPr>
          <p:nvPr>
            <p:ph type="title"/>
          </p:nvPr>
        </p:nvSpPr>
        <p:spPr/>
        <p:txBody>
          <a:bodyPr>
            <a:normAutofit/>
          </a:bodyPr>
          <a:lstStyle/>
          <a:p>
            <a:r>
              <a:rPr lang="en-US" dirty="0"/>
              <a:t>GE: </a:t>
            </a:r>
            <a:r>
              <a:rPr lang="en-US" dirty="0" smtClean="0"/>
              <a:t>Create a Directory for your Profile</a:t>
            </a:r>
            <a:endParaRPr lang="en-US" dirty="0"/>
          </a:p>
        </p:txBody>
      </p:sp>
    </p:spTree>
    <p:extLst>
      <p:ext uri="{BB962C8B-B14F-4D97-AF65-F5344CB8AC3E}">
        <p14:creationId xmlns:p14="http://schemas.microsoft.com/office/powerpoint/2010/main" val="3303351184"/>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Scheduling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READ NOTES</a:t>
            </a:r>
            <a:endParaRPr lang="en-US" dirty="0"/>
          </a:p>
        </p:txBody>
      </p:sp>
    </p:spTree>
    <p:extLst>
      <p:ext uri="{BB962C8B-B14F-4D97-AF65-F5344CB8AC3E}">
        <p14:creationId xmlns:p14="http://schemas.microsoft.com/office/powerpoint/2010/main" val="273402507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Scheduling Scans</a:t>
            </a:r>
            <a:endParaRPr lang="en-US" dirty="0"/>
          </a:p>
        </p:txBody>
      </p:sp>
      <p:sp>
        <p:nvSpPr>
          <p:cNvPr id="3" name="Subtitle 2"/>
          <p:cNvSpPr>
            <a:spLocks noGrp="1"/>
          </p:cNvSpPr>
          <p:nvPr>
            <p:ph type="subTitle" idx="1"/>
          </p:nvPr>
        </p:nvSpPr>
        <p:spPr>
          <a:xfrm>
            <a:off x="1671638" y="3271838"/>
            <a:ext cx="12319000" cy="4317682"/>
          </a:xfrm>
        </p:spPr>
        <p:txBody>
          <a:bodyPr/>
          <a:lstStyle/>
          <a:p>
            <a:endParaRPr lang="en-US" dirty="0"/>
          </a:p>
          <a:p>
            <a:r>
              <a:rPr lang="en-US" dirty="0"/>
              <a:t>sudo tail -f /</a:t>
            </a:r>
            <a:r>
              <a:rPr lang="en-US" dirty="0" smtClean="0"/>
              <a:t>var/log/chef-compliance/core/current</a:t>
            </a:r>
          </a:p>
          <a:p>
            <a:endParaRPr lang="en-US" dirty="0"/>
          </a:p>
          <a:p>
            <a:endParaRPr lang="en-US" dirty="0" smtClean="0"/>
          </a:p>
          <a:p>
            <a:r>
              <a:rPr lang="en-US" b="1" dirty="0" err="1">
                <a:hlinkClick r:id="rId3"/>
              </a:rPr>
              <a:t>srenatus</a:t>
            </a:r>
            <a:r>
              <a:rPr lang="en-US" b="1" dirty="0"/>
              <a:t> </a:t>
            </a:r>
            <a:r>
              <a:rPr lang="en-US" dirty="0"/>
              <a:t>commented </a:t>
            </a:r>
            <a:r>
              <a:rPr lang="en-US" dirty="0">
                <a:hlinkClick r:id="rId4"/>
              </a:rPr>
              <a:t>9 minutes ago</a:t>
            </a:r>
            <a:endParaRPr lang="en-US" dirty="0"/>
          </a:p>
          <a:p>
            <a:r>
              <a:rPr lang="en-US" b="1" dirty="0">
                <a:hlinkClick r:id="rId5"/>
              </a:rPr>
              <a:t>@</a:t>
            </a:r>
            <a:r>
              <a:rPr lang="en-US" b="1" dirty="0" err="1">
                <a:hlinkClick r:id="rId5"/>
              </a:rPr>
              <a:t>SteveDelFante</a:t>
            </a:r>
            <a:r>
              <a:rPr lang="en-US" dirty="0"/>
              <a:t> Hehe, I might hope so, but I wouldn't hold my breath. We have not found the real issue at play here yet. But tomorrows release is much more explicit about errors, and rejects "old jobs", so we can hopefully tackle this bug better with it. ;)</a:t>
            </a:r>
          </a:p>
          <a:p>
            <a:r>
              <a:rPr lang="en-US" dirty="0"/>
              <a:t>Scheduled times are still a rather split: recurring jobs uses UTC, one-off jobs local time. Nothing has changed there (yet -- </a:t>
            </a:r>
            <a:r>
              <a:rPr lang="en-US" dirty="0">
                <a:hlinkClick r:id="rId6" tooltip="Homogenize the handling of times, reject schedules in the past"/>
              </a:rPr>
              <a:t>#237</a:t>
            </a:r>
            <a:r>
              <a:rPr lang="en-US" dirty="0"/>
              <a:t>).</a:t>
            </a:r>
          </a:p>
          <a:p>
            <a:endParaRPr lang="en-US" dirty="0"/>
          </a:p>
        </p:txBody>
      </p:sp>
    </p:spTree>
    <p:extLst>
      <p:ext uri="{BB962C8B-B14F-4D97-AF65-F5344CB8AC3E}">
        <p14:creationId xmlns:p14="http://schemas.microsoft.com/office/powerpoint/2010/main" val="266286542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5881" y="2452145"/>
            <a:ext cx="12664758" cy="968599"/>
          </a:xfrm>
        </p:spPr>
        <p:txBody>
          <a:bodyPr>
            <a:normAutofit fontScale="90000"/>
          </a:bodyPr>
          <a:lstStyle/>
          <a:p>
            <a:r>
              <a:rPr lang="en-US" dirty="0" smtClean="0"/>
              <a:t>GE: Uploading the Custom Profile to the Compliance Server </a:t>
            </a:r>
            <a:endParaRPr lang="en-US" dirty="0"/>
          </a:p>
        </p:txBody>
      </p:sp>
      <p:sp>
        <p:nvSpPr>
          <p:cNvPr id="3" name="Content Placeholder 2"/>
          <p:cNvSpPr>
            <a:spLocks noGrp="1"/>
          </p:cNvSpPr>
          <p:nvPr>
            <p:ph sz="quarter" idx="11"/>
          </p:nvPr>
        </p:nvSpPr>
        <p:spPr>
          <a:xfrm>
            <a:off x="1671638" y="3420745"/>
            <a:ext cx="12319000" cy="1528233"/>
          </a:xfrm>
        </p:spPr>
        <p:txBody>
          <a:bodyPr/>
          <a:lstStyle/>
          <a:p>
            <a:r>
              <a:rPr lang="en-US" dirty="0" smtClean="0"/>
              <a:t>Uploading it so it can be used in scans..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Zip up the new profile.</a:t>
            </a:r>
          </a:p>
          <a:p>
            <a:pPr marL="342900" indent="-342900">
              <a:buFont typeface="Wingdings" panose="05000000000000000000" pitchFamily="2" charset="2"/>
              <a:buChar char="q"/>
            </a:pPr>
            <a:r>
              <a:rPr lang="en-US" dirty="0" smtClean="0"/>
              <a:t>Upload it to your laptop and then to the Compliance Server.</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203882454"/>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Scheduling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You can schedule scans to run at a later time.</a:t>
            </a:r>
          </a:p>
          <a:p>
            <a:endParaRPr lang="en-US" dirty="0"/>
          </a:p>
          <a:p>
            <a:r>
              <a:rPr lang="en-US" dirty="0" smtClean="0"/>
              <a:t>Running </a:t>
            </a:r>
            <a:r>
              <a:rPr lang="en-US" dirty="0"/>
              <a:t>a </a:t>
            </a:r>
            <a:r>
              <a:rPr lang="en-US" dirty="0" smtClean="0"/>
              <a:t>scheduled compliance scan on </a:t>
            </a:r>
            <a:r>
              <a:rPr lang="en-US" dirty="0"/>
              <a:t>your </a:t>
            </a:r>
            <a:r>
              <a:rPr lang="en-US" dirty="0" smtClean="0"/>
              <a:t>infrastructure, </a:t>
            </a:r>
            <a:r>
              <a:rPr lang="en-US" dirty="0"/>
              <a:t>say every night,</a:t>
            </a:r>
            <a:r>
              <a:rPr lang="en-US" dirty="0" smtClean="0"/>
              <a:t> could </a:t>
            </a:r>
            <a:r>
              <a:rPr lang="en-US" dirty="0"/>
              <a:t>give you up to date </a:t>
            </a:r>
            <a:r>
              <a:rPr lang="en-US" dirty="0" smtClean="0"/>
              <a:t>compliance information </a:t>
            </a:r>
            <a:r>
              <a:rPr lang="en-US" dirty="0"/>
              <a:t>on a daily basis without interruptions in reporting</a:t>
            </a:r>
            <a:r>
              <a:rPr lang="en-US" dirty="0" smtClean="0"/>
              <a:t>.</a:t>
            </a:r>
          </a:p>
          <a:p>
            <a:endParaRPr lang="en-US" dirty="0"/>
          </a:p>
          <a:p>
            <a:r>
              <a:rPr lang="en-US" dirty="0" smtClean="0"/>
              <a:t>In this way, any changes to your infrastructure that may have put some nodes out of compliance can be routinely identified.</a:t>
            </a:r>
            <a:endParaRPr lang="en-US" dirty="0"/>
          </a:p>
          <a:p>
            <a:endParaRPr lang="en-US" dirty="0"/>
          </a:p>
        </p:txBody>
      </p:sp>
    </p:spTree>
    <p:extLst>
      <p:ext uri="{BB962C8B-B14F-4D97-AF65-F5344CB8AC3E}">
        <p14:creationId xmlns:p14="http://schemas.microsoft.com/office/powerpoint/2010/main" val="209505974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Scheduling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The time zone for scan scheduling in the Compliance web UI is based on your local workstation's browser time zone.</a:t>
            </a:r>
          </a:p>
          <a:p>
            <a:endParaRPr lang="en-US" dirty="0"/>
          </a:p>
          <a:p>
            <a:r>
              <a:rPr lang="en-US" dirty="0" smtClean="0"/>
              <a:t>The Compliance logs are based on UTC.</a:t>
            </a:r>
            <a:endParaRPr lang="en-US" dirty="0"/>
          </a:p>
          <a:p>
            <a:endParaRPr lang="en-US" dirty="0"/>
          </a:p>
        </p:txBody>
      </p:sp>
    </p:spTree>
    <p:extLst>
      <p:ext uri="{BB962C8B-B14F-4D97-AF65-F5344CB8AC3E}">
        <p14:creationId xmlns:p14="http://schemas.microsoft.com/office/powerpoint/2010/main" val="280388325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GE: Scheduling Scans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Schedule a scan.</a:t>
            </a:r>
          </a:p>
          <a:p>
            <a:pPr marL="342900" indent="-342900">
              <a:buFont typeface="Wingdings" panose="05000000000000000000" pitchFamily="2" charset="2"/>
              <a:buChar char="q"/>
            </a:pPr>
            <a:r>
              <a:rPr lang="en-US" dirty="0" smtClean="0"/>
              <a:t>View the scan output.</a:t>
            </a:r>
          </a:p>
          <a:p>
            <a:pPr marL="342900" indent="-342900">
              <a:buFont typeface="Wingdings" panose="05000000000000000000" pitchFamily="2" charset="2"/>
              <a:buChar char="q"/>
            </a:pPr>
            <a:r>
              <a:rPr lang="en-US" dirty="0" smtClean="0"/>
              <a:t>tail the log file when the scheduled scan runs.</a:t>
            </a:r>
            <a:endParaRPr lang="en-US" dirty="0"/>
          </a:p>
        </p:txBody>
      </p:sp>
    </p:spTree>
    <p:extLst>
      <p:ext uri="{BB962C8B-B14F-4D97-AF65-F5344CB8AC3E}">
        <p14:creationId xmlns:p14="http://schemas.microsoft.com/office/powerpoint/2010/main" val="158505424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5785266" cy="5345953"/>
          </a:xfrm>
        </p:spPr>
        <p:txBody>
          <a:bodyPr/>
          <a:lstStyle/>
          <a:p>
            <a:r>
              <a:rPr lang="en-US" dirty="0" smtClean="0"/>
              <a:t>1. Open the Compliance web UI's Dashboard page.</a:t>
            </a:r>
          </a:p>
          <a:p>
            <a:r>
              <a:rPr lang="en-US" dirty="0" smtClean="0"/>
              <a:t>2. </a:t>
            </a:r>
            <a:r>
              <a:rPr lang="en-US" dirty="0"/>
              <a:t>S</a:t>
            </a:r>
            <a:r>
              <a:rPr lang="en-US" dirty="0" smtClean="0"/>
              <a:t>elect your Linux target node.</a:t>
            </a:r>
          </a:p>
          <a:p>
            <a:r>
              <a:rPr lang="en-US" dirty="0" smtClean="0"/>
              <a:t>3. Click </a:t>
            </a:r>
            <a:r>
              <a:rPr lang="en-US" b="1" dirty="0" smtClean="0"/>
              <a:t>Scan</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6763110" y="2075678"/>
            <a:ext cx="9228583" cy="2902070"/>
          </a:xfrm>
          <a:prstGeom prst="rect">
            <a:avLst/>
          </a:prstGeom>
          <a:ln>
            <a:solidFill>
              <a:schemeClr val="accent1"/>
            </a:solidFill>
          </a:ln>
        </p:spPr>
      </p:pic>
    </p:spTree>
    <p:extLst>
      <p:ext uri="{BB962C8B-B14F-4D97-AF65-F5344CB8AC3E}">
        <p14:creationId xmlns:p14="http://schemas.microsoft.com/office/powerpoint/2010/main" val="68728234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5785266" cy="5345953"/>
          </a:xfrm>
        </p:spPr>
        <p:txBody>
          <a:bodyPr/>
          <a:lstStyle/>
          <a:p>
            <a:r>
              <a:rPr lang="en-US" dirty="0" smtClean="0"/>
              <a:t>4.Deselect all profiles.</a:t>
            </a:r>
          </a:p>
          <a:p>
            <a:r>
              <a:rPr lang="en-US" dirty="0" smtClean="0"/>
              <a:t>5. Select the </a:t>
            </a:r>
            <a:r>
              <a:rPr lang="en-US" b="1" dirty="0" smtClean="0"/>
              <a:t>base/ssh</a:t>
            </a:r>
            <a:r>
              <a:rPr lang="en-US" dirty="0" smtClean="0"/>
              <a:t> profile</a:t>
            </a:r>
          </a:p>
          <a:p>
            <a:r>
              <a:rPr lang="en-US" dirty="0" smtClean="0"/>
              <a:t>6. Click the </a:t>
            </a:r>
            <a:r>
              <a:rPr lang="en-US" b="1" dirty="0" smtClean="0"/>
              <a:t>Schedule</a:t>
            </a:r>
            <a:r>
              <a:rPr lang="en-US" dirty="0" smtClean="0"/>
              <a:t> button.</a:t>
            </a:r>
          </a:p>
          <a:p>
            <a:endParaRPr lang="en-US" dirty="0"/>
          </a:p>
        </p:txBody>
      </p:sp>
      <p:pic>
        <p:nvPicPr>
          <p:cNvPr id="5" name="Picture 4"/>
          <p:cNvPicPr>
            <a:picLocks noChangeAspect="1"/>
          </p:cNvPicPr>
          <p:nvPr/>
        </p:nvPicPr>
        <p:blipFill>
          <a:blip r:embed="rId2"/>
          <a:stretch>
            <a:fillRect/>
          </a:stretch>
        </p:blipFill>
        <p:spPr>
          <a:xfrm>
            <a:off x="9023171" y="1325226"/>
            <a:ext cx="6076950" cy="5876925"/>
          </a:xfrm>
          <a:prstGeom prst="rect">
            <a:avLst/>
          </a:prstGeom>
          <a:ln>
            <a:solidFill>
              <a:schemeClr val="accent1"/>
            </a:solidFill>
          </a:ln>
        </p:spPr>
      </p:pic>
    </p:spTree>
    <p:extLst>
      <p:ext uri="{BB962C8B-B14F-4D97-AF65-F5344CB8AC3E}">
        <p14:creationId xmlns:p14="http://schemas.microsoft.com/office/powerpoint/2010/main" val="72444664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09600" y="1856198"/>
            <a:ext cx="5785266" cy="5345953"/>
          </a:xfrm>
        </p:spPr>
        <p:txBody>
          <a:bodyPr/>
          <a:lstStyle/>
          <a:p>
            <a:r>
              <a:rPr lang="en-US" dirty="0" smtClean="0"/>
              <a:t>7. If you like, type a name for this scan in the </a:t>
            </a:r>
            <a:r>
              <a:rPr lang="en-US" b="1" dirty="0" smtClean="0"/>
              <a:t>Name the job </a:t>
            </a:r>
            <a:r>
              <a:rPr lang="en-US" dirty="0" smtClean="0"/>
              <a:t>field.</a:t>
            </a:r>
          </a:p>
          <a:p>
            <a:r>
              <a:rPr lang="en-US" dirty="0" smtClean="0"/>
              <a:t>8. Click the up arrows and set the scheduled time to 5 minutes from now and then click </a:t>
            </a:r>
            <a:r>
              <a:rPr lang="en-US" b="1" dirty="0" smtClean="0"/>
              <a:t>Schedule</a:t>
            </a:r>
            <a:r>
              <a:rPr lang="en-US" dirty="0" smtClean="0"/>
              <a:t>.</a:t>
            </a:r>
          </a:p>
          <a:p>
            <a:endParaRPr lang="en-US" dirty="0"/>
          </a:p>
          <a:p>
            <a:r>
              <a:rPr lang="en-US" b="1" dirty="0" smtClean="0"/>
              <a:t>Note</a:t>
            </a:r>
            <a:r>
              <a:rPr lang="en-US" dirty="0" smtClean="0"/>
              <a:t>: The up/down arrows are also used to set the AM and PM value.</a:t>
            </a:r>
          </a:p>
          <a:p>
            <a:endParaRPr lang="en-US" dirty="0"/>
          </a:p>
        </p:txBody>
      </p:sp>
      <p:pic>
        <p:nvPicPr>
          <p:cNvPr id="4" name="Picture 3"/>
          <p:cNvPicPr>
            <a:picLocks noChangeAspect="1"/>
          </p:cNvPicPr>
          <p:nvPr/>
        </p:nvPicPr>
        <p:blipFill>
          <a:blip r:embed="rId2"/>
          <a:stretch>
            <a:fillRect/>
          </a:stretch>
        </p:blipFill>
        <p:spPr>
          <a:xfrm>
            <a:off x="8947961" y="1133475"/>
            <a:ext cx="6111617" cy="5836938"/>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12437702" y="6351288"/>
            <a:ext cx="2295525" cy="1447800"/>
          </a:xfrm>
          <a:prstGeom prst="rect">
            <a:avLst/>
          </a:prstGeom>
          <a:ln>
            <a:solidFill>
              <a:schemeClr val="accent1"/>
            </a:solidFill>
          </a:ln>
        </p:spPr>
      </p:pic>
    </p:spTree>
    <p:extLst>
      <p:ext uri="{BB962C8B-B14F-4D97-AF65-F5344CB8AC3E}">
        <p14:creationId xmlns:p14="http://schemas.microsoft.com/office/powerpoint/2010/main" val="148307523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581028" y="1856198"/>
            <a:ext cx="5785266" cy="5345953"/>
          </a:xfrm>
        </p:spPr>
        <p:txBody>
          <a:bodyPr/>
          <a:lstStyle/>
          <a:p>
            <a:r>
              <a:rPr lang="en-US" dirty="0" smtClean="0"/>
              <a:t>Click the </a:t>
            </a:r>
            <a:r>
              <a:rPr lang="en-US" b="1" dirty="0" smtClean="0"/>
              <a:t>Jobs</a:t>
            </a:r>
            <a:r>
              <a:rPr lang="en-US" dirty="0" smtClean="0"/>
              <a:t> tab and you should see your scheduled scan's details such as its Next Run time and its "scheduled" status.  </a:t>
            </a:r>
          </a:p>
          <a:p>
            <a:endParaRPr lang="en-US" dirty="0"/>
          </a:p>
        </p:txBody>
      </p:sp>
      <p:pic>
        <p:nvPicPr>
          <p:cNvPr id="6" name="Picture 5"/>
          <p:cNvPicPr>
            <a:picLocks noChangeAspect="1"/>
          </p:cNvPicPr>
          <p:nvPr/>
        </p:nvPicPr>
        <p:blipFill>
          <a:blip r:embed="rId2"/>
          <a:stretch>
            <a:fillRect/>
          </a:stretch>
        </p:blipFill>
        <p:spPr>
          <a:xfrm>
            <a:off x="6435306" y="2940520"/>
            <a:ext cx="9433280" cy="2528627"/>
          </a:xfrm>
          <a:prstGeom prst="rect">
            <a:avLst/>
          </a:prstGeom>
          <a:ln>
            <a:solidFill>
              <a:schemeClr val="accent1"/>
            </a:solidFill>
          </a:ln>
        </p:spPr>
      </p:pic>
    </p:spTree>
    <p:extLst>
      <p:ext uri="{BB962C8B-B14F-4D97-AF65-F5344CB8AC3E}">
        <p14:creationId xmlns:p14="http://schemas.microsoft.com/office/powerpoint/2010/main" val="2069305112"/>
      </p:ext>
    </p:extLst>
  </p:cSld>
  <p:clrMapOvr>
    <a:masterClrMapping/>
  </p:clrMapOvr>
  <p:transition spd="med">
    <p:fade/>
  </p:transition>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Template-FW</Template>
  <TotalTime>2370</TotalTime>
  <Words>870</Words>
  <Application>Microsoft Office PowerPoint</Application>
  <PresentationFormat>Custom</PresentationFormat>
  <Paragraphs>164</Paragraphs>
  <Slides>25</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MS PGothic</vt:lpstr>
      <vt:lpstr>Arial</vt:lpstr>
      <vt:lpstr>Courier New</vt:lpstr>
      <vt:lpstr>Wingdings</vt:lpstr>
      <vt:lpstr>Base</vt:lpstr>
      <vt:lpstr>Interaction</vt:lpstr>
      <vt:lpstr>Scheduling Scans and Running Reports</vt:lpstr>
      <vt:lpstr>Objectives</vt:lpstr>
      <vt:lpstr>Scheduling Scans</vt:lpstr>
      <vt:lpstr>Scheduling Scans</vt:lpstr>
      <vt:lpstr>GE: Scheduling Scans</vt:lpstr>
      <vt:lpstr>GE: Scheduling Scans</vt:lpstr>
      <vt:lpstr>GE: Scheduling Scans</vt:lpstr>
      <vt:lpstr>GE: Scheduling Scans</vt:lpstr>
      <vt:lpstr>GE: Scheduling Scans</vt:lpstr>
      <vt:lpstr>GE: Scheduling Scans</vt:lpstr>
      <vt:lpstr>GE: Scheduling Scans</vt:lpstr>
      <vt:lpstr>GE: Scheduling Scans</vt:lpstr>
      <vt:lpstr>Demonstration: Recurring Scans</vt:lpstr>
      <vt:lpstr>Demonstration: Recurring Scans</vt:lpstr>
      <vt:lpstr>Deleting Old Jobs</vt:lpstr>
      <vt:lpstr>Recurring Jobs</vt:lpstr>
      <vt:lpstr>Demonstration: Deleting Jobs</vt:lpstr>
      <vt:lpstr>Deleting Old Jobs</vt:lpstr>
      <vt:lpstr>GE: Creating a Custom Profile</vt:lpstr>
      <vt:lpstr>GE: Create a Directory for your Profile</vt:lpstr>
      <vt:lpstr>Scheduling Scans</vt:lpstr>
      <vt:lpstr>Scheduling Scans</vt:lpstr>
      <vt:lpstr>GE: Uploading the Custom Profile to the Compliance Server </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164</cp:revision>
  <cp:lastPrinted>2015-02-07T23:49:10Z</cp:lastPrinted>
  <dcterms:created xsi:type="dcterms:W3CDTF">2015-11-10T15:58:30Z</dcterms:created>
  <dcterms:modified xsi:type="dcterms:W3CDTF">2015-12-30T18:03:46Z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