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6"/>
  </p:notesMasterIdLst>
  <p:handoutMasterIdLst>
    <p:handoutMasterId r:id="rId67"/>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58" r:id="rId27"/>
    <p:sldId id="313" r:id="rId28"/>
    <p:sldId id="315" r:id="rId29"/>
    <p:sldId id="306" r:id="rId30"/>
    <p:sldId id="317" r:id="rId31"/>
    <p:sldId id="316" r:id="rId32"/>
    <p:sldId id="318" r:id="rId33"/>
    <p:sldId id="319" r:id="rId34"/>
    <p:sldId id="320" r:id="rId35"/>
    <p:sldId id="321" r:id="rId36"/>
    <p:sldId id="322" r:id="rId37"/>
    <p:sldId id="330" r:id="rId38"/>
    <p:sldId id="324" r:id="rId39"/>
    <p:sldId id="325" r:id="rId40"/>
    <p:sldId id="326" r:id="rId41"/>
    <p:sldId id="327" r:id="rId42"/>
    <p:sldId id="328" r:id="rId43"/>
    <p:sldId id="329" r:id="rId44"/>
    <p:sldId id="332" r:id="rId45"/>
    <p:sldId id="333" r:id="rId46"/>
    <p:sldId id="353" r:id="rId47"/>
    <p:sldId id="334" r:id="rId48"/>
    <p:sldId id="356" r:id="rId49"/>
    <p:sldId id="336" r:id="rId50"/>
    <p:sldId id="350" r:id="rId51"/>
    <p:sldId id="351" r:id="rId52"/>
    <p:sldId id="352" r:id="rId53"/>
    <p:sldId id="348" r:id="rId54"/>
    <p:sldId id="347" r:id="rId55"/>
    <p:sldId id="339" r:id="rId56"/>
    <p:sldId id="340" r:id="rId57"/>
    <p:sldId id="360" r:id="rId58"/>
    <p:sldId id="341" r:id="rId59"/>
    <p:sldId id="342" r:id="rId60"/>
    <p:sldId id="343" r:id="rId61"/>
    <p:sldId id="344" r:id="rId62"/>
    <p:sldId id="345" r:id="rId63"/>
    <p:sldId id="276" r:id="rId64"/>
    <p:sldId id="267" r:id="rId6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72414" autoAdjust="0"/>
  </p:normalViewPr>
  <p:slideViewPr>
    <p:cSldViewPr snapToGrid="0">
      <p:cViewPr varScale="1">
        <p:scale>
          <a:sx n="34" d="100"/>
          <a:sy n="34" d="100"/>
        </p:scale>
        <p:origin x="1380" y="48"/>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presProps" Target="presProps.xml"/><Relationship Id="rId7" Type="http://schemas.openxmlformats.org/officeDocument/2006/relationships/slide" Target="slides/slide1.xml"/><Relationship Id="rId71"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TBD The impact of 1.0 indicates this is a Major issue</a:t>
            </a:r>
            <a:r>
              <a:rPr lang="en-US" sz="1200" baseline="0" dirty="0" smtClean="0"/>
              <a:t> if it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err="1" smtClean="0"/>
              <a:t>desc</a:t>
            </a:r>
            <a:r>
              <a:rPr lang="en-US" sz="1200" dirty="0" smtClean="0"/>
              <a:t> is typically human-readable description sourced from the CIS or source doc.</a:t>
            </a:r>
          </a:p>
          <a:p>
            <a:endParaRPr lang="en-US" sz="1200" dirty="0" smtClean="0"/>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997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p>
          <a:p>
            <a:endParaRPr lang="en-US" dirty="0" smtClean="0"/>
          </a:p>
          <a:p>
            <a:r>
              <a:rPr lang="en-US" dirty="0" smtClean="0"/>
              <a:t>Instructor Note: TBD </a:t>
            </a:r>
            <a:r>
              <a:rPr lang="en-US" dirty="0" smtClean="0">
                <a:effectLst/>
              </a:rPr>
              <a:t>It would also be good for the instructor to demonstrate using the </a:t>
            </a:r>
            <a:r>
              <a:rPr lang="en-US" dirty="0" err="1" smtClean="0">
                <a:effectLst/>
              </a:rPr>
              <a:t>InSpec</a:t>
            </a:r>
            <a:r>
              <a:rPr lang="en-US" dirty="0" smtClean="0">
                <a:effectLst/>
              </a:rPr>
              <a:t> verifier in test kitchen locally </a:t>
            </a:r>
            <a:r>
              <a:rPr lang="en-US" smtClean="0">
                <a:effectLst/>
              </a:rPr>
              <a:t>with Vagrant to </a:t>
            </a:r>
            <a:r>
              <a:rPr lang="en-US" dirty="0" smtClean="0">
                <a:effectLst/>
              </a:rPr>
              <a:t>show the students that it can </a:t>
            </a:r>
            <a:r>
              <a:rPr lang="en-US" smtClean="0">
                <a:effectLst/>
              </a:rPr>
              <a:t>be done.</a:t>
            </a: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this </a:t>
            </a:r>
            <a:r>
              <a:rPr lang="en-US" dirty="0" err="1" smtClean="0"/>
              <a:t>inspec</a:t>
            </a:r>
            <a:r>
              <a:rPr lang="en-US" baseline="0" dirty="0" smtClean="0"/>
              <a:t> command again using the container ID you copied previously,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You should now see that the</a:t>
            </a:r>
            <a:r>
              <a:rPr lang="en-US" baseline="0" dirty="0" smtClean="0"/>
              <a:t> test</a:t>
            </a:r>
            <a:r>
              <a:rPr lang="en-US" dirty="0" smtClean="0"/>
              <a:t> has passed. In</a:t>
            </a:r>
            <a:r>
              <a:rPr lang="en-US" baseline="0" dirty="0" smtClean="0"/>
              <a:t> addition to the output text that says there were 0 failures, th</a:t>
            </a:r>
            <a:r>
              <a:rPr lang="en-US" dirty="0" smtClean="0"/>
              <a:t>e single dot at the top-left of the output means there</a:t>
            </a:r>
            <a:r>
              <a:rPr lang="en-US" baseline="0" dirty="0" smtClean="0"/>
              <a:t> was </a:t>
            </a:r>
            <a:r>
              <a:rPr lang="en-US" dirty="0" smtClean="0"/>
              <a:t>one</a:t>
            </a:r>
            <a:r>
              <a:rPr lang="en-US" baseline="0" dirty="0" smtClean="0"/>
              <a:t> test made and that it passed.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err="1"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a:t>
            </a:r>
            <a:r>
              <a:rPr lang="en-US" dirty="0" smtClean="0"/>
              <a:t>node.</a:t>
            </a:r>
            <a:endParaRPr lang="en-US" dirty="0"/>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into your </a:t>
            </a:r>
            <a:r>
              <a:rPr lang="en-US" sz="2800" b="1" dirty="0" smtClean="0"/>
              <a:t>target</a:t>
            </a:r>
            <a:r>
              <a:rPr lang="en-US" sz="2800" dirty="0" smtClean="0"/>
              <a:t> node (not your compliance server node) using ssh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GL: Edit your .</a:t>
            </a:r>
            <a:r>
              <a:rPr lang="en-US" dirty="0" err="1" smtClean="0"/>
              <a:t>kitchen.yml</a:t>
            </a:r>
            <a:r>
              <a:rPr lang="en-US" dirty="0" smtClean="0"/>
              <a:t> -- Part 1</a:t>
            </a:r>
            <a:endParaRPr lang="en-US" dirty="0"/>
          </a:p>
        </p:txBody>
      </p:sp>
      <p:sp>
        <p:nvSpPr>
          <p:cNvPr id="18" name="Content Placeholder 5"/>
          <p:cNvSpPr>
            <a:spLocks noGrp="1"/>
          </p:cNvSpPr>
          <p:nvPr>
            <p:ph sz="quarter" idx="12"/>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GL: Edit your .</a:t>
            </a:r>
            <a:r>
              <a:rPr lang="en-US" dirty="0" err="1" smtClean="0"/>
              <a:t>kitchen.yml</a:t>
            </a:r>
            <a:r>
              <a:rPr lang="en-US" dirty="0" smtClean="0"/>
              <a:t> -- Part 2</a:t>
            </a:r>
            <a:endParaRPr lang="en-US" dirty="0"/>
          </a:p>
        </p:txBody>
      </p:sp>
      <p:sp>
        <p:nvSpPr>
          <p:cNvPr id="6" name="Content Placeholder 5"/>
          <p:cNvSpPr>
            <a:spLocks noGrp="1"/>
          </p:cNvSpPr>
          <p:nvPr>
            <p:ph sz="quarter" idx="12"/>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GL: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a:t>
            </a:r>
            <a:r>
              <a:rPr lang="en-US" dirty="0" err="1"/>
              <a:t>InSpec</a:t>
            </a:r>
            <a:r>
              <a:rPr lang="en-US" dirty="0"/>
              <a:t> for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a:t>
            </a:r>
            <a:r>
              <a:rPr lang="en-US" b="1" dirty="0" err="1"/>
              <a:t>desc</a:t>
            </a:r>
            <a:r>
              <a:rPr lang="en-US" b="1" dirty="0"/>
              <a:t> "</a:t>
            </a:r>
          </a:p>
          <a:p>
            <a:r>
              <a:rPr lang="en-US" b="1" dirty="0"/>
              <a:t>    Set the SSH protocol version to 2. Don't use legacy</a:t>
            </a:r>
          </a:p>
          <a:p>
            <a:r>
              <a:rPr lang="en-US" b="1" dirty="0"/>
              <a:t>    insecure SSHv3 connections anymore.</a:t>
            </a:r>
          </a:p>
          <a:p>
            <a:r>
              <a:rPr lang="en-US" b="1" dirty="0"/>
              <a:t>  "</a:t>
            </a:r>
          </a:p>
          <a:p>
            <a:r>
              <a:rPr lang="en-US" b="1" dirty="0"/>
              <a:t>  describe </a:t>
            </a:r>
            <a:r>
              <a:rPr lang="en-US" b="1" dirty="0" err="1"/>
              <a:t>ssh_config</a:t>
            </a:r>
            <a:r>
              <a:rPr lang="en-US" b="1" dirty="0"/>
              <a:t>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a:t>
            </a:r>
            <a:r>
              <a:rPr lang="en-US"/>
              <a:t>target </a:t>
            </a:r>
            <a:r>
              <a:rPr lang="en-US" smtClean="0"/>
              <a:t>node.</a:t>
            </a:r>
            <a:endParaRPr lang="en-US" dirty="0"/>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Template-FW</Template>
  <TotalTime>2584</TotalTime>
  <Words>4209</Words>
  <Application>Microsoft Office PowerPoint</Application>
  <PresentationFormat>Custom</PresentationFormat>
  <Paragraphs>637</Paragraphs>
  <Slides>59</Slides>
  <Notes>52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59</vt:i4>
      </vt:variant>
    </vt:vector>
  </HeadingPairs>
  <TitlesOfParts>
    <vt:vector size="65"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InSpec Verifier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282</cp:revision>
  <cp:lastPrinted>2015-02-07T23:49:10Z</cp:lastPrinted>
  <dcterms:created xsi:type="dcterms:W3CDTF">2015-11-10T15:58:30Z</dcterms:created>
  <dcterms:modified xsi:type="dcterms:W3CDTF">2016-01-21T22:48:46Z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