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9"/>
  </p:notesMasterIdLst>
  <p:handoutMasterIdLst>
    <p:handoutMasterId r:id="rId70"/>
  </p:handoutMasterIdLst>
  <p:sldIdLst>
    <p:sldId id="256" r:id="rId7"/>
    <p:sldId id="257" r:id="rId8"/>
    <p:sldId id="271" r:id="rId9"/>
    <p:sldId id="272" r:id="rId10"/>
    <p:sldId id="283" r:id="rId11"/>
    <p:sldId id="290" r:id="rId12"/>
    <p:sldId id="359" r:id="rId13"/>
    <p:sldId id="292" r:id="rId14"/>
    <p:sldId id="293" r:id="rId15"/>
    <p:sldId id="295" r:id="rId16"/>
    <p:sldId id="304" r:id="rId17"/>
    <p:sldId id="366" r:id="rId18"/>
    <p:sldId id="305" r:id="rId19"/>
    <p:sldId id="307" r:id="rId20"/>
    <p:sldId id="308" r:id="rId21"/>
    <p:sldId id="297" r:id="rId22"/>
    <p:sldId id="294" r:id="rId23"/>
    <p:sldId id="301" r:id="rId24"/>
    <p:sldId id="302" r:id="rId25"/>
    <p:sldId id="309" r:id="rId26"/>
    <p:sldId id="312" r:id="rId27"/>
    <p:sldId id="358" r:id="rId28"/>
    <p:sldId id="313" r:id="rId29"/>
    <p:sldId id="367" r:id="rId30"/>
    <p:sldId id="315" r:id="rId31"/>
    <p:sldId id="306" r:id="rId32"/>
    <p:sldId id="317" r:id="rId33"/>
    <p:sldId id="316" r:id="rId34"/>
    <p:sldId id="318" r:id="rId35"/>
    <p:sldId id="319" r:id="rId36"/>
    <p:sldId id="320" r:id="rId37"/>
    <p:sldId id="321" r:id="rId38"/>
    <p:sldId id="322" r:id="rId39"/>
    <p:sldId id="330" r:id="rId40"/>
    <p:sldId id="324" r:id="rId41"/>
    <p:sldId id="363" r:id="rId42"/>
    <p:sldId id="364" r:id="rId43"/>
    <p:sldId id="365" r:id="rId44"/>
    <p:sldId id="328" r:id="rId45"/>
    <p:sldId id="329" r:id="rId46"/>
    <p:sldId id="332" r:id="rId47"/>
    <p:sldId id="353" r:id="rId48"/>
    <p:sldId id="334" r:id="rId49"/>
    <p:sldId id="356" r:id="rId50"/>
    <p:sldId id="336" r:id="rId51"/>
    <p:sldId id="350" r:id="rId52"/>
    <p:sldId id="361" r:id="rId53"/>
    <p:sldId id="351" r:id="rId54"/>
    <p:sldId id="352" r:id="rId55"/>
    <p:sldId id="348" r:id="rId56"/>
    <p:sldId id="347" r:id="rId57"/>
    <p:sldId id="339" r:id="rId58"/>
    <p:sldId id="340" r:id="rId59"/>
    <p:sldId id="360" r:id="rId60"/>
    <p:sldId id="341" r:id="rId61"/>
    <p:sldId id="342" r:id="rId62"/>
    <p:sldId id="343" r:id="rId63"/>
    <p:sldId id="344" r:id="rId64"/>
    <p:sldId id="345" r:id="rId65"/>
    <p:sldId id="276" r:id="rId66"/>
    <p:sldId id="368" r:id="rId67"/>
    <p:sldId id="267" r:id="rId68"/>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D0DF"/>
    <a:srgbClr val="F0A400"/>
    <a:srgbClr val="FF7B8E"/>
    <a:srgbClr val="F0F0F0"/>
    <a:srgbClr val="7D868C"/>
    <a:srgbClr val="808000"/>
    <a:srgbClr val="408000"/>
    <a:srgbClr val="108001"/>
    <a:srgbClr val="CBCFD1"/>
    <a:srgbClr val="01506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59626" autoAdjust="0"/>
  </p:normalViewPr>
  <p:slideViewPr>
    <p:cSldViewPr snapToGrid="0">
      <p:cViewPr varScale="1">
        <p:scale>
          <a:sx n="28" d="100"/>
          <a:sy n="28" d="100"/>
        </p:scale>
        <p:origin x="156" y="24"/>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slide" Target="slides/slide62.xml"/><Relationship Id="rId7" Type="http://schemas.openxmlformats.org/officeDocument/2006/relationships/slide" Target="slides/slide1.xml"/><Relationship Id="rId71"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2016-03-02</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2016-03-02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Answers</a:t>
            </a:r>
            <a:r>
              <a:rPr lang="en-US" baseline="0" dirty="0" smtClean="0"/>
              <a:t> to quizzes are contained in Instructor Notes found below each quiz slide so participants won't see the answers.</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649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Instructor Note: If you have extra time, you can walk the participants</a:t>
            </a:r>
            <a:r>
              <a:rPr lang="en-US" baseline="0" dirty="0" smtClean="0"/>
              <a:t> </a:t>
            </a:r>
            <a:r>
              <a:rPr lang="en-US" dirty="0" smtClean="0"/>
              <a:t>through this file.</a:t>
            </a:r>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90032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key.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086476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958851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97240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793816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1515364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 Your results may be slightly different than this example.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2133122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0456225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Lab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2404850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Let's discuss what this profile is doing.</a:t>
            </a:r>
          </a:p>
          <a:p>
            <a:endParaRPr lang="en-US" dirty="0" smtClean="0"/>
          </a:p>
          <a:p>
            <a:r>
              <a:rPr lang="en-US" sz="1200" dirty="0" smtClean="0"/>
              <a:t>The impact of 1.0 indicates this is a critical issue</a:t>
            </a:r>
            <a:r>
              <a:rPr lang="en-US" sz="1200" baseline="0" dirty="0" smtClean="0"/>
              <a:t> if it the scanned node violates what is in this code. We'll discuss severity mapping in a moment.</a:t>
            </a:r>
            <a:endParaRPr lang="en-US" sz="1200" dirty="0" smtClean="0"/>
          </a:p>
          <a:p>
            <a:endParaRPr lang="en-US" sz="120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045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083675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The </a:t>
            </a:r>
            <a:r>
              <a:rPr lang="en-US" sz="1200" b="1" dirty="0" smtClean="0"/>
              <a:t>desc</a:t>
            </a:r>
            <a:r>
              <a:rPr lang="en-US" sz="1200" dirty="0" smtClean="0"/>
              <a:t> is typically human-readable description sourced from the CIS or source doc.</a:t>
            </a:r>
          </a:p>
          <a:p>
            <a:endParaRPr lang="en-US" sz="1200" dirty="0" smtClean="0"/>
          </a:p>
          <a:p>
            <a:r>
              <a:rPr lang="en-US" sz="1200" dirty="0" smtClean="0"/>
              <a:t>The describe value is the actual test. In this case, this is saying the protocol for `ssh_config` Protocol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InSpec control, on that node. The Compliance Server translates the InSpec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4455677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Here is the current mapping of Compliance Profile </a:t>
            </a:r>
            <a:r>
              <a:rPr lang="en-US" b="1" dirty="0" smtClean="0"/>
              <a:t>impact </a:t>
            </a:r>
            <a:r>
              <a:rPr lang="en-US" dirty="0" smtClean="0"/>
              <a:t>numbering to severity. </a:t>
            </a:r>
          </a:p>
          <a:p>
            <a:endParaRPr lang="en-US" dirty="0" smtClean="0"/>
          </a:p>
          <a:p>
            <a:r>
              <a:rPr lang="en-US" dirty="0" smtClean="0"/>
              <a:t>The image at the top-right shows a Compliance Profile's impact numbering.</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The table at the bottom-left shows the </a:t>
            </a:r>
            <a:r>
              <a:rPr lang="en-US" dirty="0" smtClean="0"/>
              <a:t>current mapping of Compliance Profile </a:t>
            </a:r>
            <a:r>
              <a:rPr lang="en-US" b="0" dirty="0" smtClean="0"/>
              <a:t>impact</a:t>
            </a:r>
            <a:r>
              <a:rPr lang="en-US" b="1" dirty="0" smtClean="0"/>
              <a:t> </a:t>
            </a:r>
            <a:r>
              <a:rPr lang="en-US" dirty="0" smtClean="0"/>
              <a:t>numbering</a:t>
            </a:r>
            <a:br>
              <a:rPr lang="en-US" dirty="0" smtClean="0"/>
            </a:br>
            <a:r>
              <a:rPr lang="en-US" dirty="0" smtClean="0"/>
              <a:t>to severity.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 image at</a:t>
            </a:r>
            <a:r>
              <a:rPr lang="en-US" baseline="0" dirty="0" smtClean="0"/>
              <a:t> the bottom-right is an example of the severities listed in the reports in the Compliance web UI.</a:t>
            </a:r>
            <a:endParaRPr lang="en-US" dirty="0" smtClean="0"/>
          </a:p>
          <a:p>
            <a:endParaRPr lang="en-US" dirty="0" smtClean="0"/>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mapping is currently analogous to the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Common Vulnerability Scoring System (CVSS) framework,</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which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can be viewed via the link at the bottom of this slide.</a:t>
            </a:r>
          </a:p>
          <a:p>
            <a:endParaRPr lang="en-US" dirty="0" smtClean="0"/>
          </a:p>
          <a:p>
            <a:r>
              <a:rPr lang="en-US" dirty="0" smtClean="0"/>
              <a:t>This mapping</a:t>
            </a:r>
            <a:r>
              <a:rPr lang="en-US" baseline="0" dirty="0" smtClean="0"/>
              <a:t> will be made </a:t>
            </a:r>
            <a:r>
              <a:rPr lang="en-US" dirty="0" smtClean="0"/>
              <a:t>configurable in the future.</a:t>
            </a:r>
            <a:endParaRPr lang="en-US" b="1"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7899961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4894402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6196027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lang="en-US" b="1" dirty="0" smtClean="0">
                <a:latin typeface="Courier New" panose="02070309020205020404" pitchFamily="49" charset="0"/>
                <a:cs typeface="Courier New" panose="02070309020205020404" pitchFamily="49" charset="0"/>
              </a:rPr>
              <a:t>Emacs</a:t>
            </a:r>
            <a:r>
              <a:rPr lang="en-US" b="0" dirty="0" smtClean="0">
                <a:latin typeface="Courier New" panose="02070309020205020404" pitchFamily="49" charset="0"/>
                <a:cs typeface="Courier New" panose="02070309020205020404" pitchFamily="49" charset="0"/>
              </a:rPr>
              <a:t>:</a:t>
            </a:r>
            <a:r>
              <a:rPr lang="en-US" b="1" dirty="0" smtClean="0">
                <a:latin typeface="Courier New" panose="02070309020205020404" pitchFamily="49" charset="0"/>
                <a:cs typeface="Courier New" panose="02070309020205020404" pitchFamily="49" charset="0"/>
              </a:rPr>
              <a:t> </a:t>
            </a:r>
            <a:r>
              <a:rPr lang="en-US" b="0" dirty="0" smtClean="0">
                <a:latin typeface="Courier New" panose="02070309020205020404" pitchFamily="49" charset="0"/>
                <a:cs typeface="Courier New" panose="02070309020205020404" pitchFamily="49" charset="0"/>
              </a:rPr>
              <a:t>(</a:t>
            </a:r>
            <a:r>
              <a:rPr lang="en-US" dirty="0" smtClean="0"/>
              <a:t>Emacs is fairly straightforward for editing files.)</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emacs FILENAME</a:t>
            </a:r>
          </a:p>
          <a:p>
            <a:r>
              <a:rPr lang="en-US" dirty="0" smtClean="0">
                <a:latin typeface="Courier New" panose="02070309020205020404" pitchFamily="49" charset="0"/>
                <a:cs typeface="Courier New" panose="02070309020205020404" pitchFamily="49" charset="0"/>
              </a:rPr>
              <a:t>WRITE FILE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ctrl+w</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ctrl+c</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r>
              <a:rPr lang="en-US" b="1" dirty="0" smtClean="0">
                <a:latin typeface="Courier New" panose="02070309020205020404" pitchFamily="49" charset="0"/>
              </a:rPr>
              <a:t>Nano</a:t>
            </a:r>
            <a:r>
              <a:rPr lang="en-US" b="0" dirty="0" smtClean="0">
                <a:latin typeface="Courier New" panose="02070309020205020404" pitchFamily="49" charset="0"/>
              </a:rPr>
              <a:t>:</a:t>
            </a:r>
            <a:r>
              <a:rPr lang="en-US" b="1" dirty="0" smtClean="0">
                <a:latin typeface="Courier New" panose="02070309020205020404" pitchFamily="49" charset="0"/>
              </a:rPr>
              <a:t> </a:t>
            </a:r>
            <a:r>
              <a:rPr lang="en-US" b="0" dirty="0" smtClean="0">
                <a:latin typeface="Courier New" panose="02070309020205020404" pitchFamily="49" charset="0"/>
              </a:rPr>
              <a:t>(</a:t>
            </a:r>
            <a:r>
              <a:rPr lang="en-US" dirty="0" smtClean="0"/>
              <a:t>Nano is usually touted as the easiest editor to get started with editing through the command-line.)</a:t>
            </a:r>
            <a:endParaRPr lang="en-US" b="1" dirty="0" smtClean="0">
              <a:latin typeface="Courier New" panose="02070309020205020404" pitchFamily="49" charset="0"/>
            </a:endParaRPr>
          </a:p>
          <a:p>
            <a:endParaRPr lang="en-US" dirty="0" smtClean="0">
              <a:latin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OPEN FILE	$ nano FILENAME</a:t>
            </a:r>
          </a:p>
          <a:p>
            <a:r>
              <a:rPr lang="en-US" dirty="0" smtClean="0">
                <a:latin typeface="Courier New" panose="02070309020205020404" pitchFamily="49" charset="0"/>
                <a:cs typeface="Courier New" panose="02070309020205020404" pitchFamily="49" charset="0"/>
              </a:rPr>
              <a:t>WRITE (When</a:t>
            </a:r>
            <a:r>
              <a:rPr lang="en-US" baseline="0" dirty="0" smtClean="0">
                <a:latin typeface="Courier New" panose="02070309020205020404" pitchFamily="49" charset="0"/>
                <a:cs typeface="Courier New" panose="02070309020205020404" pitchFamily="49" charset="0"/>
              </a:rPr>
              <a:t> exiting</a:t>
            </a:r>
            <a:r>
              <a:rPr lang="en-US" dirty="0" smtClean="0">
                <a:latin typeface="Courier New" panose="02070309020205020404" pitchFamily="49" charset="0"/>
                <a:cs typeface="Courier New" panose="02070309020205020404" pitchFamily="49" charset="0"/>
              </a:rPr>
              <a:t>)</a:t>
            </a:r>
            <a:r>
              <a:rPr lang="en-US" baseline="0"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ctrl+x</a:t>
            </a:r>
            <a:r>
              <a:rPr lang="en-US" dirty="0" smtClean="0">
                <a:latin typeface="Courier New" panose="02070309020205020404" pitchFamily="49" charset="0"/>
                <a:cs typeface="Courier New" panose="02070309020205020404" pitchFamily="49" charset="0"/>
              </a:rPr>
              <a:t>, y, ENTER</a:t>
            </a:r>
          </a:p>
          <a:p>
            <a:r>
              <a:rPr lang="en-US" dirty="0" smtClean="0">
                <a:latin typeface="Courier New" panose="02070309020205020404" pitchFamily="49" charset="0"/>
                <a:cs typeface="Courier New" panose="02070309020205020404" pitchFamily="49" charset="0"/>
              </a:rPr>
              <a:t>EXIT	</a:t>
            </a:r>
            <a:r>
              <a:rPr lang="en-US" dirty="0" err="1" smtClean="0">
                <a:latin typeface="Courier New" panose="02070309020205020404" pitchFamily="49" charset="0"/>
                <a:cs typeface="Courier New" panose="02070309020205020404" pitchFamily="49" charset="0"/>
              </a:rPr>
              <a:t>ctrl+x</a:t>
            </a:r>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b="1" dirty="0" smtClean="0">
                <a:latin typeface="Courier New" panose="02070309020205020404" pitchFamily="49" charset="0"/>
                <a:cs typeface="Courier New" panose="02070309020205020404" pitchFamily="49" charset="0"/>
              </a:rPr>
              <a:t>VIM</a:t>
            </a:r>
            <a:r>
              <a:rPr lang="en-US" b="0" dirty="0" smtClean="0">
                <a:latin typeface="Courier New" panose="02070309020205020404" pitchFamily="49" charset="0"/>
                <a:cs typeface="Courier New" panose="02070309020205020404" pitchFamily="49" charset="0"/>
              </a:rPr>
              <a:t>: (</a:t>
            </a:r>
            <a:r>
              <a:rPr lang="en-US" dirty="0" smtClean="0"/>
              <a:t>Vim,</a:t>
            </a:r>
            <a:r>
              <a:rPr lang="en-US" baseline="0" dirty="0" smtClean="0"/>
              <a:t> </a:t>
            </a:r>
            <a:r>
              <a:rPr lang="en-US" dirty="0" smtClean="0"/>
              <a:t>like vi,</a:t>
            </a:r>
            <a:r>
              <a:rPr lang="en-US" baseline="0" dirty="0" smtClean="0"/>
              <a:t> </a:t>
            </a:r>
            <a:r>
              <a:rPr lang="en-US" dirty="0" smtClean="0"/>
              <a:t>is more complex because of its different modes. )</a:t>
            </a:r>
            <a:endParaRPr lang="en-US" b="1"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OPEN FILE	$ vim FILENAME</a:t>
            </a:r>
          </a:p>
          <a:p>
            <a:pPr>
              <a:lnSpc>
                <a:spcPct val="120000"/>
              </a:lnSpc>
            </a:pPr>
            <a:r>
              <a:rPr lang="en-US" dirty="0" smtClean="0">
                <a:latin typeface="Courier New" panose="02070309020205020404" pitchFamily="49" charset="0"/>
                <a:cs typeface="Courier New" panose="02070309020205020404" pitchFamily="49" charset="0"/>
              </a:rPr>
              <a:t>START EDITING	</a:t>
            </a:r>
            <a:r>
              <a:rPr lang="en-US" dirty="0" err="1" smtClean="0">
                <a:latin typeface="Courier New" panose="02070309020205020404" pitchFamily="49" charset="0"/>
                <a:cs typeface="Courier New" panose="02070309020205020404" pitchFamily="49" charset="0"/>
              </a:rPr>
              <a:t>i</a:t>
            </a:r>
            <a:endParaRPr lang="en-US" dirty="0" smtClean="0">
              <a:latin typeface="Courier New" panose="02070309020205020404" pitchFamily="49" charset="0"/>
              <a:cs typeface="Courier New" panose="02070309020205020404" pitchFamily="49" charset="0"/>
            </a:endParaRPr>
          </a:p>
          <a:p>
            <a:pPr>
              <a:lnSpc>
                <a:spcPct val="120000"/>
              </a:lnSpc>
            </a:pPr>
            <a:r>
              <a:rPr lang="en-US" dirty="0" smtClean="0">
                <a:latin typeface="Courier New" panose="02070309020205020404" pitchFamily="49" charset="0"/>
                <a:cs typeface="Courier New" panose="02070309020205020404" pitchFamily="49" charset="0"/>
              </a:rPr>
              <a:t>WRITE FILE	ESC, :w</a:t>
            </a:r>
          </a:p>
          <a:p>
            <a:pPr>
              <a:lnSpc>
                <a:spcPct val="120000"/>
              </a:lnSpc>
            </a:pPr>
            <a:r>
              <a:rPr lang="en-US" dirty="0" smtClean="0">
                <a:latin typeface="Courier New" panose="02070309020205020404" pitchFamily="49" charset="0"/>
                <a:cs typeface="Courier New" panose="02070309020205020404" pitchFamily="49" charset="0"/>
              </a:rPr>
              <a:t>EXIT	ESC, :q</a:t>
            </a:r>
          </a:p>
          <a:p>
            <a:pPr>
              <a:lnSpc>
                <a:spcPct val="120000"/>
              </a:lnSpc>
            </a:pPr>
            <a:r>
              <a:rPr lang="en-US" dirty="0" smtClean="0">
                <a:latin typeface="Courier New" panose="02070309020205020404" pitchFamily="49" charset="0"/>
                <a:cs typeface="Courier New" panose="02070309020205020404" pitchFamily="49" charset="0"/>
              </a:rPr>
              <a:t>EXIT (don't write) 	ESC, :q!</a:t>
            </a: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cs typeface="Courier New" panose="02070309020205020404" pitchFamily="49" charset="0"/>
            </a:endParaRPr>
          </a:p>
          <a:p>
            <a:endParaRPr lang="en-US" dirty="0" smtClean="0">
              <a:latin typeface="Courier New" panose="02070309020205020404" pitchFamily="49" charset="0"/>
            </a:endParaRPr>
          </a:p>
          <a:p>
            <a:endParaRPr lang="en-US" dirty="0" smtClean="0">
              <a:latin typeface="Courier New" panose="02070309020205020404" pitchFamily="49"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2621672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99970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896949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a:t>
            </a:r>
            <a:r>
              <a:rPr lang="en-US" baseline="0" smtClean="0"/>
              <a:t>ssh client.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783773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`ssh_config`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39644024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04283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861276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046231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couple minutes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7285258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See the following slide for an example of a handy way to populate this file.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593424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InSpec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p>
          <a:p>
            <a:endParaRPr lang="en-US" dirty="0" smtClean="0"/>
          </a:p>
          <a:p>
            <a:r>
              <a:rPr lang="en-US" dirty="0" smtClean="0"/>
              <a:t>Instructor Note: </a:t>
            </a:r>
            <a:r>
              <a:rPr lang="en-US" dirty="0" smtClean="0">
                <a:effectLst/>
              </a:rPr>
              <a:t>It could also be good for the instructor to demonstrate using the InSpec verifier in test kitchen locally with Vagrant to show the students that it can be done.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First, we need to run this command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because</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we are using Docker solely for testing and placing it in this configuration is not secure. We are doing it here because it is necessary if we do not want to prefix </a:t>
            </a:r>
            <a:r>
              <a:rPr lang="en-US" dirty="0" smtClean="0">
                <a:effectLst/>
              </a:rPr>
              <a:t>`</a:t>
            </a:r>
            <a:r>
              <a:rPr lang="en-US" dirty="0" smtClean="0"/>
              <a:t>sudo</a:t>
            </a:r>
            <a:r>
              <a:rPr lang="en-US" dirty="0" smtClean="0">
                <a:effectLst/>
              </a:rPr>
              <a: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 front of the commands we execute.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So it’s done here namely for speed and ease of training so you can focus on Compliance. On your local system you may use vagrant, ec2, or the azure driver and those will not have the same concern that we are experiencing here.</a:t>
            </a:r>
            <a:endParaRPr lang="en-US" dirty="0" smtClean="0"/>
          </a:p>
          <a:p>
            <a:endParaRPr lang="en-US" dirty="0" smtClean="0"/>
          </a:p>
          <a:p>
            <a:r>
              <a:rPr lang="en-US" dirty="0" smtClean="0"/>
              <a:t>Instructor Note: This command is done in order to put the chef user in the </a:t>
            </a:r>
            <a:r>
              <a:rPr lang="en-US" dirty="0" err="1" smtClean="0"/>
              <a:t>dockerroot</a:t>
            </a:r>
            <a:r>
              <a:rPr lang="en-US" dirty="0" smtClean="0"/>
              <a:t> group and make /var/run/</a:t>
            </a:r>
            <a:r>
              <a:rPr lang="en-US" dirty="0" err="1" smtClean="0"/>
              <a:t>docker.sock's</a:t>
            </a:r>
            <a:r>
              <a:rPr lang="en-US" dirty="0" smtClean="0"/>
              <a:t> group </a:t>
            </a:r>
            <a:r>
              <a:rPr lang="en-US" dirty="0" err="1" smtClean="0"/>
              <a:t>dockerroot</a:t>
            </a:r>
            <a:r>
              <a:rPr lang="en-US" dirty="0" smtClean="0"/>
              <a:t>. This change would</a:t>
            </a:r>
            <a:r>
              <a:rPr lang="en-US" baseline="0" dirty="0" smtClean="0"/>
              <a:t> not persist when making part of the AMI so we run the command here.</a:t>
            </a:r>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592373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dirty="0" smtClean="0"/>
              <a:t>Run this </a:t>
            </a:r>
            <a:r>
              <a:rPr lang="en-US" dirty="0" err="1" smtClean="0"/>
              <a:t>inspec</a:t>
            </a:r>
            <a:r>
              <a:rPr lang="en-US" baseline="0" dirty="0" smtClean="0"/>
              <a:t> command using the container ID you just copied, replacing CONTAINER_ID in the example. </a:t>
            </a:r>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Running InSpec in this way can uncover more complex issues than the basic issue we are remediating in this module.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r>
              <a:rPr lang="en-US" dirty="0" smtClean="0"/>
              <a:t>While the image of the output</a:t>
            </a:r>
            <a:r>
              <a:rPr lang="en-US" baseline="0" dirty="0" smtClean="0"/>
              <a:t> </a:t>
            </a:r>
            <a:r>
              <a:rPr lang="en-US" dirty="0" smtClean="0"/>
              <a:t>may be hard to see, key parts of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dirty="0" smtClean="0"/>
          </a:p>
          <a:p>
            <a:r>
              <a:rPr lang="en-US" dirty="0" smtClean="0"/>
              <a:t>Key parts of the output is here:</a:t>
            </a:r>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r>
              <a:rPr lang="en-US" dirty="0" smtClean="0"/>
              <a:t>expected: "2"</a:t>
            </a:r>
          </a:p>
          <a:p>
            <a:r>
              <a:rPr lang="en-US" dirty="0" smtClean="0"/>
              <a:t>            got: nil</a:t>
            </a:r>
          </a:p>
          <a:p>
            <a:r>
              <a:rPr lang="en-US" dirty="0" smtClean="0"/>
              <a:t>...</a:t>
            </a:r>
          </a:p>
          <a:p>
            <a:r>
              <a:rPr lang="en-US" dirty="0" smtClean="0"/>
              <a:t>Failed examples:</a:t>
            </a:r>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2,1` 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Change to </a:t>
            </a:r>
            <a:r>
              <a:rPr lang="en-US" dirty="0" smtClean="0"/>
              <a:t>~/cookbooks/ssh if not</a:t>
            </a:r>
            <a:r>
              <a:rPr lang="en-US" baseline="0" dirty="0" smtClean="0"/>
              <a:t> there already.</a:t>
            </a: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IdentityFile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8247739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Run this </a:t>
            </a:r>
            <a:r>
              <a:rPr lang="en-US" dirty="0" err="1" smtClean="0"/>
              <a:t>inspec</a:t>
            </a:r>
            <a:r>
              <a:rPr lang="en-US" baseline="0" dirty="0" smtClean="0"/>
              <a:t> command again using the container ID you copied previously, replacing CONTAINER_ID in the example.</a:t>
            </a:r>
          </a:p>
          <a:p>
            <a:endParaRPr lang="en-US" baseline="0" dirty="0" smtClean="0"/>
          </a:p>
          <a:p>
            <a:r>
              <a:rPr lang="en-US" dirty="0" smtClean="0"/>
              <a:t>`</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a:t>
            </a:r>
          </a:p>
          <a:p>
            <a:endParaRPr lang="en-US" dirty="0" smtClean="0"/>
          </a:p>
          <a:p>
            <a:r>
              <a:rPr lang="en-US" dirty="0" smtClean="0"/>
              <a:t>You should now see that the</a:t>
            </a:r>
            <a:r>
              <a:rPr lang="en-US" baseline="0" dirty="0" smtClean="0"/>
              <a:t> test</a:t>
            </a:r>
            <a:r>
              <a:rPr lang="en-US" dirty="0" smtClean="0"/>
              <a:t> has passed. In</a:t>
            </a:r>
            <a:r>
              <a:rPr lang="en-US" baseline="0" dirty="0" smtClean="0"/>
              <a:t> addition to the output text that says there were 0 failures, th</a:t>
            </a:r>
            <a:r>
              <a:rPr lang="en-US" dirty="0" smtClean="0"/>
              <a:t>e single dot at the top-left of the output means there</a:t>
            </a:r>
            <a:r>
              <a:rPr lang="en-US" baseline="0" dirty="0" smtClean="0"/>
              <a:t> was </a:t>
            </a:r>
            <a:r>
              <a:rPr lang="en-US" dirty="0" smtClean="0"/>
              <a:t>one</a:t>
            </a:r>
            <a:r>
              <a:rPr lang="en-US" baseline="0" dirty="0" smtClean="0"/>
              <a:t> test made and that it passed.</a:t>
            </a:r>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In this module we scanned a node for compliance issues. We identified an issue and then wrote a remediation recipe directly on the node scanned. We also tested our recipe with test kitchen.</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As mentioned</a:t>
            </a:r>
            <a:r>
              <a:rPr lang="en-US" baseline="0" dirty="0" smtClean="0"/>
              <a:t> previously</a:t>
            </a:r>
            <a:r>
              <a:rPr lang="en-US" dirty="0" smtClean="0"/>
              <a:t>, in a</a:t>
            </a:r>
            <a:r>
              <a:rPr lang="en-US" baseline="0" dirty="0" smtClean="0"/>
              <a:t> production environment, </a:t>
            </a:r>
            <a:r>
              <a:rPr lang="en-US" dirty="0" smtClean="0"/>
              <a:t>you will likely write such recipes locally, add them to the node's</a:t>
            </a:r>
            <a:r>
              <a:rPr lang="en-US" baseline="0" dirty="0" smtClean="0"/>
              <a:t> run list, </a:t>
            </a:r>
            <a:r>
              <a:rPr lang="en-US" dirty="0" smtClean="0"/>
              <a:t>and then upload them to Chef Server.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Then the nodes would download the recipes from Chef Server on their next chef-client</a:t>
            </a:r>
            <a:r>
              <a:rPr lang="en-US" baseline="0" dirty="0" smtClean="0"/>
              <a:t> run and also </a:t>
            </a:r>
            <a:r>
              <a:rPr lang="en-US" dirty="0" smtClean="0"/>
              <a:t>convergence the recipes.</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6909425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 Note Answers:</a:t>
            </a:r>
          </a:p>
          <a:p>
            <a:r>
              <a:rPr lang="en-US" dirty="0" smtClean="0"/>
              <a:t>1.</a:t>
            </a:r>
            <a:r>
              <a:rPr lang="en-US" baseline="0" dirty="0" smtClean="0"/>
              <a:t> It doesn't matter...you could use the </a:t>
            </a:r>
            <a:r>
              <a:rPr lang="en-US" dirty="0" smtClean="0"/>
              <a:t>node's FQDN or just its IP address.</a:t>
            </a:r>
          </a:p>
          <a:p>
            <a:r>
              <a:rPr lang="en-US" dirty="0" smtClean="0"/>
              <a:t>2. </a:t>
            </a:r>
            <a:r>
              <a:rPr lang="en-US" baseline="0" dirty="0" smtClean="0"/>
              <a:t>`</a:t>
            </a:r>
            <a:r>
              <a:rPr lang="en-US" baseline="0" dirty="0" err="1" smtClean="0"/>
              <a:t>inspec</a:t>
            </a:r>
            <a:r>
              <a:rPr lang="en-US" baseline="0" dirty="0" smtClean="0"/>
              <a:t> exec` can be used to test a compliance profile against </a:t>
            </a:r>
            <a:r>
              <a:rPr lang="en-US" dirty="0" smtClean="0"/>
              <a:t>remote hosts, including </a:t>
            </a:r>
            <a:r>
              <a:rPr lang="en-US" dirty="0" err="1" smtClean="0"/>
              <a:t>docker</a:t>
            </a:r>
            <a:r>
              <a:rPr lang="en-US" dirty="0" smtClean="0"/>
              <a:t> containers.</a:t>
            </a:r>
          </a:p>
          <a:p>
            <a:r>
              <a:rPr lang="en-US" sz="1200" baseline="0" dirty="0" smtClean="0"/>
              <a:t>3. </a:t>
            </a:r>
            <a:r>
              <a:rPr lang="en-US" sz="1200" dirty="0" smtClean="0"/>
              <a:t>The `impact` value in a Compliance Profile/control defines severity. See slide 3-22 through slide 3-24 for examples.</a:t>
            </a:r>
          </a:p>
          <a:p>
            <a:r>
              <a:rPr lang="en-US" sz="1200" dirty="0" smtClean="0"/>
              <a:t>4. The `describe` section is the actual test.</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730053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Instructor Note Answers:</a:t>
            </a:r>
          </a:p>
          <a:p>
            <a:pPr marL="0" indent="0">
              <a:buNone/>
            </a:pP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5. You could use the Dashboard's "check the connectivity"</a:t>
            </a: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test, ssh into the target, and/or check the node's configuration in the Web UI (IP address, login credentials.) </a:t>
            </a:r>
          </a:p>
          <a:p>
            <a:pPr marL="0" indent="0">
              <a:buNone/>
            </a:pPr>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6. InSpec.</a:t>
            </a:r>
          </a:p>
          <a:p>
            <a:endParaRPr lang="en-US" sz="1200"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139806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aseline="0" dirty="0" smtClean="0"/>
              <a:t>Instructor Note: If a Linux target node's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image has /etc/sudoers  </a:t>
            </a:r>
            <a:r>
              <a:rPr lang="en-US" dirty="0" smtClean="0">
                <a:effectLst/>
              </a:rPr>
              <a:t>`</a:t>
            </a:r>
            <a:r>
              <a:rPr lang="en-US" dirty="0" smtClean="0"/>
              <a:t>Defaults    requiretty</a:t>
            </a:r>
            <a:r>
              <a:rPr lang="en-US" dirty="0" smtClean="0">
                <a:effectLst/>
              </a:rPr>
              <a:t>` uncommented, then the Compliance server won't be able to connect to the target node unless we d</a:t>
            </a:r>
            <a:r>
              <a:rPr lang="en-US" dirty="0" smtClean="0"/>
              <a:t>isable</a:t>
            </a:r>
            <a:r>
              <a:rPr lang="en-US" baseline="0" dirty="0" smtClean="0"/>
              <a:t> sudo on this page. Once the issue is fixed it should not matter if the target node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/etc/sudoers  </a:t>
            </a:r>
            <a:r>
              <a:rPr lang="en-US" dirty="0" smtClean="0">
                <a:effectLst/>
              </a:rPr>
              <a:t>`</a:t>
            </a:r>
            <a:r>
              <a:rPr lang="en-US" dirty="0" smtClean="0"/>
              <a:t>Defaults   requiretty</a:t>
            </a:r>
            <a:r>
              <a:rPr lang="en-US" dirty="0" smtClean="0">
                <a:effectLst/>
              </a:rPr>
              <a:t>` is uncommented. The Linux</a:t>
            </a:r>
            <a:r>
              <a:rPr lang="en-US" baseline="0" dirty="0" smtClean="0">
                <a:effectLst/>
              </a:rPr>
              <a:t> AMI used in this course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has /etc/sudoers  </a:t>
            </a:r>
            <a:r>
              <a:rPr lang="en-US" dirty="0" smtClean="0">
                <a:effectLst/>
              </a:rPr>
              <a:t>`</a:t>
            </a:r>
            <a:r>
              <a:rPr lang="en-US" dirty="0" smtClean="0"/>
              <a:t>Defaults    requiretty</a:t>
            </a:r>
            <a:r>
              <a:rPr lang="en-US" dirty="0" smtClean="0">
                <a:effectLst/>
              </a:rPr>
              <a:t>` commented</a:t>
            </a:r>
            <a:r>
              <a:rPr lang="en-US" baseline="0" dirty="0" smtClean="0">
                <a:effectLst/>
              </a:rPr>
              <a:t> so no worries."</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521522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561256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1923218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a:t>
            </a:r>
          </a:p>
          <a:p>
            <a:endParaRPr lang="en-US" dirty="0" smtClean="0"/>
          </a:p>
          <a:p>
            <a:r>
              <a:rPr lang="en-US" dirty="0" smtClean="0"/>
              <a:t>You could also add a number of nodes at once by separating each hostname or IP address with a comma or a space, as shown in this illustration.</a:t>
            </a:r>
          </a:p>
          <a:p>
            <a:endParaRPr lang="en-US" dirty="0" smtClean="0"/>
          </a:p>
          <a:p>
            <a:r>
              <a:rPr lang="en-US" dirty="0" smtClean="0"/>
              <a:t>Chef Compliance also supports bulk loading of nodes via API.</a:t>
            </a:r>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dirty="0"/>
          </a:p>
        </p:txBody>
      </p:sp>
      <p:sp>
        <p:nvSpPr>
          <p:cNvPr id="6" name="Footer Placeholder 5"/>
          <p:cNvSpPr>
            <a:spLocks noGrp="1"/>
          </p:cNvSpPr>
          <p:nvPr>
            <p:ph type="ftr" sz="quarter" idx="12"/>
          </p:nvPr>
        </p:nvSpPr>
        <p:spPr/>
        <p:txBody>
          <a:bodyPr/>
          <a:lstStyle/>
          <a:p>
            <a:pPr>
              <a:defRPr/>
            </a:pPr>
            <a:endParaRPr lang="en-US" dirty="0"/>
          </a:p>
        </p:txBody>
      </p:sp>
    </p:spTree>
    <p:extLst>
      <p:ext uri="{BB962C8B-B14F-4D97-AF65-F5344CB8AC3E}">
        <p14:creationId xmlns:p14="http://schemas.microsoft.com/office/powerpoint/2010/main" val="24092573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gist.github.com/alexpop/01b0bba8d259adeee320"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nvd.nist.gov/cvss.cfm" TargetMode="Externa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Running Scans, Remediation, and </a:t>
            </a:r>
            <a:r>
              <a:rPr lang="en-US" dirty="0" smtClean="0"/>
              <a:t>Testing on Linux Nodes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 and Writing Remediation Recipes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smtClean="0"/>
              <a:t>You </a:t>
            </a:r>
            <a:r>
              <a:rPr lang="en-US" dirty="0"/>
              <a:t>could add additional nodes by simply repeating the previous </a:t>
            </a:r>
            <a:r>
              <a:rPr lang="en-US" dirty="0" smtClean="0"/>
              <a:t>steps.</a:t>
            </a:r>
          </a:p>
          <a:p>
            <a:endParaRPr lang="en-US" dirty="0"/>
          </a:p>
          <a:p>
            <a:r>
              <a:rPr lang="en-US" dirty="0" smtClean="0"/>
              <a:t>You could also add a number of nodes at once by separating each hostname or IP address with a comma or a space, as shown in this illustration.</a:t>
            </a:r>
          </a:p>
          <a:p>
            <a:endParaRPr lang="en-US" dirty="0"/>
          </a:p>
          <a:p>
            <a:r>
              <a:rPr lang="en-US" dirty="0" smtClean="0"/>
              <a:t>Chef Compliance also supports bulk loading of nodes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 via API</a:t>
            </a:r>
            <a:endParaRPr lang="en-US" dirty="0"/>
          </a:p>
        </p:txBody>
      </p:sp>
      <p:sp>
        <p:nvSpPr>
          <p:cNvPr id="3" name="Text Placeholder 2"/>
          <p:cNvSpPr>
            <a:spLocks noGrp="1"/>
          </p:cNvSpPr>
          <p:nvPr>
            <p:ph type="body" sz="quarter" idx="12"/>
          </p:nvPr>
        </p:nvSpPr>
        <p:spPr>
          <a:xfrm>
            <a:off x="276530" y="1710724"/>
            <a:ext cx="5529910" cy="2815556"/>
          </a:xfrm>
        </p:spPr>
        <p:txBody>
          <a:bodyPr/>
          <a:lstStyle/>
          <a:p>
            <a:r>
              <a:rPr lang="en-US" dirty="0" smtClean="0"/>
              <a:t>After class you can go to the following link.</a:t>
            </a:r>
          </a:p>
          <a:p>
            <a:endParaRPr lang="en-US" dirty="0"/>
          </a:p>
          <a:p>
            <a:r>
              <a:rPr lang="en-US" dirty="0" smtClean="0"/>
              <a:t>The </a:t>
            </a:r>
            <a:r>
              <a:rPr lang="en-US" dirty="0"/>
              <a:t>resulting </a:t>
            </a:r>
            <a:r>
              <a:rPr lang="en-US" dirty="0" err="1" smtClean="0"/>
              <a:t>kitchen_sink.rb</a:t>
            </a:r>
            <a:r>
              <a:rPr lang="en-US" dirty="0" smtClean="0"/>
              <a:t> will step you through how to upload nodes in bulk.</a:t>
            </a:r>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5994631" y="1544002"/>
            <a:ext cx="9801630" cy="5277801"/>
          </a:xfrm>
          <a:prstGeom prst="rect">
            <a:avLst/>
          </a:prstGeom>
          <a:ln>
            <a:solidFill>
              <a:schemeClr val="accent1"/>
            </a:solidFill>
          </a:ln>
        </p:spPr>
      </p:pic>
      <p:sp>
        <p:nvSpPr>
          <p:cNvPr id="9" name="Text Placeholder 2"/>
          <p:cNvSpPr txBox="1">
            <a:spLocks/>
          </p:cNvSpPr>
          <p:nvPr/>
        </p:nvSpPr>
        <p:spPr bwMode="white">
          <a:xfrm>
            <a:off x="1418590" y="6821803"/>
            <a:ext cx="13418820" cy="159642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pPr algn="ctr"/>
            <a:endParaRPr lang="en-US" dirty="0" smtClean="0"/>
          </a:p>
          <a:p>
            <a:pPr algn="ctr"/>
            <a:r>
              <a:rPr lang="en-US" dirty="0" smtClean="0">
                <a:hlinkClick r:id="rId4"/>
              </a:rPr>
              <a:t>https://gist.github.com/alexpop/01b0bba8d259adeee320</a:t>
            </a:r>
            <a:endParaRPr lang="en-US" dirty="0" smtClean="0"/>
          </a:p>
          <a:p>
            <a:pPr algn="ctr"/>
            <a:endParaRPr lang="en-US" dirty="0" smtClean="0"/>
          </a:p>
          <a:p>
            <a:pPr algn="ctr"/>
            <a:endParaRPr lang="en-US" dirty="0" smtClean="0"/>
          </a:p>
          <a:p>
            <a:pPr algn="ctr"/>
            <a:endParaRPr lang="en-US" dirty="0" smtClean="0"/>
          </a:p>
          <a:p>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p:txBody>
      </p:sp>
    </p:spTree>
    <p:extLst>
      <p:ext uri="{BB962C8B-B14F-4D97-AF65-F5344CB8AC3E}">
        <p14:creationId xmlns:p14="http://schemas.microsoft.com/office/powerpoint/2010/main" val="3984664214"/>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Private Keys</a:t>
            </a:r>
            <a:endParaRPr lang="en-US" dirty="0"/>
          </a:p>
        </p:txBody>
      </p:sp>
      <p:sp>
        <p:nvSpPr>
          <p:cNvPr id="3" name="Text Placeholder 2"/>
          <p:cNvSpPr>
            <a:spLocks noGrp="1"/>
          </p:cNvSpPr>
          <p:nvPr>
            <p:ph type="body" sz="quarter" idx="12"/>
          </p:nvPr>
        </p:nvSpPr>
        <p:spPr>
          <a:xfrm>
            <a:off x="234967" y="1710724"/>
            <a:ext cx="6600174" cy="5345953"/>
          </a:xfrm>
        </p:spPr>
        <p:txBody>
          <a:bodyPr/>
          <a:lstStyle/>
          <a:p>
            <a:r>
              <a:rPr lang="en-US" dirty="0" smtClean="0"/>
              <a:t>In the workplace, using a security key would be a more secure method for connecting to nodes than using the password method. </a:t>
            </a:r>
            <a:endParaRPr lang="en-US" dirty="0"/>
          </a:p>
          <a:p>
            <a:r>
              <a:rPr lang="en-US" dirty="0" smtClean="0"/>
              <a:t>By clicking </a:t>
            </a:r>
            <a:r>
              <a:rPr lang="en-US" b="1" dirty="0" smtClean="0"/>
              <a:t>Settings &gt; </a:t>
            </a:r>
            <a:r>
              <a:rPr lang="en-US" b="1" dirty="0"/>
              <a:t>Add Private </a:t>
            </a:r>
            <a:r>
              <a:rPr lang="en-US" b="1" dirty="0" smtClean="0"/>
              <a:t>Key </a:t>
            </a:r>
            <a:r>
              <a:rPr lang="en-US" dirty="0" smtClean="0"/>
              <a:t>you will see where to paste a private key.</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3"/>
          <a:stretch>
            <a:fillRect/>
          </a:stretch>
        </p:blipFill>
        <p:spPr>
          <a:xfrm>
            <a:off x="7276927" y="1133475"/>
            <a:ext cx="8778413" cy="5701665"/>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Chef Compliance comes with a few reference profiles of various compliance policies that you can leverage or use as examples to create your own.</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 Running a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a:t>
            </a:r>
            <a:r>
              <a:rPr lang="en-US" b="1" dirty="0" smtClean="0"/>
              <a:t>base/ssh</a:t>
            </a:r>
            <a:r>
              <a:rPr lang="en-US" dirty="0" smtClean="0"/>
              <a:t>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5600850" y="3101778"/>
            <a:ext cx="5848200" cy="1965522"/>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10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9" name="Picture 8"/>
          <p:cNvPicPr>
            <a:picLocks noChangeAspect="1"/>
          </p:cNvPicPr>
          <p:nvPr/>
        </p:nvPicPr>
        <p:blipFill rotWithShape="1">
          <a:blip r:embed="rId4"/>
          <a:srcRect l="21821" r="-293"/>
          <a:stretch/>
        </p:blipFill>
        <p:spPr>
          <a:xfrm>
            <a:off x="7984289" y="4795482"/>
            <a:ext cx="7724990" cy="2986281"/>
          </a:xfrm>
          <a:prstGeom prst="rect">
            <a:avLst/>
          </a:prstGeom>
          <a:ln>
            <a:solidFill>
              <a:schemeClr val="accent1"/>
            </a:solidFill>
          </a:ln>
        </p:spPr>
      </p:pic>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InSpec from the command line interface.</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Test for compliance with InSpec from the </a:t>
            </a:r>
            <a:r>
              <a:rPr lang="en-US" dirty="0" smtClean="0"/>
              <a:t>CLI</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a:p>
          <a:p>
            <a:endParaRPr lang="en-US" dirty="0" smtClean="0"/>
          </a:p>
          <a:p>
            <a:endParaRPr lang="en-US" dirty="0" smtClean="0"/>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a:bodyPr>
          <a:lstStyle/>
          <a:p>
            <a:r>
              <a:rPr lang="en-US" dirty="0" smtClean="0"/>
              <a:t>GL: Profile</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InSpec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34011628"/>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InSpec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sz="2800" dirty="0" smtClean="0"/>
              <a:t>The </a:t>
            </a:r>
            <a:r>
              <a:rPr lang="en-US" sz="2800" b="1" dirty="0" smtClean="0"/>
              <a:t>desc</a:t>
            </a:r>
            <a:r>
              <a:rPr lang="en-US" sz="2800" dirty="0" smtClean="0"/>
              <a:t> is typically human-readable description sourced from the CIS or source doc.</a:t>
            </a:r>
          </a:p>
          <a:p>
            <a:endParaRPr lang="en-US" sz="2800" dirty="0" smtClean="0"/>
          </a:p>
          <a:p>
            <a:r>
              <a:rPr lang="en-US" sz="2800" dirty="0" smtClean="0"/>
              <a:t>The `</a:t>
            </a:r>
            <a:r>
              <a:rPr lang="en-US" sz="2800" b="1" dirty="0" smtClean="0"/>
              <a:t>describe</a:t>
            </a:r>
            <a:r>
              <a:rPr lang="en-US" sz="2800" dirty="0" smtClean="0"/>
              <a:t>`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812632" y="2261937"/>
            <a:ext cx="2731168" cy="243283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a:off x="4644189" y="4211053"/>
            <a:ext cx="3032961" cy="1370597"/>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12071684" cy="828675"/>
          </a:xfrm>
        </p:spPr>
        <p:txBody>
          <a:bodyPr>
            <a:normAutofit fontScale="90000"/>
          </a:bodyPr>
          <a:lstStyle/>
          <a:p>
            <a:r>
              <a:rPr lang="en-US" dirty="0" smtClean="0"/>
              <a:t>Compliance Profile Severity Mapping</a:t>
            </a:r>
            <a:endParaRPr lang="en-US" dirty="0"/>
          </a:p>
        </p:txBody>
      </p:sp>
      <p:sp>
        <p:nvSpPr>
          <p:cNvPr id="3" name="Text Placeholder 2"/>
          <p:cNvSpPr>
            <a:spLocks noGrp="1"/>
          </p:cNvSpPr>
          <p:nvPr>
            <p:ph type="body" sz="quarter" idx="12"/>
          </p:nvPr>
        </p:nvSpPr>
        <p:spPr>
          <a:xfrm>
            <a:off x="457200" y="1862415"/>
            <a:ext cx="7868653" cy="1620433"/>
          </a:xfrm>
        </p:spPr>
        <p:txBody>
          <a:bodyPr/>
          <a:lstStyle/>
          <a:p>
            <a:r>
              <a:rPr lang="en-US" dirty="0" smtClean="0"/>
              <a:t>The table below shows the current mapping of Compliance Profile </a:t>
            </a:r>
            <a:r>
              <a:rPr lang="en-US" b="1" dirty="0" smtClean="0"/>
              <a:t>impact </a:t>
            </a:r>
            <a:r>
              <a:rPr lang="en-US" dirty="0" smtClean="0"/>
              <a:t>numbering</a:t>
            </a:r>
            <a:br>
              <a:rPr lang="en-US" dirty="0" smtClean="0"/>
            </a:br>
            <a:r>
              <a:rPr lang="en-US" dirty="0" smtClean="0"/>
              <a:t>to severity. </a:t>
            </a:r>
          </a:p>
        </p:txBody>
      </p:sp>
      <p:pic>
        <p:nvPicPr>
          <p:cNvPr id="10" name="Picture 9"/>
          <p:cNvPicPr>
            <a:picLocks noChangeAspect="1"/>
          </p:cNvPicPr>
          <p:nvPr/>
        </p:nvPicPr>
        <p:blipFill>
          <a:blip r:embed="rId3"/>
          <a:stretch>
            <a:fillRect/>
          </a:stretch>
        </p:blipFill>
        <p:spPr>
          <a:xfrm>
            <a:off x="9292657" y="1223944"/>
            <a:ext cx="6480756" cy="3155551"/>
          </a:xfrm>
          <a:prstGeom prst="rect">
            <a:avLst/>
          </a:prstGeom>
          <a:ln>
            <a:solidFill>
              <a:schemeClr val="accent1"/>
            </a:solidFill>
          </a:ln>
        </p:spPr>
      </p:pic>
      <p:cxnSp>
        <p:nvCxnSpPr>
          <p:cNvPr id="14" name="Straight Arrow Connector 13"/>
          <p:cNvCxnSpPr/>
          <p:nvPr/>
        </p:nvCxnSpPr>
        <p:spPr>
          <a:xfrm flipV="1">
            <a:off x="7988968" y="2197769"/>
            <a:ext cx="1636295" cy="35292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107887481"/>
              </p:ext>
            </p:extLst>
          </p:nvPr>
        </p:nvGraphicFramePr>
        <p:xfrm>
          <a:off x="1033379" y="4946317"/>
          <a:ext cx="9758110" cy="2549049"/>
        </p:xfrm>
        <a:graphic>
          <a:graphicData uri="http://schemas.openxmlformats.org/drawingml/2006/table">
            <a:tbl>
              <a:tblPr firstRow="1" bandRow="1">
                <a:tableStyleId>{073A0DAA-6AF3-43AB-8588-CEC1D06C72B9}</a:tableStyleId>
              </a:tblPr>
              <a:tblGrid>
                <a:gridCol w="4879055"/>
                <a:gridCol w="4879055"/>
              </a:tblGrid>
              <a:tr h="602951">
                <a:tc>
                  <a:txBody>
                    <a:bodyPr/>
                    <a:lstStyle/>
                    <a:p>
                      <a:pPr algn="ctr"/>
                      <a:r>
                        <a:rPr lang="en-US" dirty="0" smtClean="0">
                          <a:solidFill>
                            <a:schemeClr val="tx1">
                              <a:lumMod val="75000"/>
                            </a:schemeClr>
                          </a:solidFill>
                        </a:rPr>
                        <a:t>Impact</a:t>
                      </a:r>
                      <a:r>
                        <a:rPr lang="en-US" baseline="0" dirty="0" smtClean="0">
                          <a:solidFill>
                            <a:schemeClr val="tx1">
                              <a:lumMod val="75000"/>
                            </a:schemeClr>
                          </a:solidFill>
                        </a:rPr>
                        <a:t> Numbering</a:t>
                      </a:r>
                      <a:endParaRPr lang="en-US"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dirty="0" smtClean="0">
                          <a:solidFill>
                            <a:schemeClr val="tx1">
                              <a:lumMod val="75000"/>
                            </a:schemeClr>
                          </a:solidFill>
                        </a:rPr>
                        <a:t> Severity Designation</a:t>
                      </a:r>
                      <a:endParaRPr lang="en-US" dirty="0">
                        <a:solidFill>
                          <a:schemeClr val="tx1">
                            <a:lumMod val="7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r>
              <a:tr h="602951">
                <a:tc>
                  <a:txBody>
                    <a:bodyPr/>
                    <a:lstStyle/>
                    <a:p>
                      <a:pPr algn="ctr"/>
                      <a:r>
                        <a:rPr lang="en-US" b="1" dirty="0" smtClean="0"/>
                        <a:t>0.7</a:t>
                      </a:r>
                      <a:r>
                        <a:rPr lang="en-US" b="1" baseline="0" dirty="0" smtClean="0"/>
                        <a:t> - </a:t>
                      </a:r>
                      <a:r>
                        <a:rPr lang="en-US" b="1" dirty="0" smtClean="0"/>
                        <a:t>1.0</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FF7B8E"/>
                          </a:solidFill>
                        </a:rPr>
                        <a:t>Critical Issues</a:t>
                      </a:r>
                      <a:endParaRPr lang="en-US" sz="2800" b="1" dirty="0">
                        <a:solidFill>
                          <a:srgbClr val="FF7B8E"/>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40196">
                <a:tc>
                  <a:txBody>
                    <a:bodyPr/>
                    <a:lstStyle/>
                    <a:p>
                      <a:pPr algn="ctr"/>
                      <a:r>
                        <a:rPr lang="en-US" b="1" dirty="0" smtClean="0"/>
                        <a:t>0.4</a:t>
                      </a:r>
                      <a:r>
                        <a:rPr lang="en-US" b="1" baseline="0" dirty="0" smtClean="0"/>
                        <a:t> - &lt;</a:t>
                      </a:r>
                      <a:r>
                        <a:rPr lang="en-US" b="1" dirty="0" smtClean="0"/>
                        <a:t>0.7</a:t>
                      </a:r>
                      <a:endParaRPr 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F0A400"/>
                          </a:solidFill>
                        </a:rPr>
                        <a:t>Major Issues</a:t>
                      </a:r>
                      <a:endParaRPr lang="en-US" sz="2800" b="1" dirty="0">
                        <a:solidFill>
                          <a:srgbClr val="F0A4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02951">
                <a:tc>
                  <a:txBody>
                    <a:bodyPr/>
                    <a:lstStyle/>
                    <a:p>
                      <a:pPr marL="0" marR="0" indent="0" algn="ctr" defTabSz="1219120" rtl="0" eaLnBrk="1" fontAlgn="auto" latinLnBrk="0" hangingPunct="1">
                        <a:lnSpc>
                          <a:spcPct val="100000"/>
                        </a:lnSpc>
                        <a:spcBef>
                          <a:spcPts val="0"/>
                        </a:spcBef>
                        <a:spcAft>
                          <a:spcPts val="0"/>
                        </a:spcAft>
                        <a:buClrTx/>
                        <a:buSzTx/>
                        <a:buFontTx/>
                        <a:buNone/>
                        <a:tabLst/>
                        <a:defRPr/>
                      </a:pPr>
                      <a:r>
                        <a:rPr lang="en-US" b="1" dirty="0" smtClean="0"/>
                        <a:t>0</a:t>
                      </a:r>
                      <a:r>
                        <a:rPr lang="en-US" b="1" baseline="0" dirty="0" smtClean="0"/>
                        <a:t> - &lt;</a:t>
                      </a:r>
                      <a:r>
                        <a:rPr lang="en-US" b="1" dirty="0" smtClean="0"/>
                        <a:t>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800" b="1" dirty="0" smtClean="0">
                          <a:solidFill>
                            <a:srgbClr val="23D0DF"/>
                          </a:solidFill>
                        </a:rPr>
                        <a:t>Minor Issues</a:t>
                      </a:r>
                      <a:endParaRPr lang="en-US" sz="2800" b="1" dirty="0">
                        <a:solidFill>
                          <a:srgbClr val="23D0D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pic>
        <p:nvPicPr>
          <p:cNvPr id="20" name="Picture 19"/>
          <p:cNvPicPr>
            <a:picLocks noChangeAspect="1"/>
          </p:cNvPicPr>
          <p:nvPr/>
        </p:nvPicPr>
        <p:blipFill>
          <a:blip r:embed="rId4"/>
          <a:stretch>
            <a:fillRect/>
          </a:stretch>
        </p:blipFill>
        <p:spPr>
          <a:xfrm>
            <a:off x="12528884" y="5067439"/>
            <a:ext cx="2857500" cy="2600325"/>
          </a:xfrm>
          <a:prstGeom prst="rect">
            <a:avLst/>
          </a:prstGeom>
          <a:ln>
            <a:solidFill>
              <a:schemeClr val="accent1"/>
            </a:solidFill>
          </a:ln>
        </p:spPr>
      </p:pic>
      <p:sp>
        <p:nvSpPr>
          <p:cNvPr id="23" name="Rectangle 22"/>
          <p:cNvSpPr/>
          <p:nvPr/>
        </p:nvSpPr>
        <p:spPr>
          <a:xfrm>
            <a:off x="6112865" y="7600523"/>
            <a:ext cx="4030270" cy="830997"/>
          </a:xfrm>
          <a:prstGeom prst="rect">
            <a:avLst/>
          </a:prstGeom>
        </p:spPr>
        <p:txBody>
          <a:bodyPr wrap="none">
            <a:spAutoFit/>
          </a:bodyPr>
          <a:lstStyle/>
          <a:p>
            <a:r>
              <a:rPr lang="en-US" dirty="0">
                <a:hlinkClick r:id="rId5"/>
              </a:rPr>
              <a:t>https://</a:t>
            </a:r>
            <a:r>
              <a:rPr lang="en-US" dirty="0" smtClean="0">
                <a:hlinkClick r:id="rId5"/>
              </a:rPr>
              <a:t>nvd.nist.gov/cvss.cfm</a:t>
            </a:r>
            <a:endParaRPr lang="en-US" dirty="0" smtClean="0"/>
          </a:p>
          <a:p>
            <a:endParaRPr lang="en-US" dirty="0"/>
          </a:p>
        </p:txBody>
      </p:sp>
    </p:spTree>
    <p:extLst>
      <p:ext uri="{BB962C8B-B14F-4D97-AF65-F5344CB8AC3E}">
        <p14:creationId xmlns:p14="http://schemas.microsoft.com/office/powerpoint/2010/main" val="2739076092"/>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a:t>IdentityFile ~/.ssh/identity</a:t>
            </a:r>
          </a:p>
          <a:p>
            <a:r>
              <a:rPr lang="en-US" dirty="0"/>
              <a:t>#   IdentityFile ~/.ssh/id_rsa</a:t>
            </a:r>
          </a:p>
          <a:p>
            <a:r>
              <a:rPr lang="en-US" dirty="0"/>
              <a:t>#   IdentityFile ~/.ssh/id_dsa</a:t>
            </a:r>
          </a:p>
          <a:p>
            <a:r>
              <a:rPr lang="en-US" dirty="0"/>
              <a:t>#   Port 22</a:t>
            </a:r>
          </a:p>
          <a:p>
            <a:r>
              <a:rPr lang="en-US" dirty="0"/>
              <a:t>#   Protocol 2,1</a:t>
            </a:r>
            <a:endParaRPr lang="en-US" dirty="0" smtClean="0"/>
          </a:p>
          <a:p>
            <a:r>
              <a:rPr lang="en-US" dirty="0" smtClean="0"/>
              <a:t>#   Cipher 3des</a:t>
            </a:r>
            <a:endParaRPr lang="en-US" dirty="0"/>
          </a:p>
        </p:txBody>
      </p:sp>
      <p:sp>
        <p:nvSpPr>
          <p:cNvPr id="3" name="Text Placeholder 2"/>
          <p:cNvSpPr>
            <a:spLocks noGrp="1"/>
          </p:cNvSpPr>
          <p:nvPr>
            <p:ph type="body" sz="quarter" idx="11"/>
          </p:nvPr>
        </p:nvSpPr>
        <p:spPr/>
        <p:txBody>
          <a:bodyPr/>
          <a:lstStyle/>
          <a:p>
            <a:r>
              <a:rPr lang="en-US" dirty="0"/>
              <a:t> </a:t>
            </a:r>
            <a:r>
              <a:rPr lang="en-US" dirty="0" smtClean="0"/>
              <a:t>$ more </a:t>
            </a:r>
            <a:r>
              <a:rPr lang="en-US" dirty="0"/>
              <a:t>/etc/ssh/ssh_config</a:t>
            </a:r>
          </a:p>
        </p:txBody>
      </p:sp>
      <p:sp>
        <p:nvSpPr>
          <p:cNvPr id="5" name="Title 4"/>
          <p:cNvSpPr>
            <a:spLocks noGrp="1"/>
          </p:cNvSpPr>
          <p:nvPr>
            <p:ph type="title"/>
          </p:nvPr>
        </p:nvSpPr>
        <p:spPr/>
        <p:txBody>
          <a:bodyPr/>
          <a:lstStyle/>
          <a:p>
            <a:r>
              <a:rPr lang="en-US" dirty="0" smtClean="0"/>
              <a:t>Example: Node's ssh config</a:t>
            </a:r>
            <a:endParaRPr lang="en-US" dirty="0"/>
          </a:p>
        </p:txBody>
      </p:sp>
      <p:sp>
        <p:nvSpPr>
          <p:cNvPr id="6" name="Rectangle 5"/>
          <p:cNvSpPr/>
          <p:nvPr/>
        </p:nvSpPr>
        <p:spPr bwMode="auto">
          <a:xfrm>
            <a:off x="1122159" y="4452582"/>
            <a:ext cx="14431939" cy="50181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2643880712"/>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pPr>
              <a:lnSpc>
                <a:spcPct val="90000"/>
              </a:lnSpc>
              <a:spcBef>
                <a:spcPct val="30000"/>
              </a:spcBef>
              <a:spcAft>
                <a:spcPts val="450"/>
              </a:spcAft>
              <a:buSzTx/>
              <a:defRPr/>
            </a:pPr>
            <a:r>
              <a:rPr lang="en-US" b="1" dirty="0" smtClean="0"/>
              <a:t>Note</a:t>
            </a:r>
            <a:r>
              <a:rPr lang="en-US" dirty="0" smtClean="0"/>
              <a:t>: In this course we will write a recipe directly on the node that we're running scans on. Of course </a:t>
            </a:r>
            <a:r>
              <a:rPr lang="en-US" dirty="0"/>
              <a:t>in a production environment you will likely write such recipes locally and upload them to Chef Server. Then the nodes would convergence the recipes on their next chef-client run.</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Remediating the Issue</a:t>
            </a:r>
            <a:endParaRPr lang="en-US" dirty="0"/>
          </a:p>
        </p:txBody>
      </p:sp>
      <p:sp>
        <p:nvSpPr>
          <p:cNvPr id="4" name="Text Placeholder 3"/>
          <p:cNvSpPr>
            <a:spLocks noGrp="1"/>
          </p:cNvSpPr>
          <p:nvPr>
            <p:ph type="body" sz="quarter" idx="10"/>
          </p:nvPr>
        </p:nvSpPr>
        <p:spPr>
          <a:xfrm>
            <a:off x="1671638" y="5650764"/>
            <a:ext cx="12319000" cy="2445486"/>
          </a:xfrm>
        </p:spPr>
        <p:txBody>
          <a:bodyPr/>
          <a:lstStyle/>
          <a:p>
            <a:pPr marL="342900" indent="-342900">
              <a:buFont typeface="Wingdings" panose="05000000000000000000" pitchFamily="2" charset="2"/>
              <a:buChar char="q"/>
            </a:pPr>
            <a:r>
              <a:rPr lang="en-US" dirty="0" smtClean="0"/>
              <a:t>Start writing a remediation recipe on that node.</a:t>
            </a:r>
          </a:p>
          <a:p>
            <a:pPr marL="342900" indent="-342900">
              <a:buFont typeface="Wingdings" panose="05000000000000000000" pitchFamily="2" charset="2"/>
              <a:buChar char="q"/>
            </a:pPr>
            <a:r>
              <a:rPr lang="en-US" dirty="0" smtClean="0"/>
              <a:t>Test the recipe with Test Kitchen.</a:t>
            </a:r>
          </a:p>
          <a:p>
            <a:pPr marL="342900" indent="-342900">
              <a:buFont typeface="Wingdings" panose="05000000000000000000" pitchFamily="2" charset="2"/>
              <a:buChar char="q"/>
            </a:pPr>
            <a:r>
              <a:rPr lang="en-US" dirty="0" smtClean="0"/>
              <a:t>Test for compliance with InSpec from the command line interface (CLI)</a:t>
            </a:r>
          </a:p>
          <a:p>
            <a:pPr marL="342900" indent="-342900">
              <a:buFont typeface="Wingdings" panose="05000000000000000000" pitchFamily="2" charset="2"/>
              <a:buChar char="q"/>
            </a:pPr>
            <a:r>
              <a:rPr lang="en-US" dirty="0" smtClean="0"/>
              <a:t>Converge the recipe.</a:t>
            </a:r>
          </a:p>
          <a:p>
            <a:pPr marL="342900" indent="-3429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1088515292"/>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Remediating the Issue</a:t>
            </a:r>
          </a:p>
        </p:txBody>
      </p:sp>
      <p:sp>
        <p:nvSpPr>
          <p:cNvPr id="3" name="Text Placeholder 2"/>
          <p:cNvSpPr>
            <a:spLocks noGrp="1"/>
          </p:cNvSpPr>
          <p:nvPr>
            <p:ph type="body" sz="quarter" idx="12"/>
          </p:nvPr>
        </p:nvSpPr>
        <p:spPr>
          <a:xfrm>
            <a:off x="353472" y="1856198"/>
            <a:ext cx="6390840" cy="5345953"/>
          </a:xfrm>
        </p:spPr>
        <p:txBody>
          <a:bodyPr/>
          <a:lstStyle/>
          <a:p>
            <a:r>
              <a:rPr lang="en-US" sz="2800" dirty="0" smtClean="0"/>
              <a:t>Log in to your </a:t>
            </a:r>
            <a:r>
              <a:rPr lang="en-US" sz="2800" b="1" dirty="0" smtClean="0"/>
              <a:t>target</a:t>
            </a:r>
            <a:r>
              <a:rPr lang="en-US" sz="2800" dirty="0" smtClean="0"/>
              <a:t> node (not your compliance server node) using ssh and ensure you are in the </a:t>
            </a:r>
            <a:r>
              <a:rPr lang="en-US" sz="2800" b="1" dirty="0" smtClean="0"/>
              <a:t>home directory</a:t>
            </a:r>
            <a:r>
              <a:rPr lang="en-US" sz="2800" dirty="0" smtClean="0"/>
              <a:t>.</a:t>
            </a:r>
          </a:p>
          <a:p>
            <a:endParaRPr lang="en-US" sz="2800" dirty="0"/>
          </a:p>
          <a:p>
            <a:r>
              <a:rPr lang="en-US" sz="2800" b="1" dirty="0" smtClean="0"/>
              <a:t>Note</a:t>
            </a:r>
            <a:r>
              <a:rPr lang="en-US" sz="2800" dirty="0"/>
              <a:t>: </a:t>
            </a:r>
            <a:r>
              <a:rPr lang="en-US" sz="2800" dirty="0" smtClean="0"/>
              <a:t>emacs, nano, and vim/vi are installed on your Linux nodes. Some tips for using them can be found below in your participant guide.</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Autofit/>
          </a:bodyPr>
          <a:lstStyle/>
          <a:p>
            <a:r>
              <a:rPr lang="en-US" sz="4900" dirty="0" smtClean="0"/>
              <a:t>GL: </a:t>
            </a:r>
            <a:r>
              <a:rPr lang="en-US" sz="4900" dirty="0"/>
              <a:t>Create and </a:t>
            </a:r>
            <a:r>
              <a:rPr lang="en-US" sz="4900" dirty="0" smtClean="0"/>
              <a:t>Change </a:t>
            </a:r>
            <a:r>
              <a:rPr lang="en-US" sz="4900" dirty="0"/>
              <a:t>to a ‘cookbooks’ </a:t>
            </a:r>
            <a:r>
              <a:rPr lang="en-US" sz="4900" dirty="0" smtClean="0"/>
              <a:t>Directory</a:t>
            </a:r>
            <a:endParaRPr lang="en-US" sz="4900"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From the home directory, 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Scan</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To add a node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WinRM).</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smtClean="0"/>
              <a:t>GL: </a:t>
            </a:r>
            <a:r>
              <a:rPr lang="en-US" dirty="0"/>
              <a:t>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code_generator::recipe</a:t>
            </a:r>
          </a:p>
          <a:p>
            <a:r>
              <a:rPr lang="en-US" b="1" dirty="0"/>
              <a:t>  * directory[./ssh/spec/unit/recipes] action create (up to date)</a:t>
            </a:r>
          </a:p>
          <a:p>
            <a:r>
              <a:rPr lang="en-US" b="1" dirty="0"/>
              <a:t>  * cookbook_file[./ssh/spec/spec_helper.rb] action create_if_missing (up to date)</a:t>
            </a:r>
          </a:p>
          <a:p>
            <a:r>
              <a:rPr lang="en-US" b="1" dirty="0" smtClean="0"/>
              <a:t>...</a:t>
            </a:r>
          </a:p>
          <a:p>
            <a:r>
              <a:rPr lang="en-US" b="1" dirty="0" smtClean="0"/>
              <a:t>- </a:t>
            </a:r>
            <a:r>
              <a:rPr lang="en-US" b="1" dirty="0"/>
              <a:t>create new file ./ssh/recipes/client.rb</a:t>
            </a:r>
          </a:p>
          <a:p>
            <a:r>
              <a:rPr lang="en-US" b="1" dirty="0"/>
              <a:t>    - update content in file ./ssh/recipes/client.rb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code_generator::template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smtClean="0"/>
              <a:t>GL: </a:t>
            </a:r>
            <a:r>
              <a:rPr lang="en-US" dirty="0"/>
              <a:t>Create an SSH </a:t>
            </a:r>
            <a:r>
              <a:rPr lang="en-US" dirty="0" smtClean="0"/>
              <a:t>Config 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smtClean="0"/>
              <a:t>GL: 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smtClean="0"/>
              <a:t>Write a remediation recipe on that node.</a:t>
            </a:r>
          </a:p>
          <a:p>
            <a:pPr marL="457200" indent="-457200">
              <a:buFont typeface="Wingdings" panose="05000000000000000000" pitchFamily="2" charset="2"/>
              <a:buChar char="q"/>
            </a:pPr>
            <a:r>
              <a:rPr lang="en-US" dirty="0" smtClean="0"/>
              <a:t>Test the recipe with Test Kitchen.</a:t>
            </a:r>
          </a:p>
          <a:p>
            <a:pPr marL="457200" indent="-457200">
              <a:buFont typeface="Wingdings" panose="05000000000000000000" pitchFamily="2" charset="2"/>
              <a:buChar char="q"/>
            </a:pPr>
            <a:r>
              <a:rPr lang="en-US" dirty="0" smtClean="0"/>
              <a:t>Test for compliance with InSpec from the command line interface (CLI)</a:t>
            </a:r>
          </a:p>
          <a:p>
            <a:pPr marL="457200" indent="-457200">
              <a:buFont typeface="Wingdings" panose="05000000000000000000" pitchFamily="2" charset="2"/>
              <a:buChar char="q"/>
            </a:pPr>
            <a:r>
              <a:rPr lang="en-US" dirty="0" smtClean="0"/>
              <a:t>Converge the recipe.</a:t>
            </a:r>
          </a:p>
          <a:p>
            <a:pPr marL="457200" indent="-457200">
              <a:buFont typeface="Wingdings" panose="05000000000000000000" pitchFamily="2" charset="2"/>
              <a:buChar char="q"/>
            </a:pPr>
            <a:r>
              <a:rPr lang="en-US" dirty="0" smtClean="0"/>
              <a:t>Rescan the node and ensure compliance.</a:t>
            </a:r>
            <a:endParaRPr lang="en-US" dirty="0"/>
          </a:p>
        </p:txBody>
      </p:sp>
    </p:spTree>
    <p:extLst>
      <p:ext uri="{BB962C8B-B14F-4D97-AF65-F5344CB8AC3E}">
        <p14:creationId xmlns:p14="http://schemas.microsoft.com/office/powerpoint/2010/main" val="4009617569"/>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GL: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1</a:t>
            </a:r>
          </a:p>
        </p:txBody>
      </p:sp>
      <p:sp>
        <p:nvSpPr>
          <p:cNvPr id="3" name="Content Placeholder 2"/>
          <p:cNvSpPr>
            <a:spLocks noGrp="1"/>
          </p:cNvSpPr>
          <p:nvPr>
            <p:ph sz="quarter" idx="10"/>
          </p:nvPr>
        </p:nvSpPr>
        <p:spPr/>
        <p:txBody>
          <a:bodyPr/>
          <a:lstStyle/>
          <a:p>
            <a:r>
              <a:rPr lang="en-US" b="1" dirty="0"/>
              <a:t>---</a:t>
            </a:r>
          </a:p>
          <a:p>
            <a:r>
              <a:rPr lang="en-US" b="1" dirty="0"/>
              <a:t>driver:</a:t>
            </a:r>
          </a:p>
          <a:p>
            <a:r>
              <a:rPr lang="en-US" b="1" dirty="0"/>
              <a:t>  name: </a:t>
            </a:r>
            <a:r>
              <a:rPr lang="en-US" b="1" dirty="0" err="1"/>
              <a:t>docker</a:t>
            </a:r>
            <a:endParaRPr lang="en-US" b="1" dirty="0"/>
          </a:p>
          <a:p>
            <a:endParaRPr lang="en-US" b="1" dirty="0"/>
          </a:p>
          <a:p>
            <a:r>
              <a:rPr lang="en-US" b="1" dirty="0" err="1"/>
              <a:t>provisioner</a:t>
            </a:r>
            <a:r>
              <a:rPr lang="en-US" b="1" dirty="0"/>
              <a:t>:</a:t>
            </a:r>
          </a:p>
          <a:p>
            <a:r>
              <a:rPr lang="en-US" b="1" dirty="0"/>
              <a:t>  name: </a:t>
            </a:r>
            <a:r>
              <a:rPr lang="en-US" b="1" dirty="0" err="1"/>
              <a:t>chef_zero</a:t>
            </a:r>
            <a:endParaRPr lang="en-US" b="1" dirty="0"/>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35042" y="3190982"/>
            <a:ext cx="14404273" cy="626533"/>
          </a:xfrm>
        </p:spPr>
        <p:txBody>
          <a:bodyPr/>
          <a:lstStyle/>
          <a:p>
            <a:endParaRPr lang="en-US" dirty="0"/>
          </a:p>
        </p:txBody>
      </p:sp>
    </p:spTree>
    <p:extLst>
      <p:ext uri="{BB962C8B-B14F-4D97-AF65-F5344CB8AC3E}">
        <p14:creationId xmlns:p14="http://schemas.microsoft.com/office/powerpoint/2010/main" val="772166069"/>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2</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default</a:t>
            </a:r>
          </a:p>
          <a:p>
            <a:r>
              <a:rPr lang="en-US" b="1" dirty="0"/>
              <a:t>    run_list:</a:t>
            </a:r>
          </a:p>
          <a:p>
            <a:r>
              <a:rPr lang="en-US" b="1" dirty="0"/>
              <a:t>      - recipe[ssh::default]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6" name="Text Placeholder 5"/>
          <p:cNvSpPr>
            <a:spLocks noGrp="1"/>
          </p:cNvSpPr>
          <p:nvPr>
            <p:ph type="body" sz="quarter" idx="13"/>
          </p:nvPr>
        </p:nvSpPr>
        <p:spPr>
          <a:xfrm>
            <a:off x="1139359" y="2596622"/>
            <a:ext cx="14404273" cy="1091350"/>
          </a:xfrm>
        </p:spPr>
        <p:txBody>
          <a:bodyPr/>
          <a:lstStyle/>
          <a:p>
            <a:endParaRPr lang="en-US" dirty="0"/>
          </a:p>
        </p:txBody>
      </p:sp>
    </p:spTree>
    <p:extLst>
      <p:ext uri="{BB962C8B-B14F-4D97-AF65-F5344CB8AC3E}">
        <p14:creationId xmlns:p14="http://schemas.microsoft.com/office/powerpoint/2010/main" val="1537705260"/>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GL: Edit your .</a:t>
            </a:r>
            <a:r>
              <a:rPr lang="en-US" dirty="0" err="1"/>
              <a:t>kitchen.yml</a:t>
            </a:r>
            <a:r>
              <a:rPr lang="en-US" dirty="0"/>
              <a:t> -- Part 3</a:t>
            </a:r>
          </a:p>
        </p:txBody>
      </p:sp>
      <p:sp>
        <p:nvSpPr>
          <p:cNvPr id="3" name="Content Placeholder 2"/>
          <p:cNvSpPr>
            <a:spLocks noGrp="1"/>
          </p:cNvSpPr>
          <p:nvPr>
            <p:ph sz="quarter" idx="10"/>
          </p:nvPr>
        </p:nvSpPr>
        <p:spPr/>
        <p:txBody>
          <a:bodyPr/>
          <a:lstStyle/>
          <a:p>
            <a:r>
              <a:rPr lang="en-US" b="1" dirty="0"/>
              <a:t>platforms:</a:t>
            </a:r>
          </a:p>
          <a:p>
            <a:r>
              <a:rPr lang="en-US" b="1" dirty="0"/>
              <a:t>#  - name: </a:t>
            </a:r>
            <a:r>
              <a:rPr lang="en-US" b="1" dirty="0" smtClean="0"/>
              <a:t>ubuntu-14.04</a:t>
            </a:r>
            <a:endParaRPr lang="en-US" b="1" dirty="0"/>
          </a:p>
          <a:p>
            <a:r>
              <a:rPr lang="en-US" b="1" dirty="0"/>
              <a:t>  - name: centos-6.7</a:t>
            </a:r>
          </a:p>
          <a:p>
            <a:endParaRPr lang="en-US" b="1" dirty="0"/>
          </a:p>
          <a:p>
            <a:r>
              <a:rPr lang="en-US" b="1" dirty="0"/>
              <a:t>suites:</a:t>
            </a:r>
          </a:p>
          <a:p>
            <a:r>
              <a:rPr lang="en-US" b="1" dirty="0"/>
              <a:t>  - name: client</a:t>
            </a:r>
          </a:p>
          <a:p>
            <a:r>
              <a:rPr lang="en-US" b="1" dirty="0"/>
              <a:t>    run_list:</a:t>
            </a:r>
          </a:p>
          <a:p>
            <a:r>
              <a:rPr lang="en-US" b="1" dirty="0"/>
              <a:t>      - recipe[ssh::client]</a:t>
            </a:r>
          </a:p>
          <a:p>
            <a:r>
              <a:rPr lang="en-US" b="1" dirty="0"/>
              <a:t>    attributes:</a:t>
            </a:r>
          </a:p>
          <a:p>
            <a:endParaRPr lang="en-US" dirty="0"/>
          </a:p>
        </p:txBody>
      </p:sp>
      <p:sp>
        <p:nvSpPr>
          <p:cNvPr id="4" name="Text Placeholder 3"/>
          <p:cNvSpPr>
            <a:spLocks noGrp="1"/>
          </p:cNvSpPr>
          <p:nvPr>
            <p:ph type="body" sz="quarter" idx="11"/>
          </p:nvPr>
        </p:nvSpPr>
        <p:spPr/>
        <p:txBody>
          <a:bodyPr/>
          <a:lstStyle/>
          <a:p>
            <a:r>
              <a:rPr lang="en-US" dirty="0"/>
              <a:t>~/cookbooks/ssh/.</a:t>
            </a:r>
            <a:r>
              <a:rPr lang="en-US" dirty="0" err="1" smtClean="0"/>
              <a:t>kitchen.yml</a:t>
            </a:r>
            <a:endParaRPr lang="en-US" dirty="0"/>
          </a:p>
        </p:txBody>
      </p:sp>
      <p:sp>
        <p:nvSpPr>
          <p:cNvPr id="8" name="Text Placeholder 5"/>
          <p:cNvSpPr>
            <a:spLocks noGrp="1"/>
          </p:cNvSpPr>
          <p:nvPr>
            <p:ph type="body" sz="quarter" idx="13"/>
          </p:nvPr>
        </p:nvSpPr>
        <p:spPr>
          <a:xfrm>
            <a:off x="1135063" y="5730875"/>
            <a:ext cx="14404975" cy="627063"/>
          </a:xfrm>
        </p:spPr>
        <p:txBody>
          <a:bodyPr/>
          <a:lstStyle/>
          <a:p>
            <a:endParaRPr lang="en-US"/>
          </a:p>
        </p:txBody>
      </p:sp>
      <p:sp>
        <p:nvSpPr>
          <p:cNvPr id="9" name="Text Placeholder 13"/>
          <p:cNvSpPr>
            <a:spLocks noGrp="1"/>
          </p:cNvSpPr>
          <p:nvPr>
            <p:ph type="body" sz="quarter" idx="13" hasCustomPrompt="1"/>
          </p:nvPr>
        </p:nvSpPr>
        <p:spPr>
          <a:xfrm>
            <a:off x="1135042" y="4714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824466389"/>
      </p:ext>
    </p:extLst>
  </p:cSld>
  <p:clrMapOvr>
    <a:masterClrMapping/>
  </p:clrMapOvr>
  <p:transition spd="med">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a:bodyPr>
          <a:lstStyle/>
          <a:p>
            <a:r>
              <a:rPr lang="en-US" dirty="0" smtClean="0"/>
              <a:t>Group Lab: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Linux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endParaRPr lang="en-US" dirty="0"/>
          </a:p>
          <a:p>
            <a:r>
              <a:rPr lang="en-US" b="1" dirty="0" smtClean="0"/>
              <a:t>Note</a:t>
            </a:r>
            <a:r>
              <a:rPr lang="en-US" dirty="0" smtClean="0"/>
              <a:t>: In the next module you will perform the same exercises as in this module but using a Windows node as your target node.</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210149"/>
            <a:ext cx="14422528" cy="978813"/>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GL: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GL: </a:t>
            </a:r>
            <a:r>
              <a:rPr lang="en-US" dirty="0"/>
              <a:t>Using InSpec for Verification</a:t>
            </a:r>
          </a:p>
        </p:txBody>
      </p:sp>
      <p:sp>
        <p:nvSpPr>
          <p:cNvPr id="4" name="Text Placeholder 3"/>
          <p:cNvSpPr>
            <a:spLocks noGrp="1"/>
          </p:cNvSpPr>
          <p:nvPr>
            <p:ph type="body" sz="quarter" idx="10"/>
          </p:nvPr>
        </p:nvSpPr>
        <p:spPr>
          <a:xfrm>
            <a:off x="1671637" y="5650764"/>
            <a:ext cx="12319000" cy="2445486"/>
          </a:xfrm>
        </p:spPr>
        <p:txBody>
          <a:bodyPr/>
          <a:lstStyle/>
          <a:p>
            <a:pPr marL="342900" indent="-342900">
              <a:buFont typeface="Wingdings" panose="05000000000000000000" pitchFamily="2" charset="2"/>
              <a:buChar char="ü"/>
            </a:pPr>
            <a:r>
              <a:rPr lang="en-US" dirty="0" smtClean="0"/>
              <a:t>Write </a:t>
            </a:r>
            <a:r>
              <a:rPr lang="en-US" dirty="0"/>
              <a:t>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InSpec from the </a:t>
            </a:r>
            <a:r>
              <a:rPr lang="en-US" dirty="0" smtClean="0"/>
              <a:t>command line interface (CLI)</a:t>
            </a:r>
          </a:p>
          <a:p>
            <a:pPr marL="457200" indent="-457200">
              <a:buFont typeface="Wingdings" panose="05000000000000000000" pitchFamily="2" charset="2"/>
              <a:buChar char="q"/>
            </a:pPr>
            <a:r>
              <a:rPr lang="en-US" dirty="0" smtClean="0"/>
              <a:t>Converge the recipe .</a:t>
            </a:r>
            <a:endParaRPr lang="en-US" dirty="0"/>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dirty="0" smtClean="0"/>
              <a:t>GL: Create the `</a:t>
            </a:r>
            <a:r>
              <a:rPr lang="en-US" dirty="0" err="1" smtClean="0"/>
              <a:t>inspec</a:t>
            </a:r>
            <a:r>
              <a:rPr lang="en-US" dirty="0" smtClean="0"/>
              <a:t>`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Create the `</a:t>
            </a:r>
            <a:r>
              <a:rPr lang="en-US" dirty="0" err="1"/>
              <a:t>client_spec.rb</a:t>
            </a:r>
            <a:r>
              <a:rPr lang="en-US" dirty="0"/>
              <a:t>' file</a:t>
            </a:r>
          </a:p>
        </p:txBody>
      </p:sp>
      <p:sp>
        <p:nvSpPr>
          <p:cNvPr id="3" name="Content Placeholder 2"/>
          <p:cNvSpPr>
            <a:spLocks noGrp="1"/>
          </p:cNvSpPr>
          <p:nvPr>
            <p:ph sz="quarter" idx="10"/>
          </p:nvPr>
        </p:nvSpPr>
        <p:spPr/>
        <p:txBody>
          <a:bodyPr/>
          <a:lstStyle/>
          <a:p>
            <a:r>
              <a:rPr lang="en-US" b="1" dirty="0"/>
              <a:t>control 'ssh-4' do</a:t>
            </a:r>
          </a:p>
          <a:p>
            <a:r>
              <a:rPr lang="en-US" b="1" dirty="0"/>
              <a:t>  impact </a:t>
            </a:r>
            <a:r>
              <a:rPr lang="en-US" b="1" dirty="0" smtClean="0"/>
              <a:t>1.0</a:t>
            </a:r>
            <a:endParaRPr lang="en-US" b="1" dirty="0"/>
          </a:p>
          <a:p>
            <a:r>
              <a:rPr lang="en-US" b="1" dirty="0"/>
              <a:t>  title 'Client: Set SSH protocol version to 2'</a:t>
            </a:r>
          </a:p>
          <a:p>
            <a:r>
              <a:rPr lang="en-US" b="1" dirty="0"/>
              <a:t>  desc "</a:t>
            </a:r>
          </a:p>
          <a:p>
            <a:r>
              <a:rPr lang="en-US" b="1" dirty="0"/>
              <a:t>    Set the SSH protocol version to 2. Don't use legacy</a:t>
            </a:r>
          </a:p>
          <a:p>
            <a:r>
              <a:rPr lang="en-US" b="1" dirty="0"/>
              <a:t>    insecure SSHv3 connections anymore.</a:t>
            </a:r>
          </a:p>
          <a:p>
            <a:r>
              <a:rPr lang="en-US" b="1" dirty="0"/>
              <a:t>  "</a:t>
            </a:r>
          </a:p>
          <a:p>
            <a:r>
              <a:rPr lang="en-US" b="1" dirty="0"/>
              <a:t>  describe ssh_config do</a:t>
            </a:r>
          </a:p>
          <a:p>
            <a:r>
              <a:rPr lang="en-US" b="1" dirty="0"/>
              <a:t>    its('Protocol') { should </a:t>
            </a:r>
            <a:r>
              <a:rPr lang="en-US" b="1" dirty="0" err="1"/>
              <a:t>eq</a:t>
            </a:r>
            <a:r>
              <a:rPr lang="en-US" b="1" dirty="0"/>
              <a:t>('2') }</a:t>
            </a:r>
          </a:p>
          <a:p>
            <a:r>
              <a:rPr lang="en-US" b="1" dirty="0"/>
              <a:t>  end</a:t>
            </a:r>
          </a:p>
          <a:p>
            <a:r>
              <a:rPr lang="en-US" b="1" dirty="0"/>
              <a:t>end</a:t>
            </a:r>
          </a:p>
          <a:p>
            <a:endParaRPr lang="en-US" dirty="0"/>
          </a:p>
        </p:txBody>
      </p:sp>
      <p:sp>
        <p:nvSpPr>
          <p:cNvPr id="4" name="Text Placeholder 3"/>
          <p:cNvSpPr>
            <a:spLocks noGrp="1"/>
          </p:cNvSpPr>
          <p:nvPr>
            <p:ph type="body" sz="quarter" idx="11"/>
          </p:nvPr>
        </p:nvSpPr>
        <p:spPr/>
        <p:txBody>
          <a:bodyPr/>
          <a:lstStyle/>
          <a:p>
            <a:endParaRPr lang="en-US" dirty="0" smtClean="0"/>
          </a:p>
          <a:p>
            <a:r>
              <a:rPr lang="en-US" dirty="0" smtClean="0"/>
              <a:t>~/</a:t>
            </a:r>
            <a:r>
              <a:rPr lang="en-US" dirty="0"/>
              <a:t>cookbooks/ssh/test/integration/client/</a:t>
            </a:r>
            <a:r>
              <a:rPr lang="en-US" dirty="0" err="1"/>
              <a:t>inspec</a:t>
            </a:r>
            <a:r>
              <a:rPr lang="en-US" dirty="0"/>
              <a:t>/</a:t>
            </a:r>
            <a:r>
              <a:rPr lang="en-US" dirty="0" err="1"/>
              <a:t>client_spec.rb</a:t>
            </a:r>
            <a:endParaRPr lang="en-US" dirty="0"/>
          </a:p>
          <a:p>
            <a:endParaRPr lang="en-US" dirty="0"/>
          </a:p>
        </p:txBody>
      </p:sp>
    </p:spTree>
    <p:extLst>
      <p:ext uri="{BB962C8B-B14F-4D97-AF65-F5344CB8AC3E}">
        <p14:creationId xmlns:p14="http://schemas.microsoft.com/office/powerpoint/2010/main" val="2645572185"/>
      </p:ext>
    </p:extLst>
  </p:cSld>
  <p:clrMapOvr>
    <a:masterClrMapping/>
  </p:clrMapOvr>
  <p:transition spd="med">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InSpec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5" name="Picture 4"/>
          <p:cNvPicPr>
            <a:picLocks noChangeAspect="1"/>
          </p:cNvPicPr>
          <p:nvPr/>
        </p:nvPicPr>
        <p:blipFill>
          <a:blip r:embed="rId3"/>
          <a:stretch>
            <a:fillRect/>
          </a:stretch>
        </p:blipFill>
        <p:spPr>
          <a:xfrm>
            <a:off x="2364224" y="3971602"/>
            <a:ext cx="11522937" cy="4045425"/>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InSpec from the Command </a:t>
            </a:r>
            <a:r>
              <a:rPr lang="en-US" dirty="0"/>
              <a:t>L</a:t>
            </a:r>
            <a:r>
              <a:rPr lang="en-US" dirty="0" smtClean="0"/>
              <a:t>ine </a:t>
            </a:r>
            <a:r>
              <a:rPr lang="en-US" dirty="0"/>
              <a:t>I</a:t>
            </a:r>
            <a:r>
              <a:rPr lang="en-US" dirty="0" smtClean="0"/>
              <a:t>nterface (CLI)</a:t>
            </a:r>
            <a:endParaRPr lang="en-US" dirty="0"/>
          </a:p>
        </p:txBody>
      </p:sp>
      <p:sp>
        <p:nvSpPr>
          <p:cNvPr id="3" name="Subtitle 2"/>
          <p:cNvSpPr>
            <a:spLocks noGrp="1"/>
          </p:cNvSpPr>
          <p:nvPr>
            <p:ph type="subTitle" idx="1"/>
          </p:nvPr>
        </p:nvSpPr>
        <p:spPr>
          <a:xfrm>
            <a:off x="1671638" y="3525842"/>
            <a:ext cx="12319000" cy="3346421"/>
          </a:xfrm>
        </p:spPr>
        <p:txBody>
          <a:bodyPr/>
          <a:lstStyle/>
          <a:p>
            <a:r>
              <a:rPr lang="en-US" dirty="0"/>
              <a:t>InSpec is an executable application</a:t>
            </a:r>
            <a:r>
              <a:rPr lang="en-US" dirty="0" smtClean="0"/>
              <a:t>.</a:t>
            </a:r>
          </a:p>
          <a:p>
            <a:endParaRPr lang="en-US" dirty="0" smtClean="0"/>
          </a:p>
          <a:p>
            <a:r>
              <a:rPr lang="en-US" dirty="0" smtClean="0"/>
              <a:t>InSpec </a:t>
            </a:r>
            <a:r>
              <a:rPr lang="en-US" dirty="0"/>
              <a:t>can execute on remote hosts, including </a:t>
            </a:r>
            <a:r>
              <a:rPr lang="en-US" dirty="0" err="1"/>
              <a:t>docker</a:t>
            </a:r>
            <a:endParaRPr lang="en-US" dirty="0"/>
          </a:p>
          <a:p>
            <a:r>
              <a:rPr lang="en-US" dirty="0" smtClean="0"/>
              <a:t>containers.</a:t>
            </a:r>
          </a:p>
          <a:p>
            <a:endParaRPr lang="en-US" dirty="0"/>
          </a:p>
          <a:p>
            <a:r>
              <a:rPr lang="en-US" dirty="0" smtClean="0"/>
              <a:t>You can use '</a:t>
            </a:r>
            <a:r>
              <a:rPr lang="en-US" dirty="0" err="1" smtClean="0"/>
              <a:t>inspec</a:t>
            </a:r>
            <a:r>
              <a:rPr lang="en-US" dirty="0" smtClean="0"/>
              <a:t> exec' </a:t>
            </a:r>
            <a:r>
              <a:rPr lang="en-US" dirty="0"/>
              <a:t>to run </a:t>
            </a:r>
            <a:r>
              <a:rPr lang="en-US" dirty="0" smtClean="0"/>
              <a:t>tests </a:t>
            </a:r>
            <a:r>
              <a:rPr lang="en-US" dirty="0"/>
              <a:t>at </a:t>
            </a:r>
            <a:r>
              <a:rPr lang="en-US" dirty="0" smtClean="0"/>
              <a:t>a specified </a:t>
            </a:r>
            <a:r>
              <a:rPr lang="en-US" dirty="0"/>
              <a:t>path.</a:t>
            </a:r>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a:t>sudo </a:t>
            </a:r>
            <a:r>
              <a:rPr lang="en-US" dirty="0" err="1"/>
              <a:t>chown</a:t>
            </a:r>
            <a:r>
              <a:rPr lang="en-US" dirty="0"/>
              <a:t> </a:t>
            </a:r>
            <a:r>
              <a:rPr lang="en-US" dirty="0" err="1"/>
              <a:t>root:dockerroot</a:t>
            </a:r>
            <a:r>
              <a:rPr lang="en-US" dirty="0"/>
              <a:t> /var/run/</a:t>
            </a:r>
            <a:r>
              <a:rPr lang="en-US" dirty="0" err="1"/>
              <a:t>docker.sock</a:t>
            </a:r>
            <a:endParaRPr lang="en-US" dirty="0"/>
          </a:p>
        </p:txBody>
      </p:sp>
      <p:sp>
        <p:nvSpPr>
          <p:cNvPr id="5" name="Title 4"/>
          <p:cNvSpPr>
            <a:spLocks noGrp="1"/>
          </p:cNvSpPr>
          <p:nvPr>
            <p:ph type="title"/>
          </p:nvPr>
        </p:nvSpPr>
        <p:spPr>
          <a:xfrm>
            <a:off x="608432" y="360193"/>
            <a:ext cx="14935200" cy="828675"/>
          </a:xfrm>
        </p:spPr>
        <p:txBody>
          <a:bodyPr>
            <a:normAutofit fontScale="90000"/>
          </a:bodyPr>
          <a:lstStyle/>
          <a:p>
            <a:r>
              <a:rPr lang="en-US" dirty="0" smtClean="0"/>
              <a:t>GL: Change Owner of `/var/run/</a:t>
            </a:r>
            <a:r>
              <a:rPr lang="en-US" dirty="0" err="1" smtClean="0"/>
              <a:t>docker.sock</a:t>
            </a:r>
            <a:r>
              <a:rPr lang="en-US" dirty="0" smtClean="0"/>
              <a:t>` </a:t>
            </a:r>
            <a:endParaRPr lang="en-US" dirty="0"/>
          </a:p>
        </p:txBody>
      </p:sp>
    </p:spTree>
    <p:extLst>
      <p:ext uri="{BB962C8B-B14F-4D97-AF65-F5344CB8AC3E}">
        <p14:creationId xmlns:p14="http://schemas.microsoft.com/office/powerpoint/2010/main" val="1910810268"/>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GL: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descr="Chef_Compliance_Dashboard.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9532" y="3110419"/>
            <a:ext cx="9728594" cy="4091732"/>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Update the Template</a:t>
            </a:r>
          </a:p>
        </p:txBody>
      </p:sp>
      <p:sp>
        <p:nvSpPr>
          <p:cNvPr id="3" name="Content Placeholder 2"/>
          <p:cNvSpPr>
            <a:spLocks noGrp="1"/>
          </p:cNvSpPr>
          <p:nvPr>
            <p:ph sz="quarter" idx="10"/>
          </p:nvPr>
        </p:nvSpPr>
        <p:spPr/>
        <p:txBody>
          <a:bodyPr/>
          <a:lstStyle/>
          <a:p>
            <a:r>
              <a:rPr lang="en-US" b="1" dirty="0"/>
              <a:t>#   IdentityFile ~/.ssh/</a:t>
            </a:r>
            <a:r>
              <a:rPr lang="en-US" b="1" dirty="0" err="1"/>
              <a:t>id_rsa</a:t>
            </a:r>
            <a:endParaRPr lang="en-US" b="1" dirty="0"/>
          </a:p>
          <a:p>
            <a:r>
              <a:rPr lang="en-US" b="1" dirty="0"/>
              <a:t>#   IdentityFile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smtClean="0"/>
              <a:t>GL: 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smtClean="0"/>
              <a:t>GL: Run `kitchen converge`</a:t>
            </a:r>
            <a:endParaRPr lang="en-US" dirty="0"/>
          </a:p>
        </p:txBody>
      </p:sp>
      <p:sp>
        <p:nvSpPr>
          <p:cNvPr id="8" name="Rectangle 7"/>
          <p:cNvSpPr/>
          <p:nvPr/>
        </p:nvSpPr>
        <p:spPr bwMode="auto">
          <a:xfrm>
            <a:off x="1122159" y="6126481"/>
            <a:ext cx="14431939" cy="1171390"/>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13274046"/>
      </p:ext>
    </p:extLst>
  </p:cSld>
  <p:clrMapOvr>
    <a:masterClrMapping/>
  </p:clrMapOvr>
  <p:transition spd="med">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3600" dirty="0"/>
              <a:t>.</a:t>
            </a:r>
          </a:p>
          <a:p>
            <a:endParaRPr lang="en-US" sz="3600" dirty="0"/>
          </a:p>
          <a:p>
            <a:r>
              <a:rPr lang="en-US" sz="3600" dirty="0"/>
              <a:t>Finished in 0.21546 seconds (files took 0.3575 seconds to load)</a:t>
            </a:r>
          </a:p>
          <a:p>
            <a:r>
              <a:rPr lang="en-US" sz="3600" dirty="0"/>
              <a:t>1 example, 0 failures</a:t>
            </a:r>
          </a:p>
          <a:p>
            <a:endParaRPr lang="en-US" sz="36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GL: </a:t>
            </a:r>
            <a:r>
              <a:rPr lang="en-US" dirty="0"/>
              <a:t>Running InSpec from the CLI</a:t>
            </a:r>
          </a:p>
        </p:txBody>
      </p:sp>
    </p:spTree>
    <p:extLst>
      <p:ext uri="{BB962C8B-B14F-4D97-AF65-F5344CB8AC3E}">
        <p14:creationId xmlns:p14="http://schemas.microsoft.com/office/powerpoint/2010/main" val="722678992"/>
      </p:ext>
    </p:extLst>
  </p:cSld>
  <p:clrMapOvr>
    <a:masterClrMapping/>
  </p:clrMapOvr>
  <p:transition spd="med">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IdentityFile ~/.ssh/</a:t>
            </a:r>
            <a:r>
              <a:rPr lang="en-US" dirty="0" err="1"/>
              <a:t>id_rsa</a:t>
            </a:r>
            <a:endParaRPr lang="en-US" dirty="0"/>
          </a:p>
          <a:p>
            <a:pPr defTabSz="1217613" fontAlgn="base">
              <a:lnSpc>
                <a:spcPct val="90000"/>
              </a:lnSpc>
              <a:spcBef>
                <a:spcPct val="30000"/>
              </a:spcBef>
              <a:spcAft>
                <a:spcPts val="450"/>
              </a:spcAft>
              <a:buSzTx/>
              <a:defRPr/>
            </a:pPr>
            <a:r>
              <a:rPr lang="en-US" dirty="0"/>
              <a:t>     #   IdentityFile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smtClean="0"/>
              <a:t>GL: Apply the New SSH Recipe</a:t>
            </a:r>
            <a:endParaRPr lang="en-US" dirty="0"/>
          </a:p>
        </p:txBody>
      </p:sp>
      <p:sp>
        <p:nvSpPr>
          <p:cNvPr id="6" name="Rectangle 5"/>
          <p:cNvSpPr/>
          <p:nvPr/>
        </p:nvSpPr>
        <p:spPr bwMode="auto">
          <a:xfrm>
            <a:off x="1122159" y="6160166"/>
            <a:ext cx="14431939" cy="1034718"/>
          </a:xfrm>
          <a:prstGeom prst="rect">
            <a:avLst/>
          </a:prstGeom>
          <a:solidFill>
            <a:schemeClr val="accent1">
              <a:alpha val="4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154106619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grpSp>
        <p:nvGrpSpPr>
          <p:cNvPr id="6" name="Group 5"/>
          <p:cNvGrpSpPr/>
          <p:nvPr/>
        </p:nvGrpSpPr>
        <p:grpSpPr>
          <a:xfrm>
            <a:off x="5642526" y="2431731"/>
            <a:ext cx="10414555" cy="3953829"/>
            <a:chOff x="1484454" y="1669731"/>
            <a:chExt cx="14572628" cy="5532419"/>
          </a:xfrm>
        </p:grpSpPr>
        <p:pic>
          <p:nvPicPr>
            <p:cNvPr id="7" name="Picture 6"/>
            <p:cNvPicPr>
              <a:picLocks noChangeAspect="1"/>
            </p:cNvPicPr>
            <p:nvPr/>
          </p:nvPicPr>
          <p:blipFill>
            <a:blip r:embed="rId3"/>
            <a:stretch>
              <a:fillRect/>
            </a:stretch>
          </p:blipFill>
          <p:spPr>
            <a:xfrm>
              <a:off x="1484454" y="1669731"/>
              <a:ext cx="14572628" cy="5532419"/>
            </a:xfrm>
            <a:prstGeom prst="rect">
              <a:avLst/>
            </a:prstGeom>
            <a:ln>
              <a:solidFill>
                <a:schemeClr val="accent1"/>
              </a:solidFill>
            </a:ln>
          </p:spPr>
        </p:pic>
        <p:pic>
          <p:nvPicPr>
            <p:cNvPr id="4" name="Picture 3"/>
            <p:cNvPicPr>
              <a:picLocks noChangeAspect="1"/>
            </p:cNvPicPr>
            <p:nvPr/>
          </p:nvPicPr>
          <p:blipFill>
            <a:blip r:embed="rId4"/>
            <a:stretch>
              <a:fillRect/>
            </a:stretch>
          </p:blipFill>
          <p:spPr>
            <a:xfrm>
              <a:off x="6651014" y="4820602"/>
              <a:ext cx="8622914" cy="894398"/>
            </a:xfrm>
            <a:prstGeom prst="rect">
              <a:avLst/>
            </a:prstGeom>
          </p:spPr>
        </p:pic>
        <p:pic>
          <p:nvPicPr>
            <p:cNvPr id="5" name="Picture 4"/>
            <p:cNvPicPr>
              <a:picLocks noChangeAspect="1"/>
            </p:cNvPicPr>
            <p:nvPr/>
          </p:nvPicPr>
          <p:blipFill>
            <a:blip r:embed="rId5"/>
            <a:stretch>
              <a:fillRect/>
            </a:stretch>
          </p:blipFill>
          <p:spPr>
            <a:xfrm>
              <a:off x="6242066" y="5796280"/>
              <a:ext cx="9815016" cy="1074420"/>
            </a:xfrm>
            <a:prstGeom prst="rect">
              <a:avLst/>
            </a:prstGeom>
          </p:spPr>
        </p:pic>
      </p:grpSp>
    </p:spTree>
    <p:extLst>
      <p:ext uri="{BB962C8B-B14F-4D97-AF65-F5344CB8AC3E}">
        <p14:creationId xmlns:p14="http://schemas.microsoft.com/office/powerpoint/2010/main" val="1063650275"/>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smtClean="0"/>
              <a:t> Log in to your target node.</a:t>
            </a:r>
          </a:p>
          <a:p>
            <a:pPr marL="342900" indent="-342900">
              <a:buFont typeface="Wingdings" panose="05000000000000000000" pitchFamily="2" charset="2"/>
              <a:buChar char="ü"/>
            </a:pPr>
            <a:r>
              <a:rPr lang="en-US" dirty="0" smtClean="0"/>
              <a:t> Write a remediation recipe on that node.</a:t>
            </a:r>
          </a:p>
          <a:p>
            <a:pPr marL="457200" indent="-457200">
              <a:buFont typeface="Wingdings" panose="05000000000000000000" pitchFamily="2" charset="2"/>
              <a:buChar char="ü"/>
            </a:pPr>
            <a:r>
              <a:rPr lang="en-US" dirty="0" smtClean="0"/>
              <a:t>Test the recipe with Test Kitchen.</a:t>
            </a:r>
          </a:p>
          <a:p>
            <a:pPr marL="457200" indent="-457200">
              <a:buFont typeface="Wingdings" panose="05000000000000000000" pitchFamily="2" charset="2"/>
              <a:buChar char="ü"/>
            </a:pPr>
            <a:r>
              <a:rPr lang="en-US" dirty="0" smtClean="0"/>
              <a:t>Test for compliance with InSpec from the CLI</a:t>
            </a:r>
          </a:p>
          <a:p>
            <a:pPr marL="457200" indent="-457200">
              <a:buFont typeface="Wingdings" panose="05000000000000000000" pitchFamily="2" charset="2"/>
              <a:buChar char="ü"/>
            </a:pPr>
            <a:r>
              <a:rPr lang="en-US" dirty="0"/>
              <a:t>Converge the recipe.</a:t>
            </a:r>
            <a:endParaRPr lang="en-US" dirty="0" smtClean="0"/>
          </a:p>
          <a:p>
            <a:pPr marL="457200" indent="-457200">
              <a:buFont typeface="Wingdings" panose="05000000000000000000" pitchFamily="2" charset="2"/>
              <a:buChar char="ü"/>
            </a:pPr>
            <a:r>
              <a:rPr lang="en-US" dirty="0" smtClean="0"/>
              <a:t>Rescan the node and ensure compliance.</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Leave environment blank.  A ‘default’ environment will be used</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a:xfrm>
            <a:off x="650039" y="1856198"/>
            <a:ext cx="15089313" cy="5345953"/>
          </a:xfrm>
        </p:spPr>
        <p:txBody>
          <a:bodyPr/>
          <a:lstStyle/>
          <a:p>
            <a:pPr marL="514350" indent="-514350">
              <a:buFont typeface="+mj-lt"/>
              <a:buAutoNum type="arabicPeriod"/>
            </a:pPr>
            <a:r>
              <a:rPr lang="en-US" dirty="0" smtClean="0"/>
              <a:t>When adding a node to the Compliance server's dashboard, should you </a:t>
            </a:r>
            <a:r>
              <a:rPr lang="en-US" dirty="0"/>
              <a:t>use the node's FQDN or </a:t>
            </a:r>
            <a:r>
              <a:rPr lang="en-US" dirty="0" smtClean="0"/>
              <a:t>just its IP address?</a:t>
            </a:r>
            <a:br>
              <a:rPr lang="en-US" dirty="0" smtClean="0"/>
            </a:br>
            <a:endParaRPr lang="en-US" dirty="0" smtClean="0"/>
          </a:p>
          <a:p>
            <a:pPr marL="514350" indent="-514350">
              <a:buFont typeface="+mj-lt"/>
              <a:buAutoNum type="arabicPeriod"/>
            </a:pPr>
            <a:r>
              <a:rPr lang="en-US" dirty="0" smtClean="0"/>
              <a:t>What can `</a:t>
            </a:r>
            <a:r>
              <a:rPr lang="en-US" dirty="0" err="1" smtClean="0"/>
              <a:t>inspec</a:t>
            </a:r>
            <a:r>
              <a:rPr lang="en-US" dirty="0" smtClean="0"/>
              <a:t> exec` be used for?</a:t>
            </a:r>
            <a:br>
              <a:rPr lang="en-US" dirty="0" smtClean="0"/>
            </a:br>
            <a:endParaRPr lang="en-US" dirty="0" smtClean="0"/>
          </a:p>
          <a:p>
            <a:pPr marL="514350" indent="-514350">
              <a:buFont typeface="+mj-lt"/>
              <a:buAutoNum type="arabicPeriod"/>
            </a:pPr>
            <a:r>
              <a:rPr lang="en-US" dirty="0" smtClean="0"/>
              <a:t>How are compliance severities defined?</a:t>
            </a:r>
          </a:p>
          <a:p>
            <a:pPr marL="514350" indent="-514350">
              <a:buFont typeface="+mj-lt"/>
              <a:buAutoNum type="arabicPeriod"/>
            </a:pPr>
            <a:endParaRPr lang="en-US" dirty="0"/>
          </a:p>
          <a:p>
            <a:pPr marL="514350" indent="-514350">
              <a:buFont typeface="+mj-lt"/>
              <a:buAutoNum type="arabicPeriod"/>
            </a:pPr>
            <a:r>
              <a:rPr lang="en-US" dirty="0" smtClean="0"/>
              <a:t>Using the image on the right, what section</a:t>
            </a:r>
            <a:br>
              <a:rPr lang="en-US" dirty="0" smtClean="0"/>
            </a:br>
            <a:r>
              <a:rPr lang="en-US" dirty="0" smtClean="0"/>
              <a:t>is the actual test?</a:t>
            </a:r>
            <a:endParaRPr lang="en-US" dirty="0"/>
          </a:p>
        </p:txBody>
      </p:sp>
      <p:pic>
        <p:nvPicPr>
          <p:cNvPr id="4" name="Picture 3"/>
          <p:cNvPicPr>
            <a:picLocks noChangeAspect="1"/>
          </p:cNvPicPr>
          <p:nvPr/>
        </p:nvPicPr>
        <p:blipFill>
          <a:blip r:embed="rId3"/>
          <a:stretch>
            <a:fillRect/>
          </a:stretch>
        </p:blipFill>
        <p:spPr>
          <a:xfrm>
            <a:off x="9133339" y="4983480"/>
            <a:ext cx="6860014" cy="2961930"/>
          </a:xfrm>
          <a:prstGeom prst="rect">
            <a:avLst/>
          </a:prstGeom>
          <a:ln>
            <a:solidFill>
              <a:schemeClr val="accent1"/>
            </a:solidFill>
          </a:ln>
        </p:spPr>
      </p:pic>
    </p:spTree>
    <p:extLst>
      <p:ext uri="{BB962C8B-B14F-4D97-AF65-F5344CB8AC3E}">
        <p14:creationId xmlns:p14="http://schemas.microsoft.com/office/powerpoint/2010/main" val="321457963"/>
      </p:ext>
    </p:extLst>
  </p:cSld>
  <p:clrMapOvr>
    <a:masterClrMapping/>
  </p:clrMapOvr>
  <p:transition spd="med">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a:xfrm>
            <a:off x="650039" y="1856198"/>
            <a:ext cx="15089313" cy="5345953"/>
          </a:xfrm>
        </p:spPr>
        <p:txBody>
          <a:bodyPr/>
          <a:lstStyle/>
          <a:p>
            <a:pPr marL="514350" indent="-514350">
              <a:buFont typeface="+mj-lt"/>
              <a:buAutoNum type="arabicPeriod" startAt="5"/>
            </a:pPr>
            <a:r>
              <a:rPr lang="en-US" dirty="0">
                <a:solidFill>
                  <a:schemeClr val="tx1"/>
                </a:solidFill>
                <a:latin typeface="Arial" panose="020B0604020202020204" pitchFamily="34" charset="0"/>
                <a:cs typeface="Arial" panose="020B0604020202020204" pitchFamily="34" charset="0"/>
              </a:rPr>
              <a:t>If a compliance scan tells you that a node is unreachable, what might you use to troubleshoot the </a:t>
            </a:r>
            <a:r>
              <a:rPr lang="en-US" dirty="0" smtClean="0">
                <a:solidFill>
                  <a:schemeClr val="tx1"/>
                </a:solidFill>
                <a:latin typeface="Arial" panose="020B0604020202020204" pitchFamily="34" charset="0"/>
                <a:cs typeface="Arial" panose="020B0604020202020204" pitchFamily="34" charset="0"/>
              </a:rPr>
              <a:t>connection</a:t>
            </a:r>
            <a:r>
              <a:rPr lang="en-US" dirty="0" smtClean="0"/>
              <a:t>?</a:t>
            </a:r>
            <a:br>
              <a:rPr lang="en-US" dirty="0" smtClean="0"/>
            </a:br>
            <a:endParaRPr lang="en-US" dirty="0" smtClean="0"/>
          </a:p>
          <a:p>
            <a:pPr marL="514350" indent="-514350">
              <a:buFont typeface="+mj-lt"/>
              <a:buAutoNum type="arabicPeriod" startAt="5"/>
            </a:pPr>
            <a:r>
              <a:rPr lang="en-US" dirty="0">
                <a:solidFill>
                  <a:schemeClr val="tx1"/>
                </a:solidFill>
                <a:latin typeface="Arial" panose="020B0604020202020204" pitchFamily="34" charset="0"/>
                <a:cs typeface="Arial" panose="020B0604020202020204" pitchFamily="34" charset="0"/>
              </a:rPr>
              <a:t>What language is used to define controls</a:t>
            </a:r>
            <a:r>
              <a:rPr lang="en-US" dirty="0" smtClean="0">
                <a:solidFill>
                  <a:schemeClr val="tx1"/>
                </a:solidFill>
                <a:latin typeface="Arial" panose="020B0604020202020204" pitchFamily="34" charset="0"/>
                <a:cs typeface="Arial" panose="020B0604020202020204" pitchFamily="34" charset="0"/>
              </a:rPr>
              <a:t>?</a:t>
            </a:r>
            <a:r>
              <a:rPr lang="en-US" dirty="0" smtClean="0"/>
              <a:t/>
            </a:r>
            <a:br>
              <a:rPr lang="en-US" dirty="0" smtClean="0"/>
            </a:br>
            <a:endParaRPr lang="en-US" dirty="0" smtClean="0"/>
          </a:p>
        </p:txBody>
      </p:sp>
    </p:spTree>
    <p:extLst>
      <p:ext uri="{BB962C8B-B14F-4D97-AF65-F5344CB8AC3E}">
        <p14:creationId xmlns:p14="http://schemas.microsoft.com/office/powerpoint/2010/main" val="3352508445"/>
      </p:ext>
    </p:extLst>
  </p:cSld>
  <p:clrMapOvr>
    <a:masterClrMapping/>
  </p:clrMapOvr>
  <p:transition spd="med">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74563133"/>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http://schemas.microsoft.com/office/2006/documentManagement/types"/>
    <ds:schemaRef ds:uri="7bb5d761-a2ea-4873-95f7-7a6658fb3ef0"/>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Template-FW</Template>
  <TotalTime>3926</TotalTime>
  <Words>4590</Words>
  <Application>Microsoft Office PowerPoint</Application>
  <PresentationFormat>Custom</PresentationFormat>
  <Paragraphs>680</Paragraphs>
  <Slides>62</Slides>
  <Notes>57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62</vt:i4>
      </vt:variant>
    </vt:vector>
  </HeadingPairs>
  <TitlesOfParts>
    <vt:vector size="68" baseType="lpstr">
      <vt:lpstr>ＭＳ Ｐゴシック</vt:lpstr>
      <vt:lpstr>Arial</vt:lpstr>
      <vt:lpstr>Courier New</vt:lpstr>
      <vt:lpstr>Wingdings</vt:lpstr>
      <vt:lpstr>Base</vt:lpstr>
      <vt:lpstr>Interaction</vt:lpstr>
      <vt:lpstr>Running Scans, Remediation, and Testing on Linux Nodes</vt:lpstr>
      <vt:lpstr>Objectives</vt:lpstr>
      <vt:lpstr>Adding a Node to Scan</vt:lpstr>
      <vt:lpstr>Group Lab: Adding a Node to Scan</vt:lpstr>
      <vt:lpstr>GL: Adding a Node to Scan</vt:lpstr>
      <vt:lpstr>GL: Adding a Node</vt:lpstr>
      <vt:lpstr>GL: Adding a Node to Scan</vt:lpstr>
      <vt:lpstr>GL: Adding a Node to Scan</vt:lpstr>
      <vt:lpstr>GL: Testing Connectivity to Your Node</vt:lpstr>
      <vt:lpstr>GL: Testing Connectivity to Your Node</vt:lpstr>
      <vt:lpstr>Adding Nodes in Bulk</vt:lpstr>
      <vt:lpstr>Adding Nodes in Bulk via API</vt:lpstr>
      <vt:lpstr>Private Keys</vt:lpstr>
      <vt:lpstr>Running Compliance Scans</vt:lpstr>
      <vt:lpstr>Compliance Profiles Used in Scans</vt:lpstr>
      <vt:lpstr>Group Lab: Running a Scan</vt:lpstr>
      <vt:lpstr>GL: Running a Scan</vt:lpstr>
      <vt:lpstr>GL: Running a Scan</vt:lpstr>
      <vt:lpstr>Scan Results</vt:lpstr>
      <vt:lpstr>Scan Results</vt:lpstr>
      <vt:lpstr>GL: Profile</vt:lpstr>
      <vt:lpstr>Discussion: InSpec Profile Code</vt:lpstr>
      <vt:lpstr>Discussion: InSpec Profile Code</vt:lpstr>
      <vt:lpstr>Compliance Profile Severity Mapping</vt:lpstr>
      <vt:lpstr>Example: Node's ssh config</vt:lpstr>
      <vt:lpstr>Let's Remediate the Issue</vt:lpstr>
      <vt:lpstr>GL: Remediating the Issue</vt:lpstr>
      <vt:lpstr>GL: Remediating the Issue</vt:lpstr>
      <vt:lpstr>GL: Create and Change to a ‘cookbooks’ Directory</vt:lpstr>
      <vt:lpstr>GL: Create an SSH Cookbook</vt:lpstr>
      <vt:lpstr>GL: Create an SSH Client Recipe</vt:lpstr>
      <vt:lpstr>GL: Create an SSH Config Template</vt:lpstr>
      <vt:lpstr>GL: Write the Client Recipe</vt:lpstr>
      <vt:lpstr>GL: Testing the Recipe</vt:lpstr>
      <vt:lpstr>GL: Navigate to your SSH Cookbook</vt:lpstr>
      <vt:lpstr>GL: Edit your .kitchen.yml -- Part 1</vt:lpstr>
      <vt:lpstr>GL: Edit your .kitchen.yml -- Part 2</vt:lpstr>
      <vt:lpstr>GL: Edit your .kitchen.yml -- Part 3</vt:lpstr>
      <vt:lpstr>GL: Run `kitchen list` from ~/cookbooks/ssh/ </vt:lpstr>
      <vt:lpstr>GL: Run `kitchen converge` </vt:lpstr>
      <vt:lpstr>What We've Done So Far</vt:lpstr>
      <vt:lpstr>GL: Using InSpec for Verification</vt:lpstr>
      <vt:lpstr>GL: Create the `inspec` Directory</vt:lpstr>
      <vt:lpstr>GL: Create the `client_spec.rb' file</vt:lpstr>
      <vt:lpstr>Example of Creating the `client_spec.rb' file</vt:lpstr>
      <vt:lpstr>Running InSpec from the Command Line Interface (CLI)</vt:lpstr>
      <vt:lpstr>GL: Change Owner of `/var/run/docker.sock` </vt:lpstr>
      <vt:lpstr>GL: What is your Docker ID?</vt:lpstr>
      <vt:lpstr>GL: Running InSpec from the CLI</vt:lpstr>
      <vt:lpstr>GL: Update the Template</vt:lpstr>
      <vt:lpstr>GL: Update the Template</vt:lpstr>
      <vt:lpstr>GL: Ensure you are in ~/cookbooks/ssh</vt:lpstr>
      <vt:lpstr>GL: Run `kitchen converge`</vt:lpstr>
      <vt:lpstr>GL: Running InSpec from the CLI</vt:lpstr>
      <vt:lpstr>GL: Apply the New SSH Recipe</vt:lpstr>
      <vt:lpstr>GL: Re-run the Compliance Scan</vt:lpstr>
      <vt:lpstr>GL: Re-run the Compliance Scan</vt:lpstr>
      <vt:lpstr>GL: Results of this Exercise</vt:lpstr>
      <vt:lpstr>Conclusion</vt:lpstr>
      <vt:lpstr>Review Questions</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366</cp:revision>
  <cp:lastPrinted>2015-02-07T23:49:10Z</cp:lastPrinted>
  <dcterms:created xsi:type="dcterms:W3CDTF">2015-11-10T15:58:30Z</dcterms:created>
  <dcterms:modified xsi:type="dcterms:W3CDTF">2016-03-02T19:55:34Z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