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7"/>
  </p:notesMasterIdLst>
  <p:handoutMasterIdLst>
    <p:handoutMasterId r:id="rId38"/>
  </p:handoutMasterIdLst>
  <p:sldIdLst>
    <p:sldId id="256" r:id="rId7"/>
    <p:sldId id="257" r:id="rId8"/>
    <p:sldId id="325" r:id="rId9"/>
    <p:sldId id="333" r:id="rId10"/>
    <p:sldId id="335" r:id="rId11"/>
    <p:sldId id="337" r:id="rId12"/>
    <p:sldId id="336" r:id="rId13"/>
    <p:sldId id="338" r:id="rId14"/>
    <p:sldId id="340" r:id="rId15"/>
    <p:sldId id="341" r:id="rId16"/>
    <p:sldId id="328" r:id="rId17"/>
    <p:sldId id="339" r:id="rId18"/>
    <p:sldId id="332" r:id="rId19"/>
    <p:sldId id="342" r:id="rId20"/>
    <p:sldId id="343" r:id="rId21"/>
    <p:sldId id="345" r:id="rId22"/>
    <p:sldId id="344" r:id="rId23"/>
    <p:sldId id="346" r:id="rId24"/>
    <p:sldId id="347" r:id="rId25"/>
    <p:sldId id="348" r:id="rId26"/>
    <p:sldId id="350" r:id="rId27"/>
    <p:sldId id="355" r:id="rId28"/>
    <p:sldId id="352" r:id="rId29"/>
    <p:sldId id="353" r:id="rId30"/>
    <p:sldId id="354" r:id="rId31"/>
    <p:sldId id="356" r:id="rId32"/>
    <p:sldId id="357" r:id="rId33"/>
    <p:sldId id="276" r:id="rId34"/>
    <p:sldId id="358" r:id="rId35"/>
    <p:sldId id="267" r:id="rId3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4224" autoAdjust="0"/>
  </p:normalViewPr>
  <p:slideViewPr>
    <p:cSldViewPr snapToGrid="0">
      <p:cViewPr varScale="1">
        <p:scale>
          <a:sx n="30" d="100"/>
          <a:sy n="30" d="100"/>
        </p:scale>
        <p:origin x="1560"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While managing</a:t>
            </a:r>
            <a:r>
              <a:rPr lang="en-US" baseline="0" dirty="0" smtClean="0"/>
              <a:t> users and organizations via a web UI may seem like a trivial topic, in Chef Compliance there is some complexity in how nodes are shared via Organizations. So this hands-on module allows the students to manage users, organizations, and teams so they can see the resulting behavior first hand.</a:t>
            </a:r>
          </a:p>
          <a:p>
            <a:endParaRPr lang="en-US" baseline="0" dirty="0" smtClean="0"/>
          </a:p>
          <a:p>
            <a:r>
              <a:rPr lang="en-US" dirty="0" smtClean="0"/>
              <a:t>Instructor Note: LDAP integration is</a:t>
            </a:r>
            <a:r>
              <a:rPr lang="en-US" baseline="0" dirty="0" smtClean="0"/>
              <a:t> scheduled for Q2 2016. As of this writing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users have two options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for managing </a:t>
            </a:r>
            <a:r>
              <a:rPr lang="en-US" baseline="0" dirty="0" smtClean="0"/>
              <a:t>manage users, organizations, and teams--The web UI or via API: </a:t>
            </a:r>
            <a:r>
              <a:rPr lang="en-US" dirty="0" smtClean="0"/>
              <a:t>https://docs.chef.io/release/compliance_1-0/api_compliance.html#users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5311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Answer--The</a:t>
            </a:r>
            <a:r>
              <a:rPr lang="en-US" baseline="0" dirty="0" smtClean="0"/>
              <a:t> nodes have not gone anywhere. They are only accessible under the admin user's default organization, not under this new `chef` organization. In the next steps we'll add a node to our new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189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556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378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4101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resides under the new (chef)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71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1441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500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800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new team, all these permissions are enabled (checked)</a:t>
            </a:r>
            <a:r>
              <a:rPr lang="en-US" baseline="0" dirty="0" smtClean="0"/>
              <a:t> so if you want to limit team members' permissions listed here, you will need to disable them.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74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is what a Compliance</a:t>
            </a:r>
            <a:r>
              <a:rPr lang="en-US" baseline="0" dirty="0" smtClean="0"/>
              <a:t> SME wrote about the last two permissions listed above: "</a:t>
            </a:r>
            <a:r>
              <a:rPr lang="en-US" dirty="0" smtClean="0"/>
              <a:t>patch management - execute patch execution (deactivated by default). Security automation - use cookbooks for remediation (not available yet)</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19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713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Instructor Note</a:t>
            </a:r>
            <a:r>
              <a:rPr lang="en-US" baseline="0" dirty="0" smtClean="0"/>
              <a:t> Answers:</a:t>
            </a:r>
            <a:br>
              <a:rPr lang="en-US" baseline="0" dirty="0" smtClean="0"/>
            </a:br>
            <a:r>
              <a:rPr lang="en-US" baseline="0" dirty="0" smtClean="0"/>
              <a:t>1.</a:t>
            </a:r>
            <a:r>
              <a:rPr lang="en-US" baseline="0" dirty="0" smtClean="0"/>
              <a:t> By using a combination of an Organization object and its Team object. Teams belong to Organizations so members of teams can then view or manage nodes that have been added to their team's organization.</a:t>
            </a:r>
          </a:p>
          <a:p>
            <a:r>
              <a:rPr lang="en-US" baseline="0" dirty="0" smtClean="0"/>
              <a:t>2. </a:t>
            </a:r>
            <a:r>
              <a:rPr lang="en-US" b="0" dirty="0" smtClean="0"/>
              <a:t>Site Management.</a:t>
            </a:r>
            <a:endParaRPr lang="en-US" b="0" baseline="0" dirty="0" smtClean="0"/>
          </a:p>
          <a:p>
            <a:r>
              <a:rPr lang="en-US" dirty="0" smtClean="0"/>
              <a:t>A user can have the following permissions:</a:t>
            </a:r>
          </a:p>
          <a:p>
            <a:pPr marL="457200" indent="-457200">
              <a:buFont typeface="Wingdings" panose="05000000000000000000" pitchFamily="2" charset="2"/>
              <a:buChar char="q"/>
            </a:pPr>
            <a:r>
              <a:rPr lang="en-US" b="1" dirty="0" smtClean="0"/>
              <a:t>Organization Management </a:t>
            </a:r>
            <a:r>
              <a:rPr lang="en-US" dirty="0" smtClean="0"/>
              <a:t>users can create, edit or delete Organizations.</a:t>
            </a:r>
          </a:p>
          <a:p>
            <a:pPr marL="457200" indent="-457200">
              <a:buFont typeface="Wingdings" panose="05000000000000000000" pitchFamily="2" charset="2"/>
              <a:buChar char="q"/>
            </a:pPr>
            <a:r>
              <a:rPr lang="en-US" b="1" dirty="0" smtClean="0"/>
              <a:t>User Management </a:t>
            </a:r>
            <a:r>
              <a:rPr lang="en-US" dirty="0" smtClean="0"/>
              <a:t>users can create, edit or delete users.</a:t>
            </a:r>
          </a:p>
          <a:p>
            <a:pPr marL="457200" marR="0" indent="-457200" algn="l" defTabSz="1217613" rtl="0" eaLnBrk="1" fontAlgn="base" latinLnBrk="0" hangingPunct="1">
              <a:lnSpc>
                <a:spcPct val="90000"/>
              </a:lnSpc>
              <a:spcBef>
                <a:spcPct val="30000"/>
              </a:spcBef>
              <a:spcAft>
                <a:spcPts val="450"/>
              </a:spcAft>
              <a:buClrTx/>
              <a:buSzTx/>
              <a:buFont typeface="Wingdings" panose="05000000000000000000" pitchFamily="2" charset="2"/>
              <a:buChar char="q"/>
              <a:tabLst/>
              <a:defRPr/>
            </a:pPr>
            <a:r>
              <a:rPr lang="en-US" b="1" dirty="0" smtClean="0"/>
              <a:t>Site Management </a:t>
            </a:r>
            <a:r>
              <a:rPr lang="en-US" dirty="0" smtClean="0"/>
              <a:t>users can do everything.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402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a:t>
            </a:r>
            <a:r>
              <a:rPr lang="en-US" baseline="0" dirty="0" smtClean="0"/>
              <a:t> Answers:</a:t>
            </a:r>
            <a:br>
              <a:rPr lang="en-US" baseline="0" dirty="0" smtClean="0"/>
            </a:br>
            <a:r>
              <a:rPr lang="en-US" baseline="0" dirty="0" smtClean="0"/>
              <a:t>1.</a:t>
            </a:r>
            <a:r>
              <a:rPr lang="en-US" baseline="0" dirty="0" smtClean="0"/>
              <a:t> </a:t>
            </a:r>
            <a:r>
              <a:rPr lang="en-US" dirty="0" smtClean="0"/>
              <a:t>The </a:t>
            </a:r>
            <a:r>
              <a:rPr lang="en-US" b="1" dirty="0" smtClean="0"/>
              <a:t>Node Management </a:t>
            </a:r>
            <a:r>
              <a:rPr lang="en-US" dirty="0" smtClean="0"/>
              <a:t>permissions, when checked, enable the team members to add, edit, or delete nodes from the dashboard.</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3747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Permissions are used to control what users and organizations can do in the context of Chef Compliance. You can effectively enable or disable permissions to scan systems, update packages, or manage various aspects of Chef Compliance including users and organizations.</a:t>
            </a:r>
          </a:p>
          <a:p>
            <a:endParaRPr lang="en-US" dirty="0" smtClean="0"/>
          </a:p>
          <a:p>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2040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Management</a:t>
            </a:r>
            <a:r>
              <a:rPr lang="en-US" baseline="0" dirty="0" smtClean="0"/>
              <a:t> permission can be thought of as Administrator-level permissions. It is like a superset of the </a:t>
            </a:r>
            <a:r>
              <a:rPr lang="en-US" b="0" dirty="0" smtClean="0"/>
              <a:t>Organization Management and the User Management</a:t>
            </a:r>
            <a:r>
              <a:rPr lang="en-US" b="0" baseline="0" dirty="0" smtClean="0"/>
              <a:t> permissions.</a:t>
            </a:r>
            <a:endParaRPr lang="en-US" b="0" dirty="0" smtClean="0"/>
          </a:p>
          <a:p>
            <a:endParaRPr lang="en-US" dirty="0" smtClean="0"/>
          </a:p>
          <a:p>
            <a:r>
              <a:rPr lang="en-US" dirty="0" smtClean="0"/>
              <a:t>We will</a:t>
            </a:r>
            <a:r>
              <a:rPr lang="en-US" baseline="0" dirty="0" smtClean="0"/>
              <a:t> discuss Organizations and their purpose later in this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898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you can't delete the original admin user, however, since you always need at least an admin user.</a:t>
            </a:r>
            <a:endParaRPr lang="en-US" dirty="0" smtClean="0"/>
          </a:p>
          <a:p>
            <a:endParaRPr lang="en-US" dirty="0" smtClean="0"/>
          </a:p>
          <a:p>
            <a:r>
              <a:rPr lang="en-US" dirty="0" smtClean="0"/>
              <a:t>We will use this new user in the up coming lab</a:t>
            </a:r>
            <a:r>
              <a:rPr lang="en-US" baseline="0" dirty="0" smtClean="0"/>
              <a:t> exercises.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771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between different user accounts via a combination of an Organization object and its Team object.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00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857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110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3130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smtClean="0"/>
              <a:t>Objectives:</a:t>
            </a:r>
            <a:endParaRPr lang="en-US" sz="3200" b="1" dirty="0"/>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75483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Users, Organizations, Teams and Permissions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a:t>Specifying Views and Actions </a:t>
            </a:r>
            <a:r>
              <a:rPr lang="en-US" dirty="0" smtClean="0"/>
              <a:t>Users </a:t>
            </a:r>
            <a:r>
              <a:rPr lang="en-US" dirty="0"/>
              <a:t>Have Access To</a:t>
            </a: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r>
              <a:rPr lang="en-US" dirty="0" smtClean="0"/>
              <a:t>Notice that you cannot access any nodes that were added previously.</a:t>
            </a:r>
          </a:p>
          <a:p>
            <a:endParaRPr lang="en-US" dirty="0"/>
          </a:p>
          <a:p>
            <a:r>
              <a:rPr lang="en-US" dirty="0" smtClean="0"/>
              <a:t>Also notice that your current permissions don't allow you to manage users or organizations.</a:t>
            </a:r>
          </a:p>
          <a:p>
            <a:endParaRPr lang="en-US" dirty="0"/>
          </a:p>
          <a:p>
            <a:r>
              <a:rPr lang="en-US" dirty="0" smtClean="0"/>
              <a:t>8. Log out and then log back in as the </a:t>
            </a:r>
            <a:r>
              <a:rPr lang="en-US" b="1" dirty="0" smtClean="0"/>
              <a:t>admin</a:t>
            </a:r>
            <a:r>
              <a:rPr lang="en-US" dirty="0" smtClean="0"/>
              <a:t> user.</a:t>
            </a:r>
            <a:endParaRPr lang="en-US" dirty="0"/>
          </a:p>
        </p:txBody>
      </p:sp>
      <p:pic>
        <p:nvPicPr>
          <p:cNvPr id="14" name="Picture 13"/>
          <p:cNvPicPr>
            <a:picLocks noChangeAspect="1"/>
          </p:cNvPicPr>
          <p:nvPr/>
        </p:nvPicPr>
        <p:blipFill>
          <a:blip r:embed="rId2"/>
          <a:stretch>
            <a:fillRect/>
          </a:stretch>
        </p:blipFill>
        <p:spPr>
          <a:xfrm>
            <a:off x="7115963" y="1328029"/>
            <a:ext cx="8915220" cy="6081700"/>
          </a:xfrm>
          <a:prstGeom prst="rect">
            <a:avLst/>
          </a:prstGeom>
          <a:ln>
            <a:solidFill>
              <a:schemeClr val="accent1"/>
            </a:solidFill>
          </a:ln>
        </p:spPr>
      </p:pic>
      <p:cxnSp>
        <p:nvCxnSpPr>
          <p:cNvPr id="11" name="Straight Arrow Connector 10"/>
          <p:cNvCxnSpPr/>
          <p:nvPr/>
        </p:nvCxnSpPr>
        <p:spPr>
          <a:xfrm>
            <a:off x="5429250" y="5734050"/>
            <a:ext cx="2158324" cy="68620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5310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Organizations are objects that enable you to segregate target nodes and make them accessible to </a:t>
            </a:r>
            <a:r>
              <a:rPr lang="en-US" dirty="0"/>
              <a:t>users </a:t>
            </a:r>
            <a:r>
              <a:rPr lang="en-US" dirty="0" smtClean="0"/>
              <a:t>other than just the admin user.</a:t>
            </a:r>
          </a:p>
          <a:p>
            <a:endParaRPr lang="en-US" dirty="0"/>
          </a:p>
          <a:p>
            <a:r>
              <a:rPr lang="en-US" dirty="0" smtClean="0"/>
              <a:t>Before you add nodes that you may want to share with other users, you should first create at least one Compliance organization and a corresponding Compliance team to which those nodes will be associated.</a:t>
            </a:r>
          </a:p>
          <a:p>
            <a:endParaRPr lang="en-US" dirty="0"/>
          </a:p>
          <a:p>
            <a:r>
              <a:rPr lang="en-US" dirty="0" smtClean="0"/>
              <a:t>In such a scenario, you'll need to switch to the new organization and then add nodes while you are working under that organization.</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499668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Using Organizations and Teams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an Organization.</a:t>
            </a:r>
          </a:p>
          <a:p>
            <a:pPr marL="342900" indent="-342900">
              <a:buFont typeface="Wingdings" panose="05000000000000000000" pitchFamily="2" charset="2"/>
              <a:buChar char="q"/>
            </a:pPr>
            <a:r>
              <a:rPr lang="en-US" dirty="0" smtClean="0"/>
              <a:t>Create a Team.</a:t>
            </a:r>
          </a:p>
          <a:p>
            <a:pPr marL="342900" indent="-342900">
              <a:buFont typeface="Wingdings" panose="05000000000000000000" pitchFamily="2" charset="2"/>
              <a:buChar char="q"/>
            </a:pPr>
            <a:r>
              <a:rPr lang="en-US" dirty="0" smtClean="0"/>
              <a:t>Add a Member to a Team.</a:t>
            </a:r>
          </a:p>
          <a:p>
            <a:pPr marL="342900" indent="-342900">
              <a:buFont typeface="Wingdings" panose="05000000000000000000" pitchFamily="2" charset="2"/>
              <a:buChar char="q"/>
            </a:pPr>
            <a:r>
              <a:rPr lang="en-US" dirty="0" smtClean="0"/>
              <a:t>Add a Node to an Organization.</a:t>
            </a:r>
          </a:p>
          <a:p>
            <a:pPr marL="342900" indent="-342900">
              <a:buFont typeface="Wingdings" panose="05000000000000000000" pitchFamily="2" charset="2"/>
              <a:buChar char="q"/>
            </a:pPr>
            <a:r>
              <a:rPr lang="en-US" dirty="0" smtClean="0"/>
              <a:t>Test a Team Member's Access to a Node.</a:t>
            </a:r>
          </a:p>
          <a:p>
            <a:pPr marL="342900" indent="-342900">
              <a:buFont typeface="Wingdings" panose="05000000000000000000" pitchFamily="2" charset="2"/>
              <a:buChar char="q"/>
            </a:pPr>
            <a:endParaRPr lang="en-US" dirty="0"/>
          </a:p>
        </p:txBody>
      </p:sp>
      <p:sp>
        <p:nvSpPr>
          <p:cNvPr id="5" name="Content Placeholder 2"/>
          <p:cNvSpPr>
            <a:spLocks noGrp="1"/>
          </p:cNvSpPr>
          <p:nvPr>
            <p:ph sz="quarter" idx="11"/>
          </p:nvPr>
        </p:nvSpPr>
        <p:spPr/>
        <p:txBody>
          <a:bodyPr/>
          <a:lstStyle/>
          <a:p>
            <a:r>
              <a:rPr lang="en-US" dirty="0" smtClean="0"/>
              <a:t>Let's keep learning by doing. We'll stop along the way to explain details </a:t>
            </a:r>
            <a:r>
              <a:rPr lang="en-US" dirty="0"/>
              <a:t>again</a:t>
            </a:r>
            <a:r>
              <a:rPr lang="en-US" dirty="0" smtClean="0"/>
              <a:t>.</a:t>
            </a:r>
            <a:endParaRPr lang="en-US" dirty="0"/>
          </a:p>
        </p:txBody>
      </p:sp>
    </p:spTree>
    <p:extLst>
      <p:ext uri="{BB962C8B-B14F-4D97-AF65-F5344CB8AC3E}">
        <p14:creationId xmlns:p14="http://schemas.microsoft.com/office/powerpoint/2010/main" val="17440160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an Organization</a:t>
            </a:r>
            <a:endParaRPr lang="en-US" dirty="0"/>
          </a:p>
        </p:txBody>
      </p:sp>
      <p:sp>
        <p:nvSpPr>
          <p:cNvPr id="3" name="Text Placeholder 2"/>
          <p:cNvSpPr>
            <a:spLocks noGrp="1"/>
          </p:cNvSpPr>
          <p:nvPr>
            <p:ph type="body" sz="quarter" idx="12"/>
          </p:nvPr>
        </p:nvSpPr>
        <p:spPr>
          <a:xfrm>
            <a:off x="650039" y="1856198"/>
            <a:ext cx="6587339" cy="5345953"/>
          </a:xfrm>
        </p:spPr>
        <p:txBody>
          <a:bodyPr/>
          <a:lstStyle/>
          <a:p>
            <a:pPr marL="514350" indent="-514350">
              <a:buFont typeface="+mj-lt"/>
              <a:buAutoNum type="arabicPeriod"/>
            </a:pPr>
            <a:r>
              <a:rPr lang="en-US" dirty="0" smtClean="0"/>
              <a:t>From the bottom-left of the Dashboard, click </a:t>
            </a:r>
            <a:r>
              <a:rPr lang="en-US" b="1" dirty="0" smtClean="0"/>
              <a:t>admin &gt; Create Organization</a:t>
            </a:r>
            <a:r>
              <a:rPr lang="en-US" dirty="0" smtClean="0"/>
              <a:t>.</a:t>
            </a:r>
          </a:p>
          <a:p>
            <a:pPr marL="514350" indent="-514350">
              <a:buFont typeface="+mj-lt"/>
              <a:buAutoNum type="arabicPeriod"/>
            </a:pPr>
            <a:r>
              <a:rPr lang="en-US" dirty="0" smtClean="0"/>
              <a:t>Type a new organization name (</a:t>
            </a:r>
            <a:r>
              <a:rPr lang="en-US" b="1" dirty="0" smtClean="0"/>
              <a:t>chef</a:t>
            </a:r>
            <a:r>
              <a:rPr lang="en-US" dirty="0" smtClean="0"/>
              <a:t>) in the Organization name field and then click the </a:t>
            </a:r>
            <a:r>
              <a:rPr lang="en-US" b="1" dirty="0" smtClean="0"/>
              <a:t>Add organization </a:t>
            </a:r>
            <a:r>
              <a:rPr lang="en-US" dirty="0" smtClean="0"/>
              <a:t>button.</a:t>
            </a:r>
            <a:endParaRPr lang="en-US" dirty="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11773743" y="304800"/>
            <a:ext cx="3129031" cy="405773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9474199" y="4362539"/>
            <a:ext cx="6397557" cy="3705755"/>
          </a:xfrm>
          <a:prstGeom prst="rect">
            <a:avLst/>
          </a:prstGeom>
          <a:ln>
            <a:solidFill>
              <a:schemeClr val="accent1"/>
            </a:solidFill>
          </a:ln>
        </p:spPr>
      </p:pic>
      <p:cxnSp>
        <p:nvCxnSpPr>
          <p:cNvPr id="8" name="Straight Arrow Connector 7"/>
          <p:cNvCxnSpPr/>
          <p:nvPr/>
        </p:nvCxnSpPr>
        <p:spPr>
          <a:xfrm flipV="1">
            <a:off x="6402028" y="2115907"/>
            <a:ext cx="5621359" cy="82184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998002" y="5198659"/>
            <a:ext cx="4214705" cy="61848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3414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Creating an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65350"/>
            <a:ext cx="6587339" cy="5671801"/>
          </a:xfrm>
        </p:spPr>
        <p:txBody>
          <a:bodyPr/>
          <a:lstStyle/>
          <a:p>
            <a:pPr marL="514350" indent="-514350">
              <a:buFont typeface="+mj-lt"/>
              <a:buAutoNum type="arabicPeriod" startAt="3"/>
            </a:pPr>
            <a:r>
              <a:rPr lang="en-US" dirty="0" smtClean="0"/>
              <a:t>From the resulting screen, click the </a:t>
            </a:r>
            <a:r>
              <a:rPr lang="en-US" b="1" dirty="0" smtClean="0"/>
              <a:t>Teams</a:t>
            </a:r>
            <a:r>
              <a:rPr lang="en-US" dirty="0" smtClean="0"/>
              <a:t> link to add team member to your new organization.</a:t>
            </a:r>
          </a:p>
          <a:p>
            <a:pPr marL="514350" indent="-514350">
              <a:buFont typeface="+mj-lt"/>
              <a:buAutoNum type="arabicPeriod" startAt="3"/>
            </a:pPr>
            <a:r>
              <a:rPr lang="en-US" dirty="0" smtClean="0"/>
              <a:t>Click the </a:t>
            </a:r>
            <a:r>
              <a:rPr lang="en-US" b="1" dirty="0" smtClean="0"/>
              <a:t>Add user </a:t>
            </a:r>
            <a:r>
              <a:rPr lang="en-US" dirty="0" smtClean="0"/>
              <a:t>field and then select your new user name to add it to this team.</a:t>
            </a:r>
          </a:p>
          <a:p>
            <a:endParaRPr lang="en-US" dirty="0" smtClean="0"/>
          </a:p>
          <a:p>
            <a:r>
              <a:rPr lang="en-US" dirty="0" smtClean="0"/>
              <a:t>Notice </a:t>
            </a:r>
            <a:r>
              <a:rPr lang="en-US" dirty="0"/>
              <a:t>that the original admin user us already part of this and any new organization teams.</a:t>
            </a:r>
            <a:endParaRPr lang="en-US" dirty="0" smtClean="0"/>
          </a:p>
          <a:p>
            <a:pPr marL="514350" indent="-514350">
              <a:buFont typeface="+mj-lt"/>
              <a:buAutoNum type="arabicPeriod" startAt="3"/>
            </a:pPr>
            <a:endParaRPr lang="en-US" dirty="0"/>
          </a:p>
        </p:txBody>
      </p:sp>
      <p:pic>
        <p:nvPicPr>
          <p:cNvPr id="4" name="Picture 3"/>
          <p:cNvPicPr>
            <a:picLocks noChangeAspect="1"/>
          </p:cNvPicPr>
          <p:nvPr/>
        </p:nvPicPr>
        <p:blipFill>
          <a:blip r:embed="rId3"/>
          <a:stretch>
            <a:fillRect/>
          </a:stretch>
        </p:blipFill>
        <p:spPr>
          <a:xfrm>
            <a:off x="9085162" y="304800"/>
            <a:ext cx="6226175" cy="3605892"/>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9081193" y="4186756"/>
            <a:ext cx="6442514" cy="3737370"/>
          </a:xfrm>
          <a:prstGeom prst="rect">
            <a:avLst/>
          </a:prstGeom>
          <a:ln>
            <a:solidFill>
              <a:schemeClr val="accent1"/>
            </a:solidFill>
          </a:ln>
        </p:spPr>
      </p:pic>
      <p:cxnSp>
        <p:nvCxnSpPr>
          <p:cNvPr id="10" name="Straight Arrow Connector 9"/>
          <p:cNvCxnSpPr/>
          <p:nvPr/>
        </p:nvCxnSpPr>
        <p:spPr>
          <a:xfrm flipV="1">
            <a:off x="5117977" y="3618689"/>
            <a:ext cx="7780900" cy="1911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6400800" y="5334000"/>
            <a:ext cx="3190672" cy="217575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8974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10198"/>
            <a:ext cx="6587339" cy="5345953"/>
          </a:xfrm>
        </p:spPr>
        <p:txBody>
          <a:bodyPr/>
          <a:lstStyle/>
          <a:p>
            <a:r>
              <a:rPr lang="en-US" dirty="0" smtClean="0"/>
              <a:t>You should now see that your new user name is part of the chef organization's team.</a:t>
            </a:r>
          </a:p>
          <a:p>
            <a:r>
              <a:rPr lang="en-US" dirty="0" smtClean="0"/>
              <a:t>In the next step we'll switch to the new organization so we can add a node to it.</a:t>
            </a:r>
          </a:p>
          <a:p>
            <a:endParaRPr lang="en-US" dirty="0"/>
          </a:p>
          <a:p>
            <a:r>
              <a:rPr lang="en-US" dirty="0" smtClean="0"/>
              <a:t>5. From the bottom-left of the web UI, click </a:t>
            </a:r>
            <a:r>
              <a:rPr lang="en-US" b="1" dirty="0" smtClean="0"/>
              <a:t>admin</a:t>
            </a:r>
            <a:r>
              <a:rPr lang="en-US" dirty="0" smtClean="0"/>
              <a:t> and then click your new organization (</a:t>
            </a:r>
            <a:r>
              <a:rPr lang="en-US" b="1" dirty="0" smtClean="0"/>
              <a:t>chef</a:t>
            </a:r>
            <a:r>
              <a:rPr lang="en-US" dirty="0" smtClean="0"/>
              <a:t>) to switch to it.</a:t>
            </a:r>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grpSp>
        <p:nvGrpSpPr>
          <p:cNvPr id="5" name="Group 4"/>
          <p:cNvGrpSpPr/>
          <p:nvPr/>
        </p:nvGrpSpPr>
        <p:grpSpPr>
          <a:xfrm>
            <a:off x="7626500" y="609076"/>
            <a:ext cx="8464293" cy="5597171"/>
            <a:chOff x="7626500" y="609076"/>
            <a:chExt cx="8464293" cy="5597171"/>
          </a:xfrm>
        </p:grpSpPr>
        <p:pic>
          <p:nvPicPr>
            <p:cNvPr id="7" name="Picture 6"/>
            <p:cNvPicPr>
              <a:picLocks noChangeAspect="1"/>
            </p:cNvPicPr>
            <p:nvPr/>
          </p:nvPicPr>
          <p:blipFill>
            <a:blip r:embed="rId3"/>
            <a:stretch>
              <a:fillRect/>
            </a:stretch>
          </p:blipFill>
          <p:spPr>
            <a:xfrm>
              <a:off x="7626500" y="609076"/>
              <a:ext cx="8464293" cy="5597171"/>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8124126" y="3856759"/>
              <a:ext cx="570612" cy="307253"/>
            </a:xfrm>
            <a:prstGeom prst="rect">
              <a:avLst/>
            </a:prstGeom>
          </p:spPr>
        </p:pic>
      </p:grpSp>
      <p:cxnSp>
        <p:nvCxnSpPr>
          <p:cNvPr id="13" name="Straight Arrow Connector 12"/>
          <p:cNvCxnSpPr/>
          <p:nvPr/>
        </p:nvCxnSpPr>
        <p:spPr>
          <a:xfrm flipV="1">
            <a:off x="6828817" y="5933873"/>
            <a:ext cx="972766" cy="2723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00484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142039" y="2364198"/>
            <a:ext cx="6587339" cy="5345953"/>
          </a:xfrm>
        </p:spPr>
        <p:txBody>
          <a:bodyPr/>
          <a:lstStyle/>
          <a:p>
            <a:r>
              <a:rPr lang="en-US" dirty="0" smtClean="0"/>
              <a:t>6. Click the Dashboard link and notice that you can no longer see any nodes.</a:t>
            </a:r>
          </a:p>
          <a:p>
            <a:endParaRPr lang="en-US" dirty="0"/>
          </a:p>
          <a:p>
            <a:r>
              <a:rPr lang="en-US" b="1" dirty="0" smtClean="0"/>
              <a:t>Question</a:t>
            </a:r>
            <a:r>
              <a:rPr lang="en-US" dirty="0" smtClean="0"/>
              <a:t>: Where have your previous nodes gone?</a:t>
            </a:r>
          </a:p>
          <a:p>
            <a:endParaRPr lang="en-US" dirty="0" smtClean="0"/>
          </a:p>
          <a:p>
            <a:pPr marL="514350" indent="-514350">
              <a:buFont typeface="+mj-lt"/>
              <a:buAutoNum type="arabicPeriod" startAt="7"/>
            </a:pPr>
            <a:r>
              <a:rPr lang="en-US" dirty="0" smtClean="0"/>
              <a:t>Click </a:t>
            </a:r>
            <a:r>
              <a:rPr lang="en-US" dirty="0"/>
              <a:t>the </a:t>
            </a:r>
            <a:r>
              <a:rPr lang="en-US" b="1" dirty="0" smtClean="0"/>
              <a:t>Add</a:t>
            </a:r>
            <a:r>
              <a:rPr lang="en-US" dirty="0" smtClean="0"/>
              <a:t> button to add a node to your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648806" y="1722203"/>
            <a:ext cx="9432098" cy="4270035"/>
          </a:xfrm>
          <a:prstGeom prst="rect">
            <a:avLst/>
          </a:prstGeom>
          <a:ln>
            <a:solidFill>
              <a:schemeClr val="accent1"/>
            </a:solidFill>
          </a:ln>
        </p:spPr>
      </p:pic>
      <p:cxnSp>
        <p:nvCxnSpPr>
          <p:cNvPr id="6" name="Straight Arrow Connector 5"/>
          <p:cNvCxnSpPr/>
          <p:nvPr/>
        </p:nvCxnSpPr>
        <p:spPr>
          <a:xfrm flipV="1">
            <a:off x="5983051" y="2348893"/>
            <a:ext cx="4902741" cy="489767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9952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7"/>
            </a:pPr>
            <a:r>
              <a:rPr lang="en-US" dirty="0" smtClean="0"/>
              <a:t>Add one of the </a:t>
            </a:r>
            <a:r>
              <a:rPr lang="en-US" b="1" dirty="0" smtClean="0"/>
              <a:t>target nodes </a:t>
            </a:r>
            <a:r>
              <a:rPr lang="en-US" dirty="0" smtClean="0"/>
              <a:t>you were assigned at the beginning of this course and then click the </a:t>
            </a:r>
            <a:r>
              <a:rPr lang="en-US" b="1" dirty="0" smtClean="0"/>
              <a:t>Add 1 node </a:t>
            </a:r>
            <a:r>
              <a:rPr lang="en-US" dirty="0" smtClean="0"/>
              <a:t>button.</a:t>
            </a:r>
          </a:p>
          <a:p>
            <a:pPr marL="514350" indent="-514350">
              <a:buFont typeface="+mj-lt"/>
              <a:buAutoNum type="arabicPeriod" startAt="7"/>
            </a:pPr>
            <a:endParaRPr lang="en-US" dirty="0"/>
          </a:p>
          <a:p>
            <a:r>
              <a:rPr lang="en-US" b="1" dirty="0" smtClean="0"/>
              <a:t>Note</a:t>
            </a:r>
            <a:r>
              <a:rPr lang="en-US" dirty="0" smtClean="0"/>
              <a:t>: Use the same password authentication method as done previously in the course.</a:t>
            </a:r>
          </a:p>
          <a:p>
            <a:pPr marL="514350" indent="-514350">
              <a:buFont typeface="+mj-lt"/>
              <a:buAutoNum type="arabicPeriod" startAt="7"/>
            </a:pPr>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8190689" y="217392"/>
            <a:ext cx="7554324" cy="7681287"/>
          </a:xfrm>
          <a:prstGeom prst="rect">
            <a:avLst/>
          </a:prstGeom>
          <a:ln>
            <a:solidFill>
              <a:schemeClr val="accent1"/>
            </a:solidFill>
          </a:ln>
        </p:spPr>
      </p:pic>
    </p:spTree>
    <p:extLst>
      <p:ext uri="{BB962C8B-B14F-4D97-AF65-F5344CB8AC3E}">
        <p14:creationId xmlns:p14="http://schemas.microsoft.com/office/powerpoint/2010/main" val="28772937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You should now see the node you added to your new </a:t>
            </a:r>
            <a:r>
              <a:rPr lang="en-US" b="1" dirty="0" smtClean="0"/>
              <a:t>chef</a:t>
            </a:r>
            <a:r>
              <a:rPr lang="en-US" dirty="0" smtClean="0"/>
              <a:t> organization.</a:t>
            </a:r>
            <a:endParaRPr lang="en-US" dirty="0"/>
          </a:p>
          <a:p>
            <a:endParaRPr lang="en-US" dirty="0" smtClean="0"/>
          </a:p>
          <a:p>
            <a:r>
              <a:rPr lang="en-US" dirty="0" smtClean="0"/>
              <a:t>You can also determine which organization you are switched to by looking at the bottom-left of the Chef Compliance Dashboard.</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6945718" y="1241865"/>
            <a:ext cx="8806820" cy="6468286"/>
          </a:xfrm>
          <a:prstGeom prst="rect">
            <a:avLst/>
          </a:prstGeom>
          <a:ln>
            <a:solidFill>
              <a:schemeClr val="accent1"/>
            </a:solidFill>
          </a:ln>
        </p:spPr>
      </p:pic>
      <p:cxnSp>
        <p:nvCxnSpPr>
          <p:cNvPr id="7" name="Straight Arrow Connector 6"/>
          <p:cNvCxnSpPr/>
          <p:nvPr/>
        </p:nvCxnSpPr>
        <p:spPr>
          <a:xfrm>
            <a:off x="6446387" y="27536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3931787" y="68430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36178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As you may recall, the last time you tried to view nodes while logged in to the Compliance Dashboard with your new user name, you could not see any nodes.</a:t>
            </a:r>
          </a:p>
          <a:p>
            <a:endParaRPr lang="en-US" dirty="0" smtClean="0"/>
          </a:p>
          <a:p>
            <a:r>
              <a:rPr lang="en-US" dirty="0" smtClean="0"/>
              <a:t>8. Log out of the Compliance Dashboard and log back in with your </a:t>
            </a:r>
            <a:r>
              <a:rPr lang="en-US" b="1" dirty="0" smtClean="0"/>
              <a:t>new user name</a:t>
            </a:r>
            <a:r>
              <a:rPr lang="en-US" dirty="0" smtClean="0"/>
              <a:t>.</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750996" y="1357709"/>
            <a:ext cx="9341268" cy="3739585"/>
          </a:xfrm>
          <a:prstGeom prst="rect">
            <a:avLst/>
          </a:prstGeom>
          <a:ln>
            <a:solidFill>
              <a:schemeClr val="accent1"/>
            </a:solidFill>
          </a:ln>
        </p:spPr>
      </p:pic>
      <p:cxnSp>
        <p:nvCxnSpPr>
          <p:cNvPr id="5" name="Straight Arrow Connector 4"/>
          <p:cNvCxnSpPr/>
          <p:nvPr/>
        </p:nvCxnSpPr>
        <p:spPr>
          <a:xfrm flipV="1">
            <a:off x="6084437" y="3771900"/>
            <a:ext cx="8145913" cy="318543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0991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users.</a:t>
            </a:r>
          </a:p>
          <a:p>
            <a:pPr marL="457200" indent="-457200">
              <a:buFont typeface="Wingdings" charset="2"/>
              <a:buChar char="Ø"/>
            </a:pPr>
            <a:r>
              <a:rPr lang="en-US" dirty="0"/>
              <a:t>Set user </a:t>
            </a:r>
            <a:r>
              <a:rPr lang="en-US" dirty="0" smtClean="0"/>
              <a:t>permissions.</a:t>
            </a:r>
          </a:p>
          <a:p>
            <a:pPr marL="457200" indent="-457200">
              <a:buFont typeface="Wingdings" charset="2"/>
              <a:buChar char="Ø"/>
            </a:pPr>
            <a:r>
              <a:rPr lang="en-US" dirty="0" smtClean="0"/>
              <a:t>Create and apply organizations.</a:t>
            </a:r>
          </a:p>
          <a:p>
            <a:pPr marL="457200" indent="-457200">
              <a:buFont typeface="Wingdings" charset="2"/>
              <a:buChar char="Ø"/>
            </a:pPr>
            <a:r>
              <a:rPr lang="en-US" dirty="0" smtClean="0"/>
              <a:t>Create Teams.</a:t>
            </a:r>
          </a:p>
          <a:p>
            <a:pPr marL="457200" indent="-457200">
              <a:buFont typeface="Wingdings" charset="2"/>
              <a:buChar char="Ø"/>
            </a:pPr>
            <a:r>
              <a:rPr lang="en-US" dirty="0" smtClean="0"/>
              <a:t>Set Team permissions.</a:t>
            </a:r>
          </a:p>
          <a:p>
            <a:pPr marL="457200" indent="-457200">
              <a:buFont typeface="Wingdings" charset="2"/>
              <a:buChar char="Ø"/>
            </a:pPr>
            <a:endParaRPr lang="en-US" dirty="0"/>
          </a:p>
          <a:p>
            <a:pPr marL="457200" indent="-457200">
              <a:buFont typeface="Wingdings" charset="2"/>
              <a:buChar char="Ø"/>
            </a:pPr>
            <a:endParaRPr lang="en-US" dirty="0" smtClean="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b="1" dirty="0"/>
          </a:p>
          <a:p>
            <a:r>
              <a:rPr lang="en-US" b="1" dirty="0" smtClean="0"/>
              <a:t>Question</a:t>
            </a:r>
            <a:r>
              <a:rPr lang="en-US" dirty="0" smtClean="0"/>
              <a:t>: Do you remember why this is possible?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7530289" y="1133475"/>
            <a:ext cx="8318933" cy="6109951"/>
          </a:xfrm>
          <a:prstGeom prst="rect">
            <a:avLst/>
          </a:prstGeom>
          <a:ln>
            <a:solidFill>
              <a:schemeClr val="accent1"/>
            </a:solidFill>
          </a:ln>
        </p:spPr>
      </p:pic>
    </p:spTree>
    <p:extLst>
      <p:ext uri="{BB962C8B-B14F-4D97-AF65-F5344CB8AC3E}">
        <p14:creationId xmlns:p14="http://schemas.microsoft.com/office/powerpoint/2010/main" val="4109333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a:t>9</a:t>
            </a:r>
            <a:r>
              <a:rPr lang="en-US" dirty="0" smtClean="0"/>
              <a:t>. From the bottom-left of the Compliance Dashboard, switch back and forth between you new organization and your user name's default organization. </a:t>
            </a:r>
          </a:p>
          <a:p>
            <a:endParaRPr lang="en-US" dirty="0"/>
          </a:p>
          <a:p>
            <a:r>
              <a:rPr lang="en-US" dirty="0" smtClean="0"/>
              <a:t>You should only be able to access the node that was created under your new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9283430" y="304800"/>
            <a:ext cx="6125183" cy="7505288"/>
          </a:xfrm>
          <a:prstGeom prst="rect">
            <a:avLst/>
          </a:prstGeom>
          <a:ln>
            <a:solidFill>
              <a:schemeClr val="accent1"/>
            </a:solidFill>
          </a:ln>
        </p:spPr>
      </p:pic>
    </p:spTree>
    <p:extLst>
      <p:ext uri="{BB962C8B-B14F-4D97-AF65-F5344CB8AC3E}">
        <p14:creationId xmlns:p14="http://schemas.microsoft.com/office/powerpoint/2010/main" val="38336066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Team Permissions</a:t>
            </a:r>
            <a:endParaRPr lang="en-US" dirty="0"/>
          </a:p>
        </p:txBody>
      </p:sp>
      <p:sp>
        <p:nvSpPr>
          <p:cNvPr id="3" name="Subtitle 2"/>
          <p:cNvSpPr>
            <a:spLocks noGrp="1"/>
          </p:cNvSpPr>
          <p:nvPr>
            <p:ph type="subTitle" idx="1"/>
          </p:nvPr>
        </p:nvSpPr>
        <p:spPr/>
        <p:txBody>
          <a:bodyPr/>
          <a:lstStyle/>
          <a:p>
            <a:r>
              <a:rPr lang="en-US" dirty="0" smtClean="0"/>
              <a:t>Teams have their own set of permissions.</a:t>
            </a:r>
          </a:p>
          <a:p>
            <a:endParaRPr lang="en-US" dirty="0"/>
          </a:p>
          <a:p>
            <a:r>
              <a:rPr lang="en-US" dirty="0" smtClean="0"/>
              <a:t>Team permissions are completely separate and independent of user permissions.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606660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pPr marL="514350" indent="-514350">
              <a:buAutoNum type="arabicPeriod"/>
            </a:pPr>
            <a:r>
              <a:rPr lang="en-US" dirty="0" smtClean="0"/>
              <a:t>Log out of the Compliance Web UI and log back in as </a:t>
            </a:r>
            <a:r>
              <a:rPr lang="en-US" b="1" dirty="0" smtClean="0"/>
              <a:t>admin</a:t>
            </a:r>
            <a:r>
              <a:rPr lang="en-US" dirty="0" smtClean="0"/>
              <a:t>.</a:t>
            </a:r>
            <a:endParaRPr lang="en-US" dirty="0"/>
          </a:p>
          <a:p>
            <a:pPr marL="514350" indent="-514350">
              <a:buAutoNum type="arabicPeriod"/>
            </a:pPr>
            <a:r>
              <a:rPr lang="en-US" dirty="0" smtClean="0"/>
              <a:t>If you like you can switch back to the admin organization although it really doesn't matter for the next task.</a:t>
            </a:r>
          </a:p>
        </p:txBody>
      </p:sp>
      <p:pic>
        <p:nvPicPr>
          <p:cNvPr id="4" name="Picture 3"/>
          <p:cNvPicPr>
            <a:picLocks noChangeAspect="1"/>
          </p:cNvPicPr>
          <p:nvPr/>
        </p:nvPicPr>
        <p:blipFill>
          <a:blip r:embed="rId2"/>
          <a:stretch>
            <a:fillRect/>
          </a:stretch>
        </p:blipFill>
        <p:spPr>
          <a:xfrm>
            <a:off x="11868150" y="4603873"/>
            <a:ext cx="2895600" cy="3341077"/>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1705740" y="1133475"/>
            <a:ext cx="3058010" cy="3300413"/>
          </a:xfrm>
          <a:prstGeom prst="rect">
            <a:avLst/>
          </a:prstGeom>
          <a:ln>
            <a:solidFill>
              <a:schemeClr val="accent1"/>
            </a:solidFill>
          </a:ln>
        </p:spPr>
      </p:pic>
      <p:cxnSp>
        <p:nvCxnSpPr>
          <p:cNvPr id="9" name="Straight Arrow Connector 8"/>
          <p:cNvCxnSpPr/>
          <p:nvPr/>
        </p:nvCxnSpPr>
        <p:spPr>
          <a:xfrm>
            <a:off x="5124450" y="2647950"/>
            <a:ext cx="6210300" cy="1219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972050" y="5143500"/>
            <a:ext cx="7429500" cy="2381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34326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3"/>
            </a:pPr>
            <a:r>
              <a:rPr lang="en-US" dirty="0" smtClean="0"/>
              <a:t>Click </a:t>
            </a:r>
            <a:r>
              <a:rPr lang="en-US" b="1" dirty="0" smtClean="0"/>
              <a:t>Manage Organizations </a:t>
            </a:r>
            <a:r>
              <a:rPr lang="en-US" dirty="0" smtClean="0"/>
              <a:t>from the menu.</a:t>
            </a:r>
          </a:p>
          <a:p>
            <a:pPr marL="514350" indent="-514350">
              <a:buFont typeface="+mj-lt"/>
              <a:buAutoNum type="arabicPeriod" startAt="3"/>
            </a:pPr>
            <a:r>
              <a:rPr lang="en-US" dirty="0" smtClean="0"/>
              <a:t>From the resulting Organizations screen, click the </a:t>
            </a:r>
            <a:r>
              <a:rPr lang="en-US" b="1" dirty="0" smtClean="0"/>
              <a:t>chef</a:t>
            </a:r>
            <a:r>
              <a:rPr lang="en-US" dirty="0" smtClean="0"/>
              <a:t> organization's </a:t>
            </a:r>
            <a:r>
              <a:rPr lang="en-US" b="1" dirty="0" smtClean="0"/>
              <a:t>Teams</a:t>
            </a:r>
            <a:r>
              <a:rPr lang="en-US" dirty="0" smtClean="0"/>
              <a:t> link.</a:t>
            </a:r>
            <a:endParaRPr lang="en-US" dirty="0"/>
          </a:p>
        </p:txBody>
      </p:sp>
      <p:pic>
        <p:nvPicPr>
          <p:cNvPr id="5" name="Picture 4"/>
          <p:cNvPicPr>
            <a:picLocks noChangeAspect="1"/>
          </p:cNvPicPr>
          <p:nvPr/>
        </p:nvPicPr>
        <p:blipFill>
          <a:blip r:embed="rId2"/>
          <a:stretch>
            <a:fillRect/>
          </a:stretch>
        </p:blipFill>
        <p:spPr>
          <a:xfrm>
            <a:off x="11717686" y="1108526"/>
            <a:ext cx="2626964" cy="3183766"/>
          </a:xfrm>
          <a:prstGeom prst="rect">
            <a:avLst/>
          </a:prstGeom>
          <a:ln>
            <a:solidFill>
              <a:schemeClr val="accent1"/>
            </a:solidFill>
          </a:ln>
        </p:spPr>
      </p:pic>
      <p:cxnSp>
        <p:nvCxnSpPr>
          <p:cNvPr id="7" name="Straight Arrow Connector 6"/>
          <p:cNvCxnSpPr/>
          <p:nvPr/>
        </p:nvCxnSpPr>
        <p:spPr>
          <a:xfrm>
            <a:off x="5486400" y="2857500"/>
            <a:ext cx="6572250" cy="1524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017000" y="4468572"/>
            <a:ext cx="6781800" cy="3370011"/>
          </a:xfrm>
          <a:prstGeom prst="rect">
            <a:avLst/>
          </a:prstGeom>
          <a:ln>
            <a:solidFill>
              <a:schemeClr val="accent1"/>
            </a:solidFill>
          </a:ln>
        </p:spPr>
      </p:pic>
      <p:cxnSp>
        <p:nvCxnSpPr>
          <p:cNvPr id="13" name="Straight Arrow Connector 12"/>
          <p:cNvCxnSpPr/>
          <p:nvPr/>
        </p:nvCxnSpPr>
        <p:spPr>
          <a:xfrm>
            <a:off x="5145436" y="5293594"/>
            <a:ext cx="8532464" cy="17549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93500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5"/>
            </a:pPr>
            <a:r>
              <a:rPr lang="en-US" dirty="0"/>
              <a:t>From the resulting </a:t>
            </a:r>
            <a:r>
              <a:rPr lang="en-US" dirty="0" smtClean="0"/>
              <a:t>Teams screen</a:t>
            </a:r>
            <a:r>
              <a:rPr lang="en-US" dirty="0"/>
              <a:t>, click the </a:t>
            </a:r>
            <a:r>
              <a:rPr lang="en-US" b="1" dirty="0" smtClean="0"/>
              <a:t>pencil </a:t>
            </a:r>
            <a:r>
              <a:rPr lang="en-US" dirty="0" smtClean="0"/>
              <a:t>icon.</a:t>
            </a:r>
          </a:p>
          <a:p>
            <a:pPr marL="514350" indent="-514350">
              <a:buFont typeface="+mj-lt"/>
              <a:buAutoNum type="arabicPeriod" startAt="5"/>
            </a:pPr>
            <a:endParaRPr lang="en-US" dirty="0"/>
          </a:p>
          <a:p>
            <a:r>
              <a:rPr lang="en-US" dirty="0" smtClean="0"/>
              <a:t>The team permissions screen should display.</a:t>
            </a:r>
          </a:p>
          <a:p>
            <a:pPr marL="514350" indent="-514350">
              <a:buFont typeface="+mj-lt"/>
              <a:buAutoNum type="arabicPeriod" startAt="5"/>
            </a:pPr>
            <a:endParaRPr lang="en-US" dirty="0"/>
          </a:p>
        </p:txBody>
      </p:sp>
      <p:pic>
        <p:nvPicPr>
          <p:cNvPr id="4" name="Picture 3"/>
          <p:cNvPicPr>
            <a:picLocks noChangeAspect="1"/>
          </p:cNvPicPr>
          <p:nvPr/>
        </p:nvPicPr>
        <p:blipFill>
          <a:blip r:embed="rId3"/>
          <a:stretch>
            <a:fillRect/>
          </a:stretch>
        </p:blipFill>
        <p:spPr>
          <a:xfrm>
            <a:off x="9055448" y="942975"/>
            <a:ext cx="6489352" cy="3332736"/>
          </a:xfrm>
          <a:prstGeom prst="rect">
            <a:avLst/>
          </a:prstGeom>
          <a:ln>
            <a:solidFill>
              <a:schemeClr val="accent1"/>
            </a:solidFill>
          </a:ln>
        </p:spPr>
      </p:pic>
      <p:cxnSp>
        <p:nvCxnSpPr>
          <p:cNvPr id="7" name="Straight Arrow Connector 6"/>
          <p:cNvCxnSpPr/>
          <p:nvPr/>
        </p:nvCxnSpPr>
        <p:spPr>
          <a:xfrm flipV="1">
            <a:off x="3829050" y="2252546"/>
            <a:ext cx="10845955" cy="79545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9525000" y="4486438"/>
            <a:ext cx="5848350" cy="3552616"/>
          </a:xfrm>
          <a:prstGeom prst="rect">
            <a:avLst/>
          </a:prstGeom>
          <a:ln>
            <a:solidFill>
              <a:schemeClr val="accent1"/>
            </a:solidFill>
          </a:ln>
        </p:spPr>
      </p:pic>
      <p:cxnSp>
        <p:nvCxnSpPr>
          <p:cNvPr id="12" name="Straight Arrow Connector 11"/>
          <p:cNvCxnSpPr/>
          <p:nvPr/>
        </p:nvCxnSpPr>
        <p:spPr>
          <a:xfrm>
            <a:off x="4819650" y="5010313"/>
            <a:ext cx="4572000" cy="7227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3032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703260" cy="5345953"/>
          </a:xfrm>
        </p:spPr>
        <p:txBody>
          <a:bodyPr/>
          <a:lstStyle/>
          <a:p>
            <a:pPr marL="457200" indent="-457200">
              <a:buFont typeface="Wingdings" panose="05000000000000000000" pitchFamily="2" charset="2"/>
              <a:buChar char="q"/>
            </a:pPr>
            <a:r>
              <a:rPr lang="en-US" dirty="0" smtClean="0"/>
              <a:t>The </a:t>
            </a:r>
            <a:r>
              <a:rPr lang="en-US" b="1" dirty="0" smtClean="0"/>
              <a:t>Node Management </a:t>
            </a:r>
            <a:r>
              <a:rPr lang="en-US" dirty="0" smtClean="0"/>
              <a:t>permissions, when checked, enable the team members to add</a:t>
            </a:r>
            <a:r>
              <a:rPr lang="en-US" dirty="0"/>
              <a:t>, edit or delete </a:t>
            </a:r>
            <a:r>
              <a:rPr lang="en-US" dirty="0" smtClean="0"/>
              <a:t>nodes from the dashboard.</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smtClean="0"/>
              <a:t>The </a:t>
            </a:r>
            <a:r>
              <a:rPr lang="en-US" b="1" dirty="0" smtClean="0"/>
              <a:t>Compliance Scans </a:t>
            </a:r>
            <a:r>
              <a:rPr lang="en-US" dirty="0"/>
              <a:t>permissions, when checked, enable the team members to </a:t>
            </a:r>
            <a:r>
              <a:rPr lang="en-US" dirty="0" smtClean="0"/>
              <a:t>execute scans.</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cxnSp>
        <p:nvCxnSpPr>
          <p:cNvPr id="8" name="Straight Arrow Connector 7"/>
          <p:cNvCxnSpPr/>
          <p:nvPr/>
        </p:nvCxnSpPr>
        <p:spPr>
          <a:xfrm>
            <a:off x="5048250" y="3962400"/>
            <a:ext cx="2800350" cy="2969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5753100" y="4743451"/>
            <a:ext cx="2095500" cy="5678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36145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360360" cy="5345953"/>
          </a:xfrm>
        </p:spPr>
        <p:txBody>
          <a:bodyPr/>
          <a:lstStyle/>
          <a:p>
            <a:r>
              <a:rPr lang="en-US" b="1" dirty="0" smtClean="0"/>
              <a:t>Note</a:t>
            </a:r>
            <a:r>
              <a:rPr lang="en-US" dirty="0" smtClean="0"/>
              <a:t>: As of this writing, the Patch Management and Security Automation permissions are not fully functional. </a:t>
            </a: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spTree>
    <p:extLst>
      <p:ext uri="{BB962C8B-B14F-4D97-AF65-F5344CB8AC3E}">
        <p14:creationId xmlns:p14="http://schemas.microsoft.com/office/powerpoint/2010/main" val="83026742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How can you share nodes between different user names?</a:t>
            </a:r>
            <a:r>
              <a:rPr lang="en-US" dirty="0" smtClean="0"/>
              <a:t/>
            </a:r>
            <a:br>
              <a:rPr lang="en-US" dirty="0" smtClean="0"/>
            </a:br>
            <a:endParaRPr lang="en-US" dirty="0" smtClean="0"/>
          </a:p>
          <a:p>
            <a:pPr marL="514350" indent="-514350">
              <a:buFont typeface="+mj-lt"/>
              <a:buAutoNum type="arabicPeriod"/>
            </a:pPr>
            <a:r>
              <a:rPr lang="en-US" dirty="0" smtClean="0"/>
              <a:t>Of the following permissions found </a:t>
            </a:r>
            <a:r>
              <a:rPr lang="en-US" dirty="0"/>
              <a:t>on the Users/Create </a:t>
            </a:r>
            <a:r>
              <a:rPr lang="en-US" dirty="0" smtClean="0"/>
              <a:t>screen, </a:t>
            </a:r>
            <a:r>
              <a:rPr lang="en-US" dirty="0" smtClean="0"/>
              <a:t>which has the highest levels of permissions when enabled?</a:t>
            </a:r>
            <a:r>
              <a:rPr lang="en-US" dirty="0"/>
              <a:t/>
            </a:r>
            <a:br>
              <a:rPr lang="en-US" dirty="0"/>
            </a:br>
            <a:endParaRPr lang="en-US" dirty="0"/>
          </a:p>
          <a:p>
            <a:pPr marL="822325" lvl="1" indent="-514350">
              <a:buFont typeface="Wingdings" panose="05000000000000000000" pitchFamily="2" charset="2"/>
              <a:buChar char="q"/>
            </a:pPr>
            <a:r>
              <a:rPr lang="en-US" dirty="0" smtClean="0"/>
              <a:t>Organization Management.</a:t>
            </a:r>
          </a:p>
          <a:p>
            <a:pPr marL="822325" lvl="1" indent="-514350">
              <a:buFont typeface="Wingdings" panose="05000000000000000000" pitchFamily="2" charset="2"/>
              <a:buChar char="q"/>
            </a:pPr>
            <a:r>
              <a:rPr lang="en-US" dirty="0" smtClean="0"/>
              <a:t>User Management. </a:t>
            </a:r>
          </a:p>
          <a:p>
            <a:pPr marL="822325" lvl="1" indent="-514350">
              <a:buFont typeface="Wingdings" panose="05000000000000000000" pitchFamily="2" charset="2"/>
              <a:buChar char="q"/>
            </a:pPr>
            <a:r>
              <a:rPr lang="en-US" dirty="0" smtClean="0"/>
              <a:t>Site Management.</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523040" y="1856198"/>
            <a:ext cx="7154258" cy="5345953"/>
          </a:xfrm>
        </p:spPr>
        <p:txBody>
          <a:bodyPr/>
          <a:lstStyle/>
          <a:p>
            <a:pPr marL="514350" indent="-514350">
              <a:buFont typeface="+mj-lt"/>
              <a:buAutoNum type="arabicPeriod" startAt="3"/>
            </a:pPr>
            <a:r>
              <a:rPr lang="en-US" dirty="0" smtClean="0"/>
              <a:t>Regarding team permissions, what </a:t>
            </a:r>
            <a:r>
              <a:rPr lang="en-US" dirty="0" smtClean="0"/>
              <a:t>can the </a:t>
            </a:r>
            <a:r>
              <a:rPr lang="en-US" b="1" dirty="0" smtClean="0"/>
              <a:t>Node management </a:t>
            </a:r>
            <a:r>
              <a:rPr lang="en-US" dirty="0" smtClean="0"/>
              <a:t>permission allow?</a:t>
            </a:r>
            <a:endParaRPr lang="en-US" dirty="0"/>
          </a:p>
        </p:txBody>
      </p:sp>
      <p:pic>
        <p:nvPicPr>
          <p:cNvPr id="4" name="Picture 3"/>
          <p:cNvPicPr>
            <a:picLocks noChangeAspect="1"/>
          </p:cNvPicPr>
          <p:nvPr/>
        </p:nvPicPr>
        <p:blipFill>
          <a:blip r:embed="rId3"/>
          <a:stretch>
            <a:fillRect/>
          </a:stretch>
        </p:blipFill>
        <p:spPr>
          <a:xfrm>
            <a:off x="7804298" y="1856198"/>
            <a:ext cx="8321530" cy="5054965"/>
          </a:xfrm>
          <a:prstGeom prst="rect">
            <a:avLst/>
          </a:prstGeom>
          <a:ln>
            <a:solidFill>
              <a:schemeClr val="accent1"/>
            </a:solidFill>
          </a:ln>
        </p:spPr>
      </p:pic>
    </p:spTree>
    <p:extLst>
      <p:ext uri="{BB962C8B-B14F-4D97-AF65-F5344CB8AC3E}">
        <p14:creationId xmlns:p14="http://schemas.microsoft.com/office/powerpoint/2010/main" val="391435322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Users</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create and edit Compliance Server users.</a:t>
            </a:r>
          </a:p>
          <a:p>
            <a:endParaRPr lang="en-US" dirty="0"/>
          </a:p>
          <a:p>
            <a:r>
              <a:rPr lang="en-US" dirty="0" smtClean="0"/>
              <a:t>You can also modify their permission to allow or prevent certain actions.</a:t>
            </a:r>
            <a:endParaRPr lang="en-US" dirty="0"/>
          </a:p>
        </p:txBody>
      </p:sp>
    </p:spTree>
    <p:extLst>
      <p:ext uri="{BB962C8B-B14F-4D97-AF65-F5344CB8AC3E}">
        <p14:creationId xmlns:p14="http://schemas.microsoft.com/office/powerpoint/2010/main" val="333423815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Creating Users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new Compliance User.</a:t>
            </a:r>
          </a:p>
          <a:p>
            <a:pPr marL="342900" indent="-342900">
              <a:buFont typeface="Wingdings" panose="05000000000000000000" pitchFamily="2" charset="2"/>
              <a:buChar char="q"/>
            </a:pPr>
            <a:r>
              <a:rPr lang="en-US" dirty="0" smtClean="0"/>
              <a:t>Modify a User's </a:t>
            </a:r>
            <a:r>
              <a:rPr lang="en-US" dirty="0"/>
              <a:t>P</a:t>
            </a:r>
            <a:r>
              <a:rPr lang="en-US" dirty="0" smtClean="0"/>
              <a:t>ermissions.</a:t>
            </a:r>
            <a:endParaRPr lang="en-US" dirty="0"/>
          </a:p>
        </p:txBody>
      </p:sp>
      <p:sp>
        <p:nvSpPr>
          <p:cNvPr id="5" name="Content Placeholder 2"/>
          <p:cNvSpPr>
            <a:spLocks noGrp="1"/>
          </p:cNvSpPr>
          <p:nvPr>
            <p:ph sz="quarter" idx="11"/>
          </p:nvPr>
        </p:nvSpPr>
        <p:spPr>
          <a:xfrm>
            <a:off x="1671638" y="3260725"/>
            <a:ext cx="12319000" cy="1528233"/>
          </a:xfrm>
        </p:spPr>
        <p:txBody>
          <a:bodyPr/>
          <a:lstStyle/>
          <a:p>
            <a:r>
              <a:rPr lang="en-US" dirty="0" smtClean="0"/>
              <a:t>Let's learn by doing. We'll stop along the way to explain details.</a:t>
            </a:r>
            <a:endParaRPr lang="en-US" dirty="0"/>
          </a:p>
        </p:txBody>
      </p:sp>
    </p:spTree>
    <p:extLst>
      <p:ext uri="{BB962C8B-B14F-4D97-AF65-F5344CB8AC3E}">
        <p14:creationId xmlns:p14="http://schemas.microsoft.com/office/powerpoint/2010/main" val="13490347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a:pPr>
            <a:r>
              <a:rPr lang="en-US" dirty="0" smtClean="0"/>
              <a:t>From the bottom-left, click the </a:t>
            </a:r>
            <a:r>
              <a:rPr lang="en-US" b="1" dirty="0" smtClean="0"/>
              <a:t>menu</a:t>
            </a:r>
            <a:r>
              <a:rPr lang="en-US" dirty="0" smtClean="0"/>
              <a:t> button and then click </a:t>
            </a:r>
            <a:r>
              <a:rPr lang="en-US" b="1" dirty="0" smtClean="0"/>
              <a:t>Manage user</a:t>
            </a:r>
            <a:r>
              <a:rPr lang="en-US" dirty="0" smtClean="0"/>
              <a:t>s.</a:t>
            </a:r>
          </a:p>
          <a:p>
            <a:pPr marL="514350" indent="-514350">
              <a:buFont typeface="+mj-lt"/>
              <a:buAutoNum type="arabicPeriod"/>
            </a:pPr>
            <a:r>
              <a:rPr lang="en-US" dirty="0" smtClean="0"/>
              <a:t> Click </a:t>
            </a:r>
            <a:r>
              <a:rPr lang="en-US" b="1" dirty="0" smtClean="0"/>
              <a:t>Manage users</a:t>
            </a:r>
            <a:r>
              <a:rPr lang="en-US" dirty="0" smtClean="0"/>
              <a:t>.</a:t>
            </a:r>
          </a:p>
          <a:p>
            <a:pPr marL="514350" indent="-514350">
              <a:buFont typeface="+mj-lt"/>
              <a:buAutoNum type="arabicPeriod"/>
            </a:pPr>
            <a:r>
              <a:rPr lang="en-US" dirty="0" smtClean="0"/>
              <a:t>From the resulting screen, click </a:t>
            </a:r>
            <a:r>
              <a:rPr lang="en-US" b="1" dirty="0" smtClean="0"/>
              <a:t>Create new user</a:t>
            </a:r>
            <a:r>
              <a:rPr lang="en-US" dirty="0" smtClean="0"/>
              <a:t>.</a:t>
            </a:r>
          </a:p>
          <a:p>
            <a:pPr marL="514350" indent="-514350">
              <a:buFont typeface="+mj-lt"/>
              <a:buAutoNum type="arabicPeriod"/>
            </a:pPr>
            <a:endParaRPr lang="en-US" dirty="0"/>
          </a:p>
        </p:txBody>
      </p:sp>
      <p:pic>
        <p:nvPicPr>
          <p:cNvPr id="10" name="Picture 9"/>
          <p:cNvPicPr>
            <a:picLocks noChangeAspect="1"/>
          </p:cNvPicPr>
          <p:nvPr/>
        </p:nvPicPr>
        <p:blipFill>
          <a:blip r:embed="rId2"/>
          <a:stretch>
            <a:fillRect/>
          </a:stretch>
        </p:blipFill>
        <p:spPr>
          <a:xfrm>
            <a:off x="9132696" y="4950187"/>
            <a:ext cx="4619880" cy="3076245"/>
          </a:xfrm>
          <a:prstGeom prst="rect">
            <a:avLst/>
          </a:prstGeom>
          <a:ln>
            <a:solidFill>
              <a:schemeClr val="accent1"/>
            </a:solidFill>
          </a:ln>
        </p:spPr>
      </p:pic>
      <p:grpSp>
        <p:nvGrpSpPr>
          <p:cNvPr id="12" name="Group 11"/>
          <p:cNvGrpSpPr/>
          <p:nvPr/>
        </p:nvGrpSpPr>
        <p:grpSpPr>
          <a:xfrm>
            <a:off x="9132696" y="493430"/>
            <a:ext cx="3595751" cy="4268127"/>
            <a:chOff x="9132696" y="493430"/>
            <a:chExt cx="3595751" cy="4268127"/>
          </a:xfrm>
        </p:grpSpPr>
        <p:pic>
          <p:nvPicPr>
            <p:cNvPr id="7" name="Picture 6"/>
            <p:cNvPicPr>
              <a:picLocks noChangeAspect="1"/>
            </p:cNvPicPr>
            <p:nvPr/>
          </p:nvPicPr>
          <p:blipFill>
            <a:blip r:embed="rId3"/>
            <a:stretch>
              <a:fillRect/>
            </a:stretch>
          </p:blipFill>
          <p:spPr>
            <a:xfrm>
              <a:off x="9132696" y="493430"/>
              <a:ext cx="3595751" cy="4268127"/>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10011854" y="1708560"/>
              <a:ext cx="1133475" cy="431136"/>
            </a:xfrm>
            <a:prstGeom prst="rect">
              <a:avLst/>
            </a:prstGeom>
          </p:spPr>
        </p:pic>
      </p:grpSp>
      <p:cxnSp>
        <p:nvCxnSpPr>
          <p:cNvPr id="9" name="Straight Arrow Connector 8"/>
          <p:cNvCxnSpPr/>
          <p:nvPr/>
        </p:nvCxnSpPr>
        <p:spPr>
          <a:xfrm>
            <a:off x="5340096" y="3730752"/>
            <a:ext cx="4334256" cy="3657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373104" y="5203172"/>
            <a:ext cx="6714818" cy="116143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73613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Creating Users</a:t>
            </a:r>
            <a:endParaRPr lang="en-US" dirty="0"/>
          </a:p>
        </p:txBody>
      </p:sp>
      <p:sp>
        <p:nvSpPr>
          <p:cNvPr id="5" name="Text Placeholder 4"/>
          <p:cNvSpPr>
            <a:spLocks noGrp="1"/>
          </p:cNvSpPr>
          <p:nvPr>
            <p:ph type="body" sz="quarter" idx="12"/>
          </p:nvPr>
        </p:nvSpPr>
        <p:spPr>
          <a:xfrm>
            <a:off x="650040" y="1856198"/>
            <a:ext cx="6464438" cy="5897914"/>
          </a:xfrm>
        </p:spPr>
        <p:txBody>
          <a:bodyPr/>
          <a:lstStyle/>
          <a:p>
            <a:r>
              <a:rPr lang="en-US" dirty="0" smtClean="0"/>
              <a:t>The Users/Create screen displays.</a:t>
            </a:r>
          </a:p>
          <a:p>
            <a:r>
              <a:rPr lang="en-US" dirty="0" smtClean="0"/>
              <a:t>A </a:t>
            </a:r>
            <a:r>
              <a:rPr lang="en-US" dirty="0"/>
              <a:t>user can have the following permissions</a:t>
            </a:r>
            <a:r>
              <a:rPr lang="en-US" dirty="0" smtClean="0"/>
              <a:t>:</a:t>
            </a:r>
          </a:p>
          <a:p>
            <a:pPr marL="457200" indent="-457200">
              <a:buFont typeface="Wingdings" panose="05000000000000000000" pitchFamily="2" charset="2"/>
              <a:buChar char="q"/>
            </a:pPr>
            <a:r>
              <a:rPr lang="en-US" b="1" dirty="0"/>
              <a:t>S</a:t>
            </a:r>
            <a:r>
              <a:rPr lang="en-US" b="1" dirty="0" smtClean="0"/>
              <a:t>ite Management </a:t>
            </a:r>
            <a:r>
              <a:rPr lang="en-US" dirty="0" smtClean="0"/>
              <a:t>users can do everything.</a:t>
            </a:r>
          </a:p>
          <a:p>
            <a:pPr marL="457200" indent="-457200">
              <a:buFont typeface="Wingdings" panose="05000000000000000000" pitchFamily="2" charset="2"/>
              <a:buChar char="q"/>
            </a:pPr>
            <a:r>
              <a:rPr lang="en-US" b="1" dirty="0" smtClean="0"/>
              <a:t>Organization Management </a:t>
            </a:r>
            <a:r>
              <a:rPr lang="en-US" dirty="0" smtClean="0"/>
              <a:t>users can </a:t>
            </a:r>
            <a:r>
              <a:rPr lang="en-US" dirty="0"/>
              <a:t>create, edit or delete </a:t>
            </a:r>
            <a:r>
              <a:rPr lang="en-US" dirty="0" smtClean="0"/>
              <a:t>Organizations.</a:t>
            </a:r>
          </a:p>
          <a:p>
            <a:pPr marL="457200" indent="-457200">
              <a:buFont typeface="Wingdings" panose="05000000000000000000" pitchFamily="2" charset="2"/>
              <a:buChar char="q"/>
            </a:pPr>
            <a:r>
              <a:rPr lang="en-US" b="1" dirty="0" smtClean="0"/>
              <a:t>User Management </a:t>
            </a:r>
            <a:r>
              <a:rPr lang="en-US" dirty="0" smtClean="0"/>
              <a:t>users can </a:t>
            </a:r>
            <a:r>
              <a:rPr lang="en-US" dirty="0"/>
              <a:t>create, edit or delete </a:t>
            </a:r>
            <a:r>
              <a:rPr lang="en-US" dirty="0" smtClean="0"/>
              <a:t>users.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96287" y="447472"/>
            <a:ext cx="7348702" cy="6746350"/>
          </a:xfrm>
          <a:prstGeom prst="rect">
            <a:avLst/>
          </a:prstGeom>
          <a:ln>
            <a:solidFill>
              <a:schemeClr val="accent1"/>
            </a:solidFill>
          </a:ln>
        </p:spPr>
      </p:pic>
    </p:spTree>
    <p:extLst>
      <p:ext uri="{BB962C8B-B14F-4D97-AF65-F5344CB8AC3E}">
        <p14:creationId xmlns:p14="http://schemas.microsoft.com/office/powerpoint/2010/main" val="325465379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39" y="1856198"/>
            <a:ext cx="6709765" cy="5345953"/>
          </a:xfrm>
        </p:spPr>
        <p:txBody>
          <a:bodyPr/>
          <a:lstStyle/>
          <a:p>
            <a:pPr marL="514350" indent="-514350">
              <a:buFont typeface="+mj-lt"/>
              <a:buAutoNum type="arabicPeriod" startAt="4"/>
            </a:pPr>
            <a:r>
              <a:rPr lang="en-US" dirty="0" smtClean="0"/>
              <a:t>From the </a:t>
            </a:r>
            <a:r>
              <a:rPr lang="en-US" dirty="0"/>
              <a:t>current Users/Create screen</a:t>
            </a:r>
            <a:r>
              <a:rPr lang="en-US" dirty="0" smtClean="0"/>
              <a:t>, type a </a:t>
            </a:r>
            <a:r>
              <a:rPr lang="en-US" b="1" dirty="0" smtClean="0"/>
              <a:t>user name </a:t>
            </a:r>
            <a:r>
              <a:rPr lang="en-US" dirty="0" smtClean="0"/>
              <a:t>of your choice and a password you'll remember, like </a:t>
            </a:r>
            <a:r>
              <a:rPr lang="en-US" b="1" dirty="0" smtClean="0"/>
              <a:t>chef</a:t>
            </a:r>
            <a:r>
              <a:rPr lang="en-US" dirty="0" smtClean="0"/>
              <a:t>.</a:t>
            </a:r>
          </a:p>
          <a:p>
            <a:endParaRPr lang="en-US" dirty="0" smtClean="0"/>
          </a:p>
          <a:p>
            <a:r>
              <a:rPr lang="en-US" b="1" dirty="0" smtClean="0"/>
              <a:t>Note</a:t>
            </a:r>
            <a:r>
              <a:rPr lang="en-US" dirty="0" smtClean="0"/>
              <a:t>: Leave the new user's permissions unchecked for now.</a:t>
            </a:r>
          </a:p>
          <a:p>
            <a:endParaRPr lang="en-US" dirty="0" smtClean="0"/>
          </a:p>
          <a:p>
            <a:r>
              <a:rPr lang="en-US" dirty="0" smtClean="0"/>
              <a:t>5. Click the </a:t>
            </a:r>
            <a:r>
              <a:rPr lang="en-US" b="1" dirty="0" smtClean="0"/>
              <a:t>Add user</a:t>
            </a:r>
            <a:r>
              <a:rPr lang="en-US" dirty="0" smtClean="0"/>
              <a:t> button.</a:t>
            </a:r>
            <a:endParaRPr lang="en-US" dirty="0"/>
          </a:p>
        </p:txBody>
      </p:sp>
      <p:pic>
        <p:nvPicPr>
          <p:cNvPr id="8" name="Picture 7"/>
          <p:cNvPicPr>
            <a:picLocks noChangeAspect="1"/>
          </p:cNvPicPr>
          <p:nvPr/>
        </p:nvPicPr>
        <p:blipFill>
          <a:blip r:embed="rId2"/>
          <a:stretch>
            <a:fillRect/>
          </a:stretch>
        </p:blipFill>
        <p:spPr>
          <a:xfrm>
            <a:off x="8544060" y="462914"/>
            <a:ext cx="7000741" cy="7071742"/>
          </a:xfrm>
          <a:prstGeom prst="rect">
            <a:avLst/>
          </a:prstGeom>
          <a:ln>
            <a:solidFill>
              <a:schemeClr val="accent1"/>
            </a:solidFill>
          </a:ln>
        </p:spPr>
      </p:pic>
    </p:spTree>
    <p:extLst>
      <p:ext uri="{BB962C8B-B14F-4D97-AF65-F5344CB8AC3E}">
        <p14:creationId xmlns:p14="http://schemas.microsoft.com/office/powerpoint/2010/main" val="309392434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br>
              <a:rPr lang="en-US" dirty="0"/>
            </a:br>
            <a:r>
              <a:rPr lang="en-US" dirty="0"/>
              <a:t>Creating Users</a:t>
            </a:r>
          </a:p>
        </p:txBody>
      </p:sp>
      <p:sp>
        <p:nvSpPr>
          <p:cNvPr id="5" name="Text Placeholder 4"/>
          <p:cNvSpPr>
            <a:spLocks noGrp="1"/>
          </p:cNvSpPr>
          <p:nvPr>
            <p:ph type="body" sz="quarter" idx="12"/>
          </p:nvPr>
        </p:nvSpPr>
        <p:spPr>
          <a:xfrm>
            <a:off x="650040" y="1856198"/>
            <a:ext cx="7132088" cy="5824762"/>
          </a:xfrm>
        </p:spPr>
        <p:txBody>
          <a:bodyPr/>
          <a:lstStyle/>
          <a:p>
            <a:r>
              <a:rPr lang="en-US" dirty="0" smtClean="0"/>
              <a:t>Notice from the current </a:t>
            </a:r>
            <a:r>
              <a:rPr lang="en-US" b="1" dirty="0" smtClean="0"/>
              <a:t>Users</a:t>
            </a:r>
            <a:r>
              <a:rPr lang="en-US" dirty="0" smtClean="0"/>
              <a:t> screen you could edit or delete users. </a:t>
            </a:r>
          </a:p>
          <a:p>
            <a:r>
              <a:rPr lang="en-US" dirty="0" smtClean="0"/>
              <a:t>The bottom image shows the permissions that you can edit for a user. </a:t>
            </a:r>
          </a:p>
          <a:p>
            <a:r>
              <a:rPr lang="en-US" dirty="0" smtClean="0"/>
              <a:t>You could also edit the Username and/or Password but not the user ID.</a:t>
            </a:r>
          </a:p>
          <a:p>
            <a:endParaRPr lang="en-US" dirty="0"/>
          </a:p>
          <a:p>
            <a:r>
              <a:rPr lang="en-US" b="1" dirty="0"/>
              <a:t>Reminder</a:t>
            </a:r>
            <a:r>
              <a:rPr lang="en-US" dirty="0"/>
              <a:t>: Leave the new user's permissions unchecked for now.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89403" y="232918"/>
            <a:ext cx="6434773" cy="32372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890571" y="3796088"/>
            <a:ext cx="5940997" cy="4315997"/>
          </a:xfrm>
          <a:prstGeom prst="rect">
            <a:avLst/>
          </a:prstGeom>
          <a:ln>
            <a:solidFill>
              <a:schemeClr val="accent1"/>
            </a:solidFill>
          </a:ln>
        </p:spPr>
      </p:pic>
    </p:spTree>
    <p:extLst>
      <p:ext uri="{BB962C8B-B14F-4D97-AF65-F5344CB8AC3E}">
        <p14:creationId xmlns:p14="http://schemas.microsoft.com/office/powerpoint/2010/main" val="371236710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6"/>
            </a:pPr>
            <a:r>
              <a:rPr lang="en-US" dirty="0" smtClean="0"/>
              <a:t>From the top-right of the Compliance web UI, click the </a:t>
            </a:r>
            <a:r>
              <a:rPr lang="en-US" b="1" dirty="0" smtClean="0"/>
              <a:t>User</a:t>
            </a:r>
            <a:r>
              <a:rPr lang="en-US" dirty="0" smtClean="0"/>
              <a:t> icon and log out.</a:t>
            </a:r>
          </a:p>
          <a:p>
            <a:pPr marL="514350" indent="-514350">
              <a:buFont typeface="+mj-lt"/>
              <a:buAutoNum type="arabicPeriod" startAt="6"/>
            </a:pPr>
            <a:r>
              <a:rPr lang="en-US" dirty="0" smtClean="0"/>
              <a:t>From the resulting login screen, log in with your </a:t>
            </a:r>
            <a:r>
              <a:rPr lang="en-US" b="1" dirty="0" smtClean="0"/>
              <a:t>new user ID</a:t>
            </a:r>
            <a:r>
              <a:rPr lang="en-US" dirty="0" smtClean="0"/>
              <a:t>.</a:t>
            </a:r>
            <a:endParaRPr lang="en-US" dirty="0"/>
          </a:p>
        </p:txBody>
      </p:sp>
      <p:pic>
        <p:nvPicPr>
          <p:cNvPr id="3" name="Picture 2"/>
          <p:cNvPicPr>
            <a:picLocks noChangeAspect="1"/>
          </p:cNvPicPr>
          <p:nvPr/>
        </p:nvPicPr>
        <p:blipFill>
          <a:blip r:embed="rId2"/>
          <a:stretch>
            <a:fillRect/>
          </a:stretch>
        </p:blipFill>
        <p:spPr>
          <a:xfrm>
            <a:off x="9412861" y="589676"/>
            <a:ext cx="5762288" cy="3248637"/>
          </a:xfrm>
          <a:prstGeom prst="rect">
            <a:avLst/>
          </a:prstGeom>
          <a:ln>
            <a:solidFill>
              <a:schemeClr val="accent1"/>
            </a:solidFill>
          </a:ln>
        </p:spPr>
      </p:pic>
      <p:cxnSp>
        <p:nvCxnSpPr>
          <p:cNvPr id="9" name="Straight Arrow Connector 8"/>
          <p:cNvCxnSpPr/>
          <p:nvPr/>
        </p:nvCxnSpPr>
        <p:spPr>
          <a:xfrm>
            <a:off x="5301185" y="3030360"/>
            <a:ext cx="6333096" cy="41323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348281" y="4258823"/>
            <a:ext cx="5826868" cy="3763186"/>
          </a:xfrm>
          <a:prstGeom prst="rect">
            <a:avLst/>
          </a:prstGeom>
          <a:ln>
            <a:solidFill>
              <a:schemeClr val="accent1"/>
            </a:solidFill>
          </a:ln>
        </p:spPr>
      </p:pic>
      <p:cxnSp>
        <p:nvCxnSpPr>
          <p:cNvPr id="12" name="Straight Arrow Connector 11"/>
          <p:cNvCxnSpPr/>
          <p:nvPr/>
        </p:nvCxnSpPr>
        <p:spPr>
          <a:xfrm>
            <a:off x="3974981" y="4805859"/>
            <a:ext cx="6025053" cy="70511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25215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3382</TotalTime>
  <Words>1567</Words>
  <Application>Microsoft Office PowerPoint</Application>
  <PresentationFormat>Custom</PresentationFormat>
  <Paragraphs>225</Paragraphs>
  <Slides>30</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ＭＳ Ｐゴシック</vt:lpstr>
      <vt:lpstr>Arial</vt:lpstr>
      <vt:lpstr>Courier New</vt:lpstr>
      <vt:lpstr>Wingdings</vt:lpstr>
      <vt:lpstr>Base</vt:lpstr>
      <vt:lpstr>Interaction</vt:lpstr>
      <vt:lpstr>Users, Organizations, Teams and Permissions</vt:lpstr>
      <vt:lpstr>Objectives</vt:lpstr>
      <vt:lpstr>Managing Users</vt:lpstr>
      <vt:lpstr>Group Lab: Creating Users</vt:lpstr>
      <vt:lpstr>GL: Creating Users</vt:lpstr>
      <vt:lpstr>Discussion: Creating Users</vt:lpstr>
      <vt:lpstr>GL: Creating Users</vt:lpstr>
      <vt:lpstr>Discussion: Creating Users</vt:lpstr>
      <vt:lpstr>GL: Managing Users</vt:lpstr>
      <vt:lpstr>GL: Managing Users</vt:lpstr>
      <vt:lpstr>Organizations in Chef Compliance</vt:lpstr>
      <vt:lpstr>Group Lab: Using Organizations and Teams</vt:lpstr>
      <vt:lpstr>GL: Creating an Organization</vt:lpstr>
      <vt:lpstr>GL: Creating an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Managing Team Permissions</vt:lpstr>
      <vt:lpstr>GL: Managing Team Permissions</vt:lpstr>
      <vt:lpstr>GL: Managing Team Permissions</vt:lpstr>
      <vt:lpstr>GL: Managing Team Permissions</vt:lpstr>
      <vt:lpstr>Discussion: Managing Team Permissions</vt:lpstr>
      <vt:lpstr>Discussion: Managing Team Permissions</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237</cp:revision>
  <cp:lastPrinted>2015-02-07T23:49:10Z</cp:lastPrinted>
  <dcterms:created xsi:type="dcterms:W3CDTF">2015-11-10T15:58:30Z</dcterms:created>
  <dcterms:modified xsi:type="dcterms:W3CDTF">2016-02-12T18:56:10Z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