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5"/>
    <p:sldMasterId id="2147483847" r:id="rId6"/>
  </p:sldMasterIdLst>
  <p:notesMasterIdLst>
    <p:notesMasterId r:id="rId49"/>
  </p:notesMasterIdLst>
  <p:handoutMasterIdLst>
    <p:handoutMasterId r:id="rId50"/>
  </p:handoutMasterIdLst>
  <p:sldIdLst>
    <p:sldId id="256" r:id="rId7"/>
    <p:sldId id="257" r:id="rId8"/>
    <p:sldId id="316" r:id="rId9"/>
    <p:sldId id="328" r:id="rId10"/>
    <p:sldId id="318" r:id="rId11"/>
    <p:sldId id="325" r:id="rId12"/>
    <p:sldId id="326" r:id="rId13"/>
    <p:sldId id="322" r:id="rId14"/>
    <p:sldId id="323" r:id="rId15"/>
    <p:sldId id="324" r:id="rId16"/>
    <p:sldId id="354" r:id="rId17"/>
    <p:sldId id="363" r:id="rId18"/>
    <p:sldId id="362" r:id="rId19"/>
    <p:sldId id="368" r:id="rId20"/>
    <p:sldId id="381" r:id="rId21"/>
    <p:sldId id="358" r:id="rId22"/>
    <p:sldId id="359" r:id="rId23"/>
    <p:sldId id="355" r:id="rId24"/>
    <p:sldId id="356" r:id="rId25"/>
    <p:sldId id="357" r:id="rId26"/>
    <p:sldId id="360" r:id="rId27"/>
    <p:sldId id="361" r:id="rId28"/>
    <p:sldId id="373" r:id="rId29"/>
    <p:sldId id="374" r:id="rId30"/>
    <p:sldId id="372" r:id="rId31"/>
    <p:sldId id="348" r:id="rId32"/>
    <p:sldId id="349" r:id="rId33"/>
    <p:sldId id="350" r:id="rId34"/>
    <p:sldId id="351" r:id="rId35"/>
    <p:sldId id="378" r:id="rId36"/>
    <p:sldId id="352" r:id="rId37"/>
    <p:sldId id="375" r:id="rId38"/>
    <p:sldId id="377" r:id="rId39"/>
    <p:sldId id="379" r:id="rId40"/>
    <p:sldId id="383" r:id="rId41"/>
    <p:sldId id="384" r:id="rId42"/>
    <p:sldId id="385" r:id="rId43"/>
    <p:sldId id="387" r:id="rId44"/>
    <p:sldId id="386" r:id="rId45"/>
    <p:sldId id="276" r:id="rId46"/>
    <p:sldId id="376" r:id="rId47"/>
    <p:sldId id="267" r:id="rId48"/>
  </p:sldIdLst>
  <p:sldSz cx="16256000" cy="9144000"/>
  <p:notesSz cx="6858000" cy="9144000"/>
  <p:defaultTex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894">
          <p15:clr>
            <a:srgbClr val="A4A3A4"/>
          </p15:clr>
        </p15:guide>
        <p15:guide id="2" pos="91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0F0"/>
    <a:srgbClr val="7D868C"/>
    <a:srgbClr val="808000"/>
    <a:srgbClr val="408000"/>
    <a:srgbClr val="108001"/>
    <a:srgbClr val="CBCFD1"/>
    <a:srgbClr val="015068"/>
    <a:srgbClr val="0885A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525" autoAdjust="0"/>
    <p:restoredTop sz="58621" autoAdjust="0"/>
  </p:normalViewPr>
  <p:slideViewPr>
    <p:cSldViewPr snapToGrid="0">
      <p:cViewPr varScale="1">
        <p:scale>
          <a:sx n="27" d="100"/>
          <a:sy n="27" d="100"/>
        </p:scale>
        <p:origin x="2100" y="56"/>
      </p:cViewPr>
      <p:guideLst>
        <p:guide orient="horz" pos="894"/>
        <p:guide pos="9120"/>
      </p:guideLst>
    </p:cSldViewPr>
  </p:slideViewPr>
  <p:outlineViewPr>
    <p:cViewPr>
      <p:scale>
        <a:sx n="33" d="100"/>
        <a:sy n="33" d="100"/>
      </p:scale>
      <p:origin x="0" y="-32768"/>
    </p:cViewPr>
  </p:outlineViewPr>
  <p:notesTextViewPr>
    <p:cViewPr>
      <p:scale>
        <a:sx n="100" d="100"/>
        <a:sy n="100" d="100"/>
      </p:scale>
      <p:origin x="0" y="0"/>
    </p:cViewPr>
  </p:notesTextViewPr>
  <p:notesViewPr>
    <p:cSldViewPr snapToGrid="0">
      <p:cViewPr varScale="1">
        <p:scale>
          <a:sx n="43" d="100"/>
          <a:sy n="43" d="100"/>
        </p:scale>
        <p:origin x="2308" y="5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handoutMaster" Target="handoutMasters/handoutMaster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slide" Target="slides/slide35.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theme" Target="theme/theme1.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notesMaster" Target="notesMasters/notesMaster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8" Type="http://schemas.openxmlformats.org/officeDocument/2006/relationships/slide" Target="slides/slide2.xml"/><Relationship Id="rId5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04CB1577-BF96-2D40-B4CA-2BF6DA80CBA7}" type="datetime1">
              <a:rPr lang="en-CA"/>
              <a:pPr>
                <a:defRPr/>
              </a:pPr>
              <a:t>2016-02-10</a:t>
            </a:fld>
            <a:endParaRPr lang="en-US" dirty="0"/>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3A35AAA1-4075-DF47-A6D2-754791F9B6E1}" type="slidenum">
              <a:rPr lang="en-US"/>
              <a:pPr>
                <a:defRPr/>
              </a:pPr>
              <a:t>‹#›</a:t>
            </a:fld>
            <a:endParaRPr lang="en-US" dirty="0"/>
          </a:p>
        </p:txBody>
      </p:sp>
    </p:spTree>
    <p:extLst>
      <p:ext uri="{BB962C8B-B14F-4D97-AF65-F5344CB8AC3E}">
        <p14:creationId xmlns:p14="http://schemas.microsoft.com/office/powerpoint/2010/main" val="194064483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72FDBE47-C34F-CF4A-9709-1411AD5B3286}" type="datetime1">
              <a:rPr lang="en-CA"/>
              <a:pPr>
                <a:defRPr/>
              </a:pPr>
              <a:t>2016-02-10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7" name="Slide Number Placeholder 6"/>
          <p:cNvSpPr>
            <a:spLocks noGrp="1"/>
          </p:cNvSpPr>
          <p:nvPr>
            <p:ph type="sldNum" sz="quarter" idx="5"/>
          </p:nvPr>
        </p:nvSpPr>
        <p:spPr>
          <a:xfrm>
            <a:off x="6172200" y="8685213"/>
            <a:ext cx="6842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DC3734AA-3150-D947-AC52-2F5DF48BFCD5}" type="slidenum">
              <a:rPr lang="en-US"/>
              <a:pPr>
                <a:defRPr/>
              </a:pPr>
              <a:t>‹#›</a:t>
            </a:fld>
            <a:endParaRPr lang="en-US" dirty="0"/>
          </a:p>
        </p:txBody>
      </p:sp>
      <p:sp>
        <p:nvSpPr>
          <p:cNvPr id="8"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9"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Tree>
    <p:extLst>
      <p:ext uri="{BB962C8B-B14F-4D97-AF65-F5344CB8AC3E}">
        <p14:creationId xmlns:p14="http://schemas.microsoft.com/office/powerpoint/2010/main" val="2090357794"/>
      </p:ext>
    </p:extLst>
  </p:cSld>
  <p:clrMap bg1="lt1" tx1="dk1" bg2="lt2" tx2="dk2" accent1="accent1" accent2="accent2" accent3="accent3" accent4="accent4" accent5="accent5" accent6="accent6" hlink="hlink" folHlink="folHlink"/>
  <p:hf dt="0"/>
  <p:notesStyle>
    <a:lvl1pPr algn="l" defTabSz="1217613" rtl="0" fontAlgn="base">
      <a:lnSpc>
        <a:spcPct val="90000"/>
      </a:lnSpc>
      <a:spcBef>
        <a:spcPct val="30000"/>
      </a:spcBef>
      <a:spcAft>
        <a:spcPts val="450"/>
      </a:spcAft>
      <a:defRPr sz="1200" kern="1200">
        <a:solidFill>
          <a:schemeClr val="tx1"/>
        </a:solidFill>
        <a:latin typeface="Arial" panose="020B0604020202020204" pitchFamily="34" charset="0"/>
        <a:ea typeface="ＭＳ Ｐゴシック" charset="0"/>
        <a:cs typeface="Arial" panose="020B0604020202020204" pitchFamily="34" charset="0"/>
      </a:defRPr>
    </a:lvl1pPr>
    <a:lvl2pPr marL="282575" indent="-1397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2pPr>
    <a:lvl3pPr marL="436563"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3pPr>
    <a:lvl4pPr marL="642938" indent="-195263"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4pPr>
    <a:lvl5pPr marL="819150"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5pPr>
    <a:lvl6pPr marL="3047802" algn="l" defTabSz="1219120" rtl="0" eaLnBrk="1" latinLnBrk="0" hangingPunct="1">
      <a:defRPr sz="1600" kern="1200">
        <a:solidFill>
          <a:schemeClr val="tx1"/>
        </a:solidFill>
        <a:latin typeface="+mn-lt"/>
        <a:ea typeface="+mn-ea"/>
        <a:cs typeface="+mn-cs"/>
      </a:defRPr>
    </a:lvl6pPr>
    <a:lvl7pPr marL="3657362" algn="l" defTabSz="1219120" rtl="0" eaLnBrk="1" latinLnBrk="0" hangingPunct="1">
      <a:defRPr sz="1600" kern="1200">
        <a:solidFill>
          <a:schemeClr val="tx1"/>
        </a:solidFill>
        <a:latin typeface="+mn-lt"/>
        <a:ea typeface="+mn-ea"/>
        <a:cs typeface="+mn-cs"/>
      </a:defRPr>
    </a:lvl7pPr>
    <a:lvl8pPr marL="4266923" algn="l" defTabSz="1219120" rtl="0" eaLnBrk="1" latinLnBrk="0" hangingPunct="1">
      <a:defRPr sz="1600" kern="1200">
        <a:solidFill>
          <a:schemeClr val="tx1"/>
        </a:solidFill>
        <a:latin typeface="+mn-lt"/>
        <a:ea typeface="+mn-ea"/>
        <a:cs typeface="+mn-cs"/>
      </a:defRPr>
    </a:lvl8pPr>
    <a:lvl9pPr marL="4876483" algn="l" defTabSz="121912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iase.disa.mil/stigs/Pages/stig-viewing-guidance.aspx"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3" Type="http://schemas.openxmlformats.org/officeDocument/2006/relationships/hyperlink" Target="https://chefio.atlassian.net/wiki/pages/viewpage.action?spaceKey=SE&amp;title=Week+1#Week1-Exercises.1" TargetMode="External"/><Relationship Id="rId2" Type="http://schemas.openxmlformats.org/officeDocument/2006/relationships/slide" Target="../slides/slide41.xml"/><Relationship Id="rId1" Type="http://schemas.openxmlformats.org/officeDocument/2006/relationships/notesMaster" Target="../notesMasters/notesMaster1.xml"/><Relationship Id="rId4" Type="http://schemas.openxmlformats.org/officeDocument/2006/relationships/hyperlink" Target="https://chefio.atlassian.net/wiki/display/SE/Week+2+-+Use+Cases#Week2-UseCases-Exercises-CIS"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Useful references</a:t>
            </a:r>
            <a:r>
              <a:rPr lang="en-US" baseline="0" dirty="0" smtClean="0"/>
              <a:t> for this module:</a:t>
            </a:r>
          </a:p>
          <a:p>
            <a:endParaRPr lang="en-US" baseline="0" dirty="0" smtClean="0"/>
          </a:p>
          <a:p>
            <a:r>
              <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https://docs.chef.io/release/compliance_1-0/dsl_compliance.html</a:t>
            </a:r>
          </a:p>
          <a:p>
            <a:endPar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endParaRPr>
          </a:p>
          <a:p>
            <a:r>
              <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https://docs.chef.io/inspec_reference.html</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5676787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dirty="0" smtClean="0"/>
              <a:t>The text in the example on the left can be used to create a Compliance Profile control (on the right). </a:t>
            </a:r>
            <a:br>
              <a:rPr lang="en-US" dirty="0" smtClean="0"/>
            </a:br>
            <a:r>
              <a:rPr lang="en-US" dirty="0" smtClean="0"/>
              <a:t/>
            </a:r>
            <a:br>
              <a:rPr lang="en-US" dirty="0" smtClean="0"/>
            </a:br>
            <a:r>
              <a:rPr lang="en-US" dirty="0" smtClean="0"/>
              <a:t>In this example, you can</a:t>
            </a:r>
            <a:r>
              <a:rPr lang="en-US" baseline="0" dirty="0" smtClean="0"/>
              <a:t> name the control the same as the section in the CIS document: </a:t>
            </a:r>
            <a:r>
              <a:rPr lang="en-US" sz="1200" b="0" dirty="0" smtClean="0"/>
              <a:t>control 'cis-3.1' </a:t>
            </a:r>
          </a:p>
          <a:p>
            <a:r>
              <a:rPr lang="en-US" sz="1200" b="0" baseline="0" dirty="0" smtClean="0"/>
              <a:t>The Description text from the </a:t>
            </a:r>
            <a:r>
              <a:rPr lang="en-US" baseline="0" dirty="0" smtClean="0"/>
              <a:t>CIS document can be used to write the `desc` section.</a:t>
            </a:r>
          </a:p>
          <a:p>
            <a:endParaRPr lang="en-US" dirty="0" smtClean="0"/>
          </a:p>
          <a:p>
            <a:r>
              <a:rPr lang="en-US" dirty="0" smtClean="0"/>
              <a:t>As you can see on that page, the </a:t>
            </a:r>
            <a:r>
              <a:rPr lang="da-DK" sz="1200" b="0" i="1"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3.1 Set Daemon umask (Scored) </a:t>
            </a:r>
            <a:r>
              <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section says:</a:t>
            </a:r>
          </a:p>
          <a:p>
            <a:endPar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endParaRPr>
          </a:p>
          <a:p>
            <a:r>
              <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Description:</a:t>
            </a:r>
          </a:p>
          <a:p>
            <a:endPar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endParaRPr>
          </a:p>
          <a:p>
            <a:r>
              <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Set the default </a:t>
            </a:r>
            <a:r>
              <a:rPr lang="en-US" sz="1200" b="0" i="0" u="none" strike="noStrike" kern="1200" baseline="0" dirty="0" err="1" smtClean="0">
                <a:solidFill>
                  <a:schemeClr val="tx1"/>
                </a:solidFill>
                <a:latin typeface="Arial" panose="020B0604020202020204" pitchFamily="34" charset="0"/>
                <a:ea typeface="ＭＳ Ｐゴシック" charset="0"/>
                <a:cs typeface="Arial" panose="020B0604020202020204" pitchFamily="34" charset="0"/>
              </a:rPr>
              <a:t>umask</a:t>
            </a:r>
            <a:r>
              <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 for all processes started at boot time. The settings in </a:t>
            </a:r>
            <a:r>
              <a:rPr lang="en-US" sz="1200" b="0" i="0" u="none" strike="noStrike" kern="1200" baseline="0" dirty="0" err="1" smtClean="0">
                <a:solidFill>
                  <a:schemeClr val="tx1"/>
                </a:solidFill>
                <a:latin typeface="Arial" panose="020B0604020202020204" pitchFamily="34" charset="0"/>
                <a:ea typeface="ＭＳ Ｐゴシック" charset="0"/>
                <a:cs typeface="Arial" panose="020B0604020202020204" pitchFamily="34" charset="0"/>
              </a:rPr>
              <a:t>umask</a:t>
            </a:r>
            <a:r>
              <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 selectively turn off default permission when a file is created by a daemon process. </a:t>
            </a:r>
            <a:endParaRPr lang="en-US" dirty="0" smtClean="0"/>
          </a:p>
          <a:p>
            <a:endParaRPr lang="en-US" dirty="0" smtClean="0"/>
          </a:p>
          <a:p>
            <a:r>
              <a:rPr lang="en-US" sz="1200" b="1"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Rationale: </a:t>
            </a:r>
            <a:endPar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endParaRPr>
          </a:p>
          <a:p>
            <a:r>
              <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Setting the </a:t>
            </a:r>
            <a:r>
              <a:rPr lang="en-US" sz="1200" b="0" i="0" u="none" strike="noStrike" kern="1200" baseline="0" dirty="0" err="1" smtClean="0">
                <a:solidFill>
                  <a:schemeClr val="tx1"/>
                </a:solidFill>
                <a:latin typeface="Arial" panose="020B0604020202020204" pitchFamily="34" charset="0"/>
                <a:ea typeface="ＭＳ Ｐゴシック" charset="0"/>
                <a:cs typeface="Arial" panose="020B0604020202020204" pitchFamily="34" charset="0"/>
              </a:rPr>
              <a:t>umask</a:t>
            </a:r>
            <a:r>
              <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 to 027 will make sure that files created by daemons will not be readable, writable or executable by any other than the group and owner of the daemon process and will not be writable by the group of the daemon process. The daemon process can manually override these settings if these files need additional permission. </a:t>
            </a:r>
          </a:p>
          <a:p>
            <a:endPar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1200489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If you scrolled down in that section, you will see an Audit example.</a:t>
            </a:r>
            <a:br>
              <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br>
            <a:r>
              <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
            </a:r>
            <a:br>
              <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br>
            <a:r>
              <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So based on the Audit example on the left, you could write an InSpec test as shown on the right. In this way you can subsequently use this custom profile to scan nodes for </a:t>
            </a:r>
            <a:r>
              <a:rPr lang="en-US" sz="1200" b="0" i="0" u="none" strike="noStrike" kern="1200" baseline="0" dirty="0" err="1" smtClean="0">
                <a:solidFill>
                  <a:schemeClr val="tx1"/>
                </a:solidFill>
                <a:latin typeface="Arial" panose="020B0604020202020204" pitchFamily="34" charset="0"/>
                <a:ea typeface="ＭＳ Ｐゴシック" charset="0"/>
                <a:cs typeface="Arial" panose="020B0604020202020204" pitchFamily="34" charset="0"/>
              </a:rPr>
              <a:t>umask</a:t>
            </a:r>
            <a:r>
              <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 compliance.</a:t>
            </a:r>
          </a:p>
          <a:p>
            <a:endPar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endParaRPr>
          </a:p>
          <a:p>
            <a:r>
              <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https://docs.chef.io/release/compliance_1-0/dsl_compliance.html</a:t>
            </a:r>
          </a:p>
          <a:p>
            <a:endPar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endParaRPr>
          </a:p>
          <a:p>
            <a:r>
              <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https://docs.chef.io/inspec_reference.html</a:t>
            </a:r>
          </a:p>
          <a:p>
            <a:endPar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endParaRPr>
          </a:p>
          <a:p>
            <a:endPar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endParaRPr>
          </a:p>
          <a:p>
            <a:endPar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endParaRPr>
          </a:p>
          <a:p>
            <a:endPar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endParaRPr>
          </a:p>
          <a:p>
            <a:endPar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endParaRPr>
          </a:p>
          <a:p>
            <a:endPar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endParaRPr>
          </a:p>
          <a:p>
            <a:endParaRPr lang="nb-NO"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endParaRP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3386643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After writing the test, in the workplace you should:</a:t>
            </a:r>
          </a:p>
          <a:p>
            <a:pPr marL="0" indent="0">
              <a:buFont typeface="Arial" panose="020B0604020202020204" pitchFamily="34" charset="0"/>
              <a:buNone/>
            </a:pPr>
            <a:endParaRPr lang="en-US" dirty="0" smtClean="0"/>
          </a:p>
          <a:p>
            <a:pPr marL="0" indent="0">
              <a:buFont typeface="Arial" panose="020B0604020202020204" pitchFamily="34" charset="0"/>
              <a:buNone/>
            </a:pPr>
            <a:r>
              <a:rPr lang="en-US" dirty="0" smtClean="0"/>
              <a:t>Use '</a:t>
            </a:r>
            <a:r>
              <a:rPr lang="en-US" dirty="0" err="1" smtClean="0"/>
              <a:t>inspec</a:t>
            </a:r>
            <a:r>
              <a:rPr lang="en-US" dirty="0" smtClean="0"/>
              <a:t> exec' to test the control.</a:t>
            </a:r>
          </a:p>
          <a:p>
            <a:pPr marL="0" indent="0">
              <a:buFont typeface="Arial" panose="020B0604020202020204" pitchFamily="34" charset="0"/>
              <a:buNone/>
            </a:pPr>
            <a:r>
              <a:rPr lang="en-US" dirty="0" smtClean="0"/>
              <a:t>Package the custom compliance profile and upload it to your Compliance server.</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5346680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0284896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240945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3029726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8333879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6871069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5612065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Scroll down to the </a:t>
            </a:r>
            <a:r>
              <a:rPr lang="da-DK" sz="1200" b="0" i="1"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1.1 Password Policy </a:t>
            </a:r>
            <a:r>
              <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section,</a:t>
            </a:r>
          </a:p>
          <a:p>
            <a:endPar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endParaRPr>
          </a:p>
          <a:p>
            <a:r>
              <a:rPr lang="en-US" dirty="0" smtClean="0"/>
              <a:t>The text in the example on the left can be used to create a Compliance Profile control (on the right). </a:t>
            </a:r>
            <a:br>
              <a:rPr lang="en-US" dirty="0" smtClean="0"/>
            </a:br>
            <a:r>
              <a:rPr lang="en-US" dirty="0" smtClean="0"/>
              <a:t/>
            </a:r>
            <a:br>
              <a:rPr lang="en-US" dirty="0" smtClean="0"/>
            </a:br>
            <a:r>
              <a:rPr lang="en-US" dirty="0" smtClean="0"/>
              <a:t>In this example, you can</a:t>
            </a:r>
            <a:r>
              <a:rPr lang="en-US" baseline="0" dirty="0" smtClean="0"/>
              <a:t> name the control the same as the section in the CIS document: </a:t>
            </a:r>
            <a:r>
              <a:rPr lang="en-US" sz="1200" b="1" dirty="0" smtClean="0"/>
              <a:t>cis-enforce-password-history-1.1.1</a:t>
            </a:r>
          </a:p>
          <a:p>
            <a:endParaRPr lang="en-US" sz="1200" b="0" dirty="0" smtClean="0"/>
          </a:p>
          <a:p>
            <a:r>
              <a:rPr lang="en-US" sz="1200" b="0" baseline="0" dirty="0" smtClean="0"/>
              <a:t>The Description text from the </a:t>
            </a:r>
            <a:r>
              <a:rPr lang="en-US" baseline="0" dirty="0" smtClean="0"/>
              <a:t>CIS document can be used to write the `desc` section.</a:t>
            </a:r>
          </a:p>
          <a:p>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4797514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3205762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If you scrolled down in that section, you will see an Audit example.</a:t>
            </a:r>
            <a:br>
              <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br>
            <a:r>
              <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
            </a:r>
            <a:br>
              <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br>
            <a:r>
              <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So based on the Audit example on the left, you could write an InSpec test as shown on the right. In this way you can subsequently use this custom profile to scan nodes for </a:t>
            </a:r>
            <a:r>
              <a:rPr lang="en-US" sz="1200" b="0" i="0" u="none" strike="noStrike" kern="1200" baseline="0" dirty="0" err="1" smtClean="0">
                <a:solidFill>
                  <a:schemeClr val="tx1"/>
                </a:solidFill>
                <a:latin typeface="Arial" panose="020B0604020202020204" pitchFamily="34" charset="0"/>
                <a:ea typeface="ＭＳ Ｐゴシック" charset="0"/>
                <a:cs typeface="Arial" panose="020B0604020202020204" pitchFamily="34" charset="0"/>
              </a:rPr>
              <a:t>umask</a:t>
            </a:r>
            <a:r>
              <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 compliance.</a:t>
            </a:r>
          </a:p>
          <a:p>
            <a:endPar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endParaRPr>
          </a:p>
          <a:p>
            <a:r>
              <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The path shown in this example could be used if you wanted to manually navigate on the Windows node to see how password history parameter is set. However, when the Compliance Server scans the node, the Compliance server's </a:t>
            </a:r>
            <a:r>
              <a:rPr lang="en-US" sz="1200" b="0" i="0" u="none" strike="noStrike" kern="1200" baseline="0" dirty="0" err="1" smtClean="0">
                <a:solidFill>
                  <a:schemeClr val="tx1"/>
                </a:solidFill>
                <a:latin typeface="Arial" panose="020B0604020202020204" pitchFamily="34" charset="0"/>
                <a:ea typeface="ＭＳ Ｐゴシック" charset="0"/>
                <a:cs typeface="Arial" panose="020B0604020202020204" pitchFamily="34" charset="0"/>
              </a:rPr>
              <a:t>inspec</a:t>
            </a:r>
            <a:r>
              <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 will use </a:t>
            </a:r>
            <a:r>
              <a:rPr lang="en-US" sz="1200" b="0" i="0" kern="1200" dirty="0" err="1" smtClean="0">
                <a:solidFill>
                  <a:schemeClr val="tx1"/>
                </a:solidFill>
                <a:effectLst/>
                <a:latin typeface="Arial" panose="020B0604020202020204" pitchFamily="34" charset="0"/>
                <a:ea typeface="ＭＳ Ｐゴシック" charset="0"/>
                <a:cs typeface="Arial" panose="020B0604020202020204" pitchFamily="34" charset="0"/>
              </a:rPr>
              <a:t>cmd</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 = </a:t>
            </a:r>
            <a:r>
              <a:rPr lang="en-US" sz="1200" b="0" i="0" kern="1200" dirty="0" err="1" smtClean="0">
                <a:solidFill>
                  <a:schemeClr val="tx1"/>
                </a:solidFill>
                <a:effectLst/>
                <a:latin typeface="Arial" panose="020B0604020202020204" pitchFamily="34" charset="0"/>
                <a:ea typeface="ＭＳ Ｐゴシック" charset="0"/>
                <a:cs typeface="Arial" panose="020B0604020202020204" pitchFamily="34" charset="0"/>
              </a:rPr>
              <a:t>inspec.command</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a:t>
            </a:r>
            <a:r>
              <a:rPr lang="en-US" sz="1200" b="0" i="0" kern="1200" dirty="0" err="1" smtClean="0">
                <a:solidFill>
                  <a:schemeClr val="tx1"/>
                </a:solidFill>
                <a:effectLst/>
                <a:latin typeface="Arial" panose="020B0604020202020204" pitchFamily="34" charset="0"/>
                <a:ea typeface="ＭＳ Ｐゴシック" charset="0"/>
                <a:cs typeface="Arial" panose="020B0604020202020204" pitchFamily="34" charset="0"/>
              </a:rPr>
              <a:t>secedit</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 /export /</a:t>
            </a:r>
            <a:r>
              <a:rPr lang="en-US" sz="1200" b="0" i="0" kern="1200" dirty="0" err="1" smtClean="0">
                <a:solidFill>
                  <a:schemeClr val="tx1"/>
                </a:solidFill>
                <a:effectLst/>
                <a:latin typeface="Arial" panose="020B0604020202020204" pitchFamily="34" charset="0"/>
                <a:ea typeface="ＭＳ Ｐゴシック" charset="0"/>
                <a:cs typeface="Arial" panose="020B0604020202020204" pitchFamily="34" charset="0"/>
              </a:rPr>
              <a:t>cfg</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 </a:t>
            </a:r>
            <a:r>
              <a:rPr lang="en-US" sz="1200" b="0" i="0" kern="1200" dirty="0" err="1" smtClean="0">
                <a:solidFill>
                  <a:schemeClr val="tx1"/>
                </a:solidFill>
                <a:effectLst/>
                <a:latin typeface="Arial" panose="020B0604020202020204" pitchFamily="34" charset="0"/>
                <a:ea typeface="ＭＳ Ｐゴシック" charset="0"/>
                <a:cs typeface="Arial" panose="020B0604020202020204" pitchFamily="34" charset="0"/>
              </a:rPr>
              <a:t>win_secpol.cfg</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 to locate the parameter.</a:t>
            </a:r>
            <a:endPar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endParaRPr>
          </a:p>
          <a:p>
            <a:endPar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endParaRPr>
          </a:p>
          <a:p>
            <a:r>
              <a:rPr lang="en-US" dirty="0" smtClean="0"/>
              <a:t>https://github.com/chef/inspec/blob/master/lib/resources/security_policy.rb</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5571518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The Compliance server's </a:t>
            </a:r>
            <a:r>
              <a:rPr lang="en-US" sz="1200" b="0" i="0" u="none" strike="noStrike" kern="1200" baseline="0" dirty="0" err="1" smtClean="0">
                <a:solidFill>
                  <a:schemeClr val="tx1"/>
                </a:solidFill>
                <a:latin typeface="Arial" panose="020B0604020202020204" pitchFamily="34" charset="0"/>
                <a:ea typeface="ＭＳ Ｐゴシック" charset="0"/>
                <a:cs typeface="Arial" panose="020B0604020202020204" pitchFamily="34" charset="0"/>
              </a:rPr>
              <a:t>inspec</a:t>
            </a:r>
            <a:r>
              <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 will parse </a:t>
            </a:r>
            <a:r>
              <a:rPr lang="en-US" sz="1200" b="0" i="0" kern="1200" dirty="0" err="1" smtClean="0">
                <a:solidFill>
                  <a:schemeClr val="tx1"/>
                </a:solidFill>
                <a:effectLst/>
                <a:latin typeface="Arial" panose="020B0604020202020204" pitchFamily="34" charset="0"/>
                <a:ea typeface="ＭＳ Ｐゴシック" charset="0"/>
                <a:cs typeface="Arial" panose="020B0604020202020204" pitchFamily="34" charset="0"/>
              </a:rPr>
              <a:t>cmd</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 = </a:t>
            </a:r>
            <a:r>
              <a:rPr lang="en-US" sz="1200" b="0" i="0" kern="1200" dirty="0" err="1" smtClean="0">
                <a:solidFill>
                  <a:schemeClr val="tx1"/>
                </a:solidFill>
                <a:effectLst/>
                <a:latin typeface="Arial" panose="020B0604020202020204" pitchFamily="34" charset="0"/>
                <a:ea typeface="ＭＳ Ｐゴシック" charset="0"/>
                <a:cs typeface="Arial" panose="020B0604020202020204" pitchFamily="34" charset="0"/>
              </a:rPr>
              <a:t>inspec.command</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a:t>
            </a:r>
            <a:r>
              <a:rPr lang="en-US" sz="1200" b="0" i="0" kern="1200" dirty="0" err="1" smtClean="0">
                <a:solidFill>
                  <a:schemeClr val="tx1"/>
                </a:solidFill>
                <a:effectLst/>
                <a:latin typeface="Arial" panose="020B0604020202020204" pitchFamily="34" charset="0"/>
                <a:ea typeface="ＭＳ Ｐゴシック" charset="0"/>
                <a:cs typeface="Arial" panose="020B0604020202020204" pitchFamily="34" charset="0"/>
              </a:rPr>
              <a:t>secedit</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 /export /</a:t>
            </a:r>
            <a:r>
              <a:rPr lang="en-US" sz="1200" b="0" i="0" kern="1200" dirty="0" err="1" smtClean="0">
                <a:solidFill>
                  <a:schemeClr val="tx1"/>
                </a:solidFill>
                <a:effectLst/>
                <a:latin typeface="Arial" panose="020B0604020202020204" pitchFamily="34" charset="0"/>
                <a:ea typeface="ＭＳ Ｐゴシック" charset="0"/>
                <a:cs typeface="Arial" panose="020B0604020202020204" pitchFamily="34" charset="0"/>
              </a:rPr>
              <a:t>cfg</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 </a:t>
            </a:r>
            <a:r>
              <a:rPr lang="en-US" sz="1200" b="0" i="0" kern="1200" dirty="0" err="1" smtClean="0">
                <a:solidFill>
                  <a:schemeClr val="tx1"/>
                </a:solidFill>
                <a:effectLst/>
                <a:latin typeface="Arial" panose="020B0604020202020204" pitchFamily="34" charset="0"/>
                <a:ea typeface="ＭＳ Ｐゴシック" charset="0"/>
                <a:cs typeface="Arial" panose="020B0604020202020204" pitchFamily="34" charset="0"/>
              </a:rPr>
              <a:t>win_secpol.cfg</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 to locate</a:t>
            </a:r>
            <a:r>
              <a:rPr lang="en-US" sz="1200" b="0" i="0" kern="1200" baseline="0" dirty="0" smtClean="0">
                <a:solidFill>
                  <a:schemeClr val="tx1"/>
                </a:solidFill>
                <a:effectLst/>
                <a:latin typeface="Arial" panose="020B0604020202020204" pitchFamily="34" charset="0"/>
                <a:ea typeface="ＭＳ Ｐゴシック" charset="0"/>
                <a:cs typeface="Arial" panose="020B0604020202020204" pitchFamily="34" charset="0"/>
              </a:rPr>
              <a:t> </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the parameter.</a:t>
            </a:r>
          </a:p>
          <a:p>
            <a:endParaRPr lang="en-US" sz="1200" b="0" i="0" u="none" strike="noStrike" kern="1200" baseline="0" dirty="0" smtClean="0">
              <a:solidFill>
                <a:schemeClr val="tx1"/>
              </a:solidFill>
              <a:effectLst/>
              <a:latin typeface="Arial" panose="020B0604020202020204" pitchFamily="34" charset="0"/>
              <a:ea typeface="ＭＳ Ｐゴシック" charset="0"/>
              <a:cs typeface="Arial" panose="020B0604020202020204" pitchFamily="34" charset="0"/>
            </a:endParaRPr>
          </a:p>
          <a:p>
            <a:r>
              <a:rPr lang="en-US" sz="1200" b="0" i="0" u="none" strike="noStrike" kern="1200" baseline="0" dirty="0" smtClean="0">
                <a:solidFill>
                  <a:schemeClr val="tx1"/>
                </a:solidFill>
                <a:effectLst/>
                <a:latin typeface="Arial" panose="020B0604020202020204" pitchFamily="34" charset="0"/>
                <a:ea typeface="ＭＳ Ｐゴシック" charset="0"/>
                <a:cs typeface="Arial" panose="020B0604020202020204" pitchFamily="34" charset="0"/>
              </a:rPr>
              <a:t>The following URL shows the full </a:t>
            </a:r>
            <a:r>
              <a:rPr lang="en-US" sz="1200" b="0" i="0" u="none" strike="noStrike" kern="1200" baseline="0" dirty="0" err="1" smtClean="0">
                <a:solidFill>
                  <a:schemeClr val="tx1"/>
                </a:solidFill>
                <a:effectLst/>
                <a:latin typeface="Arial" panose="020B0604020202020204" pitchFamily="34" charset="0"/>
                <a:ea typeface="ＭＳ Ｐゴシック" charset="0"/>
                <a:cs typeface="Arial" panose="020B0604020202020204" pitchFamily="34" charset="0"/>
              </a:rPr>
              <a:t>inspec</a:t>
            </a:r>
            <a:r>
              <a:rPr lang="en-US" sz="1200" b="0" i="0" u="none" strike="noStrike" kern="1200" baseline="0" dirty="0" smtClean="0">
                <a:solidFill>
                  <a:schemeClr val="tx1"/>
                </a:solidFill>
                <a:effectLst/>
                <a:latin typeface="Arial" panose="020B0604020202020204" pitchFamily="34" charset="0"/>
                <a:ea typeface="ＭＳ Ｐゴシック" charset="0"/>
                <a:cs typeface="Arial" panose="020B0604020202020204" pitchFamily="34" charset="0"/>
              </a:rPr>
              <a:t>/lib/resources/</a:t>
            </a:r>
            <a:r>
              <a:rPr lang="en-US" sz="1200" b="0" i="0" u="none" strike="noStrike" kern="1200" baseline="0" dirty="0" err="1" smtClean="0">
                <a:solidFill>
                  <a:schemeClr val="tx1"/>
                </a:solidFill>
                <a:effectLst/>
                <a:latin typeface="Arial" panose="020B0604020202020204" pitchFamily="34" charset="0"/>
                <a:ea typeface="ＭＳ Ｐゴシック" charset="0"/>
                <a:cs typeface="Arial" panose="020B0604020202020204" pitchFamily="34" charset="0"/>
              </a:rPr>
              <a:t>security_policy.rb</a:t>
            </a:r>
            <a:r>
              <a:rPr lang="en-US" sz="1200" b="0" i="0" u="none" strike="noStrike" kern="1200" baseline="0" dirty="0" smtClean="0">
                <a:solidFill>
                  <a:schemeClr val="tx1"/>
                </a:solidFill>
                <a:effectLst/>
                <a:latin typeface="Arial" panose="020B0604020202020204" pitchFamily="34" charset="0"/>
                <a:ea typeface="ＭＳ Ｐゴシック" charset="0"/>
                <a:cs typeface="Arial" panose="020B0604020202020204" pitchFamily="34" charset="0"/>
              </a:rPr>
              <a:t> code.</a:t>
            </a:r>
            <a:endPar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endParaRPr>
          </a:p>
          <a:p>
            <a:endPar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endParaRPr>
          </a:p>
          <a:p>
            <a:r>
              <a:rPr lang="en-US" dirty="0" smtClean="0"/>
              <a:t>https://github.com/chef/inspec/blob/master/lib/resources/security_policy.rb</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2860754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9404818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9200710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1278880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1073029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Go to this site...</a:t>
            </a:r>
          </a:p>
          <a:p>
            <a:r>
              <a:rPr lang="en-US" dirty="0" smtClean="0">
                <a:hlinkClick r:id="rId3"/>
              </a:rPr>
              <a:t>http://iase.disa.mil/stigs/Pages/stig-viewing-guidance.aspx</a:t>
            </a:r>
            <a:endParaRPr lang="en-US" dirty="0" smtClean="0"/>
          </a:p>
          <a:p>
            <a:endParaRPr lang="en-US" dirty="0" smtClean="0"/>
          </a:p>
          <a:p>
            <a:r>
              <a:rPr lang="en-US" dirty="0" smtClean="0"/>
              <a:t>...and download the latest version of the STIG Viewer. In this example we are downloading Version 2.1.</a:t>
            </a:r>
          </a:p>
          <a:p>
            <a:endParaRPr lang="en-US" dirty="0" smtClean="0"/>
          </a:p>
          <a:p>
            <a:endParaRPr lang="en-US" dirty="0" smtClean="0"/>
          </a:p>
          <a:p>
            <a:endParaRPr lang="en-US" dirty="0" smtClean="0"/>
          </a:p>
          <a:p>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28014951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Try to run the STIG Viewer. If it fails due to a Java error, you may need to install the latest Java Runtime Environment (JRE) as indicated on the next slide.</a:t>
            </a:r>
          </a:p>
          <a:p>
            <a:endParaRPr lang="en-US" dirty="0" smtClean="0"/>
          </a:p>
          <a:p>
            <a:endParaRPr lang="en-US" dirty="0" smtClean="0"/>
          </a:p>
          <a:p>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70154954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23593568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5376388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3502450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51522006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29376841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TBD SCAP Roadmap.</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87749440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image</a:t>
            </a:r>
            <a:r>
              <a:rPr lang="en-US" baseline="0" dirty="0" smtClean="0"/>
              <a:t> on the right shows the right-side pane of the STIG viewer including the details of this </a:t>
            </a:r>
            <a:r>
              <a:rPr lang="en-US" dirty="0" smtClean="0"/>
              <a:t>DoD Security </a:t>
            </a:r>
            <a:r>
              <a:rPr lang="en-US" baseline="0" dirty="0" smtClean="0"/>
              <a:t>rule. This rule states that /etc/</a:t>
            </a:r>
            <a:r>
              <a:rPr lang="en-US" baseline="0" dirty="0" err="1" smtClean="0"/>
              <a:t>gshadow</a:t>
            </a:r>
            <a:r>
              <a:rPr lang="en-US" baseline="0" dirty="0" smtClean="0"/>
              <a:t> must be owned by root.</a:t>
            </a:r>
          </a:p>
          <a:p>
            <a:endParaRPr lang="en-US" baseline="0" dirty="0" smtClean="0"/>
          </a:p>
          <a:p>
            <a:r>
              <a:rPr lang="en-US" baseline="0" dirty="0" smtClean="0"/>
              <a:t>The image on the left shows a Chef Compliance Profile that was written based on the details of this </a:t>
            </a:r>
            <a:r>
              <a:rPr lang="en-US" dirty="0" smtClean="0"/>
              <a:t>DoD Security </a:t>
            </a:r>
            <a:r>
              <a:rPr lang="en-US" baseline="0" dirty="0" smtClean="0"/>
              <a:t>rule. Notice how the Chef Compliance Profile control name reflects the </a:t>
            </a:r>
            <a:r>
              <a:rPr lang="en-US" dirty="0" smtClean="0"/>
              <a:t>DoD Security </a:t>
            </a:r>
            <a:r>
              <a:rPr lang="en-US" baseline="0" dirty="0" smtClean="0"/>
              <a:t>rule name. This is a best practice that you should follow when writing Chef Compliance Profiles for </a:t>
            </a:r>
            <a:r>
              <a:rPr lang="en-US" dirty="0" smtClean="0"/>
              <a:t>DoD Security </a:t>
            </a:r>
            <a:r>
              <a:rPr lang="en-US" baseline="0" dirty="0" smtClean="0"/>
              <a:t>rules.</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66069789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85967990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TBD SCAP Roadmap.</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5681853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a:p>
            <a:endParaRPr lang="en-US" dirty="0" smtClean="0"/>
          </a:p>
          <a:p>
            <a:r>
              <a:rPr lang="en-US" sz="1200" u="sng" kern="1200" dirty="0" smtClean="0">
                <a:solidFill>
                  <a:schemeClr val="tx1"/>
                </a:solidFill>
                <a:effectLst/>
                <a:latin typeface="Arial" panose="020B0604020202020204" pitchFamily="34" charset="0"/>
                <a:ea typeface="ＭＳ Ｐゴシック" charset="0"/>
                <a:cs typeface="Arial" panose="020B0604020202020204" pitchFamily="34" charset="0"/>
                <a:hlinkClick r:id="rId3"/>
              </a:rPr>
              <a:t>https://chefio.atlassian.net/wiki/pages/viewpage.action?spaceKey=SE&amp;title=Week+1#Week1-Exercises.1</a:t>
            </a:r>
            <a:endParaRPr lang="en-US" sz="1200" kern="1200" dirty="0" smtClean="0">
              <a:solidFill>
                <a:schemeClr val="tx1"/>
              </a:solidFill>
              <a:effectLst/>
              <a:latin typeface="Arial" panose="020B0604020202020204" pitchFamily="34" charset="0"/>
              <a:ea typeface="ＭＳ Ｐゴシック" charset="0"/>
              <a:cs typeface="Arial" panose="020B0604020202020204" pitchFamily="34" charset="0"/>
            </a:endParaRPr>
          </a:p>
          <a:p>
            <a:r>
              <a:rPr lang="en-US" sz="1200" kern="1200" dirty="0" smtClean="0">
                <a:solidFill>
                  <a:schemeClr val="tx1"/>
                </a:solidFill>
                <a:effectLst/>
                <a:latin typeface="Arial" panose="020B0604020202020204" pitchFamily="34" charset="0"/>
                <a:ea typeface="ＭＳ Ｐゴシック" charset="0"/>
                <a:cs typeface="Arial" panose="020B0604020202020204" pitchFamily="34" charset="0"/>
              </a:rPr>
              <a:t> </a:t>
            </a:r>
          </a:p>
          <a:p>
            <a:r>
              <a:rPr lang="en-US" sz="1200" u="sng" kern="1200" dirty="0" smtClean="0">
                <a:solidFill>
                  <a:schemeClr val="tx1"/>
                </a:solidFill>
                <a:effectLst/>
                <a:latin typeface="Arial" panose="020B0604020202020204" pitchFamily="34" charset="0"/>
                <a:ea typeface="ＭＳ Ｐゴシック" charset="0"/>
                <a:cs typeface="Arial" panose="020B0604020202020204" pitchFamily="34" charset="0"/>
                <a:hlinkClick r:id="rId4"/>
              </a:rPr>
              <a:t>https://chefio.atlassian.net/wiki/display/SE/Week+2+-+Use+Cases#Week2-UseCases-Exercises-CIS</a:t>
            </a:r>
            <a:endParaRPr lang="en-US" sz="1200" kern="1200" dirty="0" smtClean="0">
              <a:solidFill>
                <a:schemeClr val="tx1"/>
              </a:solidFill>
              <a:effectLst/>
              <a:latin typeface="Arial" panose="020B0604020202020204" pitchFamily="34" charset="0"/>
              <a:ea typeface="ＭＳ Ｐゴシック" charset="0"/>
              <a:cs typeface="Arial" panose="020B0604020202020204" pitchFamily="34" charset="0"/>
            </a:endParaRPr>
          </a:p>
          <a:p>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7445977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3281163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6665992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6043470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767572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8359828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5909869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bwMode="white">
          <a:xfrm>
            <a:off x="3013752" y="2496326"/>
            <a:ext cx="10972800" cy="1337551"/>
          </a:xfrm>
        </p:spPr>
        <p:txBody>
          <a:bodyPr lIns="91440" tIns="91440" rIns="91440" bIns="91440" anchor="ctr">
            <a:noAutofit/>
          </a:bodyPr>
          <a:lstStyle>
            <a:lvl1pPr>
              <a:lnSpc>
                <a:spcPct val="90000"/>
              </a:lnSpc>
              <a:defRPr sz="4800" b="1" spc="0" baseline="0">
                <a:solidFill>
                  <a:schemeClr val="accent1"/>
                </a:solidFill>
              </a:defRPr>
            </a:lvl1pPr>
          </a:lstStyle>
          <a:p>
            <a:r>
              <a:rPr lang="en-US" smtClean="0"/>
              <a:t>Click to edit Master title style</a:t>
            </a:r>
            <a:endParaRPr lang="en-US" dirty="0"/>
          </a:p>
        </p:txBody>
      </p:sp>
      <p:sp>
        <p:nvSpPr>
          <p:cNvPr id="9" name="Text Placeholder 7"/>
          <p:cNvSpPr>
            <a:spLocks noGrp="1"/>
          </p:cNvSpPr>
          <p:nvPr>
            <p:ph type="body" sz="quarter" idx="10"/>
          </p:nvPr>
        </p:nvSpPr>
        <p:spPr bwMode="white">
          <a:xfrm>
            <a:off x="3013752" y="4187115"/>
            <a:ext cx="10972800" cy="512897"/>
          </a:xfrm>
        </p:spPr>
        <p:txBody>
          <a:bodyPr lIns="91440" tIns="91440" rIns="91440" bIns="91440">
            <a:spAutoFit/>
          </a:bodyPr>
          <a:lstStyle>
            <a:lvl1pPr marL="0" indent="0">
              <a:buNone/>
              <a:defRPr sz="2133" b="0" baseline="0">
                <a:solidFill>
                  <a:schemeClr val="accent3">
                    <a:lumMod val="50000"/>
                  </a:schemeClr>
                </a:solidFill>
              </a:defRPr>
            </a:lvl1pPr>
            <a:lvl2pPr marL="309026" indent="0">
              <a:buNone/>
              <a:defRPr sz="2133" b="1"/>
            </a:lvl2pPr>
            <a:lvl3pPr marL="609585" indent="0">
              <a:buNone/>
              <a:defRPr sz="2133" b="1"/>
            </a:lvl3pPr>
            <a:lvl4pPr marL="840296" indent="0">
              <a:buNone/>
              <a:defRPr sz="2133" b="1"/>
            </a:lvl4pPr>
            <a:lvl5pPr marL="1068889" indent="0">
              <a:buNone/>
              <a:defRPr sz="2133" b="1"/>
            </a:lvl5pPr>
          </a:lstStyle>
          <a:p>
            <a:pPr lvl="0"/>
            <a:r>
              <a:rPr lang="en-US" smtClean="0"/>
              <a:t>Click to edit Master text styles</a:t>
            </a:r>
          </a:p>
        </p:txBody>
      </p:sp>
    </p:spTree>
    <p:extLst>
      <p:ext uri="{BB962C8B-B14F-4D97-AF65-F5344CB8AC3E}">
        <p14:creationId xmlns:p14="http://schemas.microsoft.com/office/powerpoint/2010/main" val="3854442110"/>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609913" y="4999858"/>
            <a:ext cx="14934888" cy="3010555"/>
          </a:xfrm>
        </p:spPr>
        <p:txBody>
          <a:bodyPr>
            <a:noAutofit/>
          </a:bodyPr>
          <a:lstStyle>
            <a:lvl1pPr>
              <a:defRPr sz="3200"/>
            </a:lvl1pPr>
            <a:lvl2pPr>
              <a:defRPr sz="3200"/>
            </a:lvl2pPr>
            <a:lvl3pPr>
              <a:defRPr sz="32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13"/>
          <p:cNvSpPr>
            <a:spLocks noGrp="1"/>
          </p:cNvSpPr>
          <p:nvPr>
            <p:ph type="body" sz="quarter" idx="11" hasCustomPrompt="1"/>
          </p:nvPr>
        </p:nvSpPr>
        <p:spPr>
          <a:xfrm>
            <a:off x="610835" y="2775887"/>
            <a:ext cx="14925909"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0" name="Text Placeholder 13"/>
          <p:cNvSpPr>
            <a:spLocks noGrp="1"/>
          </p:cNvSpPr>
          <p:nvPr>
            <p:ph type="body" sz="quarter" idx="13" hasCustomPrompt="1"/>
          </p:nvPr>
        </p:nvSpPr>
        <p:spPr>
          <a:xfrm>
            <a:off x="621431" y="3444563"/>
            <a:ext cx="14925909"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5406345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0"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
        <p:nvSpPr>
          <p:cNvPr id="8" name="TextBox 9"/>
          <p:cNvSpPr txBox="1">
            <a:spLocks noChangeArrowheads="1"/>
          </p:cNvSpPr>
          <p:nvPr/>
        </p:nvSpPr>
        <p:spPr bwMode="white">
          <a:xfrm>
            <a:off x="5602288" y="554038"/>
            <a:ext cx="12192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sp>
        <p:nvSpPr>
          <p:cNvPr id="10" name="TextBox 10"/>
          <p:cNvSpPr txBox="1">
            <a:spLocks noChangeArrowheads="1"/>
          </p:cNvSpPr>
          <p:nvPr/>
        </p:nvSpPr>
        <p:spPr bwMode="white">
          <a:xfrm>
            <a:off x="8610600" y="530225"/>
            <a:ext cx="12192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cxnSp>
        <p:nvCxnSpPr>
          <p:cNvPr id="11" name="Straight Connector 10"/>
          <p:cNvCxnSpPr/>
          <p:nvPr/>
        </p:nvCxnSpPr>
        <p:spPr>
          <a:xfrm flipV="1">
            <a:off x="617538" y="1171575"/>
            <a:ext cx="7312025" cy="95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0" y="1179513"/>
            <a:ext cx="7308850" cy="158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5" y="1358867"/>
            <a:ext cx="7310968" cy="6667827"/>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9" name="Content Placeholder 5"/>
          <p:cNvSpPr>
            <a:spLocks noGrp="1"/>
          </p:cNvSpPr>
          <p:nvPr>
            <p:ph sz="quarter" idx="12"/>
          </p:nvPr>
        </p:nvSpPr>
        <p:spPr>
          <a:xfrm>
            <a:off x="8233833" y="1348277"/>
            <a:ext cx="7310968" cy="6662136"/>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5" name="Text Placeholder 14"/>
          <p:cNvSpPr>
            <a:spLocks noGrp="1"/>
          </p:cNvSpPr>
          <p:nvPr>
            <p:ph type="body" sz="quarter" idx="15" hasCustomPrompt="1"/>
          </p:nvPr>
        </p:nvSpPr>
        <p:spPr>
          <a:xfrm>
            <a:off x="593330" y="268017"/>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A</a:t>
            </a:r>
          </a:p>
        </p:txBody>
      </p:sp>
      <p:sp>
        <p:nvSpPr>
          <p:cNvPr id="19" name="Text Placeholder 14"/>
          <p:cNvSpPr>
            <a:spLocks noGrp="1"/>
          </p:cNvSpPr>
          <p:nvPr>
            <p:ph type="body" sz="quarter" idx="16" hasCustomPrompt="1"/>
          </p:nvPr>
        </p:nvSpPr>
        <p:spPr>
          <a:xfrm>
            <a:off x="8204722" y="259541"/>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B</a:t>
            </a:r>
          </a:p>
        </p:txBody>
      </p:sp>
    </p:spTree>
    <p:extLst>
      <p:ext uri="{BB962C8B-B14F-4D97-AF65-F5344CB8AC3E}">
        <p14:creationId xmlns:p14="http://schemas.microsoft.com/office/powerpoint/2010/main" val="21136533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cxnSp>
        <p:nvCxnSpPr>
          <p:cNvPr id="2" name="Straight Connector 1"/>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75" y="1806575"/>
            <a:ext cx="5048250" cy="4962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827126375"/>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Concept</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17781841"/>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4088453331"/>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otivation">
    <p:spTree>
      <p:nvGrpSpPr>
        <p:cNvPr id="1" name=""/>
        <p:cNvGrpSpPr/>
        <p:nvPr/>
      </p:nvGrpSpPr>
      <p:grpSpPr>
        <a:xfrm>
          <a:off x="0" y="0"/>
          <a:ext cx="0" cy="0"/>
          <a:chOff x="0" y="0"/>
          <a:chExt cx="0" cy="0"/>
        </a:xfrm>
      </p:grpSpPr>
      <p:sp>
        <p:nvSpPr>
          <p:cNvPr id="5" name="TextBox 4"/>
          <p:cNvSpPr txBox="1"/>
          <p:nvPr/>
        </p:nvSpPr>
        <p:spPr bwMode="white">
          <a:xfrm>
            <a:off x="136960" y="128323"/>
            <a:ext cx="13979932"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MOTIVATION</a:t>
            </a:r>
          </a:p>
        </p:txBody>
      </p:sp>
      <p:pic>
        <p:nvPicPr>
          <p:cNvPr id="2" name="Picture 1" descr="gif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57264" y="215274"/>
            <a:ext cx="2441471" cy="2407901"/>
          </a:xfrm>
          <a:prstGeom prst="rect">
            <a:avLst/>
          </a:prstGeom>
        </p:spPr>
      </p:pic>
      <p:sp>
        <p:nvSpPr>
          <p:cNvPr id="6" name="Title 1"/>
          <p:cNvSpPr>
            <a:spLocks noGrp="1"/>
          </p:cNvSpPr>
          <p:nvPr>
            <p:ph type="ctrTitle" hasCustomPrompt="1"/>
          </p:nvPr>
        </p:nvSpPr>
        <p:spPr bwMode="white">
          <a:xfrm>
            <a:off x="1680252" y="2304144"/>
            <a:ext cx="12310386"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Motivation</a:t>
            </a:r>
            <a:endParaRPr lang="en-US" dirty="0"/>
          </a:p>
        </p:txBody>
      </p:sp>
      <p:sp>
        <p:nvSpPr>
          <p:cNvPr id="14" name="Subtitle 2"/>
          <p:cNvSpPr>
            <a:spLocks noGrp="1"/>
          </p:cNvSpPr>
          <p:nvPr>
            <p:ph type="subTitle" idx="1"/>
          </p:nvPr>
        </p:nvSpPr>
        <p:spPr bwMode="white">
          <a:xfrm>
            <a:off x="1672167" y="3283868"/>
            <a:ext cx="12315718" cy="4770049"/>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947928335"/>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5" name="TextBox 4"/>
          <p:cNvSpPr txBox="1"/>
          <p:nvPr/>
        </p:nvSpPr>
        <p:spPr bwMode="white">
          <a:xfrm>
            <a:off x="136960" y="149489"/>
            <a:ext cx="11781799"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PROBLEM</a:t>
            </a:r>
          </a:p>
        </p:txBody>
      </p:sp>
      <p:pic>
        <p:nvPicPr>
          <p:cNvPr id="2" name="Picture 1" descr="spla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53654" y="94879"/>
            <a:ext cx="2648691" cy="264869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Problem</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47207333"/>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ocs">
    <p:spTree>
      <p:nvGrpSpPr>
        <p:cNvPr id="1" name=""/>
        <p:cNvGrpSpPr/>
        <p:nvPr/>
      </p:nvGrpSpPr>
      <p:grpSpPr>
        <a:xfrm>
          <a:off x="0" y="0"/>
          <a:ext cx="0" cy="0"/>
          <a:chOff x="0" y="0"/>
          <a:chExt cx="0" cy="0"/>
        </a:xfrm>
      </p:grpSpPr>
      <p:sp>
        <p:nvSpPr>
          <p:cNvPr id="7" name="TextBox 6"/>
          <p:cNvSpPr txBox="1"/>
          <p:nvPr/>
        </p:nvSpPr>
        <p:spPr bwMode="white">
          <a:xfrm>
            <a:off x="136960" y="160072"/>
            <a:ext cx="1391770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REFERENCE</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2" name="Picture 1" descr="reference.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83499" y="324724"/>
            <a:ext cx="2189001"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Documentation</a:t>
            </a:r>
            <a:endParaRPr lang="en-US" dirty="0"/>
          </a:p>
        </p:txBody>
      </p:sp>
      <p:sp>
        <p:nvSpPr>
          <p:cNvPr id="12"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
        <p:nvSpPr>
          <p:cNvPr id="10" name="Content Placeholder 3"/>
          <p:cNvSpPr>
            <a:spLocks noGrp="1"/>
          </p:cNvSpPr>
          <p:nvPr>
            <p:ph sz="quarter" idx="13" hasCustomPrompt="1"/>
          </p:nvPr>
        </p:nvSpPr>
        <p:spPr>
          <a:xfrm>
            <a:off x="3921498" y="7164200"/>
            <a:ext cx="8917577" cy="524133"/>
          </a:xfrm>
          <a:prstGeom prst="rect">
            <a:avLst/>
          </a:prstGeom>
        </p:spPr>
        <p:txBody>
          <a:bodyPr anchor="ctr"/>
          <a:lstStyle>
            <a:lvl1pPr marL="0" indent="0" algn="ctr">
              <a:buNone/>
              <a:defRPr sz="2400">
                <a:solidFill>
                  <a:schemeClr val="tx1"/>
                </a:solidFill>
              </a:defRPr>
            </a:lvl1pPr>
          </a:lstStyle>
          <a:p>
            <a:pPr lvl="0"/>
            <a:r>
              <a:rPr lang="en-US" dirty="0" smtClean="0"/>
              <a:t>http://</a:t>
            </a:r>
            <a:r>
              <a:rPr lang="en-US" dirty="0" err="1" smtClean="0"/>
              <a:t>docs.chef.io</a:t>
            </a:r>
            <a:endParaRPr lang="en-US" dirty="0" smtClean="0"/>
          </a:p>
        </p:txBody>
      </p:sp>
    </p:spTree>
    <p:extLst>
      <p:ext uri="{BB962C8B-B14F-4D97-AF65-F5344CB8AC3E}">
        <p14:creationId xmlns:p14="http://schemas.microsoft.com/office/powerpoint/2010/main" val="1970238568"/>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Concept</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1995748560"/>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211677136"/>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mtClean="0"/>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747942789"/>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LAB</a:t>
            </a: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Lab</a:t>
            </a:r>
            <a:endParaRPr lang="en-US" dirty="0"/>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952892369"/>
      </p:ext>
    </p:extLst>
  </p:cSld>
  <p:clrMapOvr>
    <a:masterClrMapping/>
  </p:clrMapOvr>
  <p:transition spd="med">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Version Control">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COMMIT</a:t>
            </a:r>
          </a:p>
        </p:txBody>
      </p:sp>
      <p:pic>
        <p:nvPicPr>
          <p:cNvPr id="2" name="Picture 1" descr="commi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5968" y="-183233"/>
            <a:ext cx="2404063" cy="3204916"/>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Commit</a:t>
            </a:r>
            <a:endParaRPr lang="en-US" dirty="0"/>
          </a:p>
        </p:txBody>
      </p:sp>
      <p:sp>
        <p:nvSpPr>
          <p:cNvPr id="10" name="Subtitle 2"/>
          <p:cNvSpPr>
            <a:spLocks noGrp="1"/>
          </p:cNvSpPr>
          <p:nvPr>
            <p:ph type="subTitle" idx="1" hasCustomPrompt="1"/>
          </p:nvPr>
        </p:nvSpPr>
        <p:spPr bwMode="white">
          <a:xfrm>
            <a:off x="1660524" y="3273285"/>
            <a:ext cx="12330113"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latin typeface="Courier New" panose="02070309020205020404" pitchFamily="49" charset="0"/>
                <a:cs typeface="Courier New" panose="02070309020205020404" pitchFamily="49" charset="0"/>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 cd repo</a:t>
            </a:r>
          </a:p>
          <a:p>
            <a:r>
              <a:rPr lang="en-US" dirty="0" smtClean="0"/>
              <a:t>$ git </a:t>
            </a:r>
            <a:r>
              <a:rPr lang="en-US" dirty="0" err="1" smtClean="0"/>
              <a:t>init</a:t>
            </a:r>
            <a:endParaRPr lang="en-US" dirty="0" smtClean="0"/>
          </a:p>
          <a:p>
            <a:r>
              <a:rPr lang="en-US" dirty="0" smtClean="0"/>
              <a:t>$ git add .</a:t>
            </a:r>
          </a:p>
          <a:p>
            <a:r>
              <a:rPr lang="en-US" dirty="0" smtClean="0"/>
              <a:t>$ git commit -m "Work Complete"</a:t>
            </a:r>
          </a:p>
        </p:txBody>
      </p:sp>
    </p:spTree>
    <p:extLst>
      <p:ext uri="{BB962C8B-B14F-4D97-AF65-F5344CB8AC3E}">
        <p14:creationId xmlns:p14="http://schemas.microsoft.com/office/powerpoint/2010/main" val="1105998384"/>
      </p:ext>
    </p:extLst>
  </p:cSld>
  <p:clrMapOvr>
    <a:masterClrMapping/>
  </p:clrMapOvr>
  <p:transition spd="med">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DISCUSSION</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Discussion</a:t>
            </a:r>
            <a:endParaRPr lang="en-US" dirty="0"/>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Questions</a:t>
            </a:r>
          </a:p>
        </p:txBody>
      </p:sp>
    </p:spTree>
    <p:extLst>
      <p:ext uri="{BB962C8B-B14F-4D97-AF65-F5344CB8AC3E}">
        <p14:creationId xmlns:p14="http://schemas.microsoft.com/office/powerpoint/2010/main" val="3666089197"/>
      </p:ext>
    </p:extLst>
  </p:cSld>
  <p:clrMapOvr>
    <a:masterClrMapping/>
  </p:clrMapOvr>
  <p:transition spd="med">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Standar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mtClean="0"/>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a:prstGeom prst="rect">
            <a:avLst/>
          </a:prstGeo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298251248"/>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6" name="Content Placeholder 3"/>
          <p:cNvSpPr>
            <a:spLocks noGrp="1"/>
          </p:cNvSpPr>
          <p:nvPr>
            <p:ph sz="quarter" idx="10" hasCustomPrompt="1"/>
          </p:nvPr>
        </p:nvSpPr>
        <p:spPr>
          <a:xfrm>
            <a:off x="1121104" y="2315963"/>
            <a:ext cx="14423693" cy="5580480"/>
          </a:xfrm>
          <a:solidFill>
            <a:schemeClr val="tx2"/>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tx2"/>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2" name="Title 1"/>
          <p:cNvSpPr>
            <a:spLocks noGrp="1"/>
          </p:cNvSpPr>
          <p:nvPr>
            <p:ph type="title"/>
          </p:nvPr>
        </p:nvSpPr>
        <p:spPr/>
        <p:txBody>
          <a:bodyPr>
            <a:normAutofit/>
          </a:bodyPr>
          <a:lstStyle>
            <a:lvl1pPr>
              <a:defRPr sz="5870"/>
            </a:lvl1pPr>
          </a:lstStyle>
          <a:p>
            <a:r>
              <a:rPr lang="en-US" smtClean="0"/>
              <a:t>Click to edit Master title style</a:t>
            </a:r>
            <a:endParaRPr lang="en-US" dirty="0"/>
          </a:p>
        </p:txBody>
      </p:sp>
    </p:spTree>
    <p:extLst>
      <p:ext uri="{BB962C8B-B14F-4D97-AF65-F5344CB8AC3E}">
        <p14:creationId xmlns:p14="http://schemas.microsoft.com/office/powerpoint/2010/main" val="10255137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tx2"/>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Wingdings" charset="0"/>
              <a:buNone/>
              <a:tabLst/>
              <a:defRPr sz="2800"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510277339"/>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7" name="Straight Connector 6"/>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315963"/>
            <a:ext cx="14423693" cy="5580480"/>
          </a:xfrm>
          <a:solidFill>
            <a:schemeClr val="accent4">
              <a:lumMod val="50000"/>
            </a:schemeClr>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accent4">
              <a:lumMod val="50000"/>
            </a:schemeClr>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12"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Tree>
    <p:extLst>
      <p:ext uri="{BB962C8B-B14F-4D97-AF65-F5344CB8AC3E}">
        <p14:creationId xmlns:p14="http://schemas.microsoft.com/office/powerpoint/2010/main" val="287181039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accent4">
              <a:lumMod val="50000"/>
            </a:schemeClr>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3200"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261112955"/>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smtClean="0"/>
              <a:t>SOURCE</a:t>
            </a:r>
          </a:p>
        </p:txBody>
      </p:sp>
      <p:sp>
        <p:nvSpPr>
          <p:cNvPr id="5" name="Text Placeholder 4"/>
          <p:cNvSpPr>
            <a:spLocks noGrp="1"/>
          </p:cNvSpPr>
          <p:nvPr>
            <p:ph type="body" sz="quarter" idx="11" hasCustomPrompt="1"/>
          </p:nvPr>
        </p:nvSpPr>
        <p:spPr>
          <a:xfrm>
            <a:off x="1121104" y="1337150"/>
            <a:ext cx="14422528" cy="566391"/>
          </a:xfr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smtClean="0"/>
              <a:t>/</a:t>
            </a:r>
            <a:r>
              <a:rPr lang="en-US" dirty="0" err="1" smtClean="0"/>
              <a:t>filepath</a:t>
            </a:r>
            <a:r>
              <a:rPr lang="en-US" dirty="0" smtClean="0"/>
              <a:t>/</a:t>
            </a:r>
            <a:r>
              <a:rPr lang="en-US" dirty="0" err="1" smtClean="0"/>
              <a:t>file.rb</a:t>
            </a:r>
            <a:endParaRPr lang="en-US" dirty="0" smtClean="0"/>
          </a:p>
        </p:txBody>
      </p:sp>
      <p:sp>
        <p:nvSpPr>
          <p:cNvPr id="19" name="Text Placeholder 13"/>
          <p:cNvSpPr>
            <a:spLocks noGrp="1"/>
          </p:cNvSpPr>
          <p:nvPr>
            <p:ph type="body" sz="quarter" idx="12" hasCustomPrompt="1"/>
          </p:nvPr>
        </p:nvSpPr>
        <p:spPr>
          <a:xfrm>
            <a:off x="1124446" y="3538306"/>
            <a:ext cx="1440427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20" name="Text Placeholder 13"/>
          <p:cNvSpPr>
            <a:spLocks noGrp="1"/>
          </p:cNvSpPr>
          <p:nvPr>
            <p:ph type="body" sz="quarter" idx="13" hasCustomPrompt="1"/>
          </p:nvPr>
        </p:nvSpPr>
        <p:spPr>
          <a:xfrm>
            <a:off x="1135042" y="4206982"/>
            <a:ext cx="14404273"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263269781"/>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84" cy="6694698"/>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aseline="0">
                <a:latin typeface="Courier New" panose="02070309020205020404" pitchFamily="49" charset="0"/>
                <a:cs typeface="Courier New" panose="02070309020205020404" pitchFamily="49" charset="0"/>
              </a:defRPr>
            </a:lvl1pPr>
          </a:lstStyle>
          <a:p>
            <a:pPr lvl="0"/>
            <a:r>
              <a:rPr lang="en-US" dirty="0" smtClean="0"/>
              <a:t>source code without a file</a:t>
            </a:r>
          </a:p>
        </p:txBody>
      </p:sp>
      <p:sp>
        <p:nvSpPr>
          <p:cNvPr id="14" name="Text Placeholder 13"/>
          <p:cNvSpPr>
            <a:spLocks noGrp="1"/>
          </p:cNvSpPr>
          <p:nvPr>
            <p:ph type="body" sz="quarter" idx="11" hasCustomPrompt="1"/>
          </p:nvPr>
        </p:nvSpPr>
        <p:spPr>
          <a:xfrm>
            <a:off x="610834" y="2775887"/>
            <a:ext cx="14925911"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7" name="Text Placeholder 13"/>
          <p:cNvSpPr>
            <a:spLocks noGrp="1"/>
          </p:cNvSpPr>
          <p:nvPr>
            <p:ph type="body" sz="quarter" idx="12" hasCustomPrompt="1"/>
          </p:nvPr>
        </p:nvSpPr>
        <p:spPr>
          <a:xfrm>
            <a:off x="621430" y="3444563"/>
            <a:ext cx="14925911"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95336072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7310937" cy="66784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8233833" y="1348277"/>
            <a:ext cx="7310968" cy="6678417"/>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0" name="Text Placeholder 13"/>
          <p:cNvSpPr>
            <a:spLocks noGrp="1"/>
          </p:cNvSpPr>
          <p:nvPr>
            <p:ph type="body" sz="quarter" idx="11" hasCustomPrompt="1"/>
          </p:nvPr>
        </p:nvSpPr>
        <p:spPr>
          <a:xfrm>
            <a:off x="624417" y="2775887"/>
            <a:ext cx="728133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1" name="Text Placeholder 13"/>
          <p:cNvSpPr>
            <a:spLocks noGrp="1"/>
          </p:cNvSpPr>
          <p:nvPr>
            <p:ph type="body" sz="quarter" idx="13" hasCustomPrompt="1"/>
          </p:nvPr>
        </p:nvSpPr>
        <p:spPr>
          <a:xfrm>
            <a:off x="621431" y="3444563"/>
            <a:ext cx="7284320"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66592799"/>
      </p:ext>
    </p:extLst>
  </p:cSld>
  <p:clrMapOvr>
    <a:overrideClrMapping bg1="lt1" tx1="dk1" bg2="lt2" tx2="dk2" accent1="accent1" accent2="accent2" accent3="accent3" accent4="accent4" accent5="accent5" accent6="accent6" hlink="hlink" folHlink="folHlink"/>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image" Target="../media/image1.png"/><Relationship Id="rId5" Type="http://schemas.openxmlformats.org/officeDocument/2006/relationships/slideLayout" Target="../slideLayouts/slideLayout19.xml"/><Relationship Id="rId10" Type="http://schemas.openxmlformats.org/officeDocument/2006/relationships/theme" Target="../theme/theme2.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sp>
        <p:nvSpPr>
          <p:cNvPr id="3" name="Text Placeholder 2"/>
          <p:cNvSpPr>
            <a:spLocks noGrp="1"/>
          </p:cNvSpPr>
          <p:nvPr>
            <p:ph type="body" idx="1"/>
          </p:nvPr>
        </p:nvSpPr>
        <p:spPr bwMode="white">
          <a:xfrm>
            <a:off x="609600" y="1524000"/>
            <a:ext cx="14938375" cy="6421438"/>
          </a:xfrm>
          <a:prstGeom prst="rect">
            <a:avLst/>
          </a:prstGeom>
        </p:spPr>
        <p:txBody>
          <a:bodyPr vert="horz" wrap="square"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pic>
        <p:nvPicPr>
          <p:cNvPr id="1028" name="Picture 6"/>
          <p:cNvPicPr>
            <a:picLocks noChangeAspect="1"/>
          </p:cNvPicPr>
          <p:nvPr/>
        </p:nvPicPr>
        <p:blipFill>
          <a:blip r:embed="rId16">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smtClean="0">
                <a:solidFill>
                  <a:srgbClr val="7D868C"/>
                </a:solidFill>
                <a:latin typeface="+mn-lt"/>
                <a:ea typeface="+mn-ea"/>
                <a:cs typeface="+mn-cs"/>
              </a:rPr>
              <a:t>©2016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smtClean="0">
                <a:solidFill>
                  <a:srgbClr val="7F7F7F"/>
                </a:solidFill>
                <a:latin typeface="+mn-lt"/>
                <a:ea typeface="+mn-ea"/>
                <a:cs typeface="+mn-cs"/>
              </a:rPr>
              <a:t>6-</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3" r:id="rId12"/>
    <p:sldLayoutId id="2147483867" r:id="rId13"/>
    <p:sldLayoutId id="2147483868" r:id="rId14"/>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pic>
        <p:nvPicPr>
          <p:cNvPr id="1028" name="Picture 6"/>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smtClean="0">
                <a:solidFill>
                  <a:srgbClr val="7D868C"/>
                </a:solidFill>
                <a:latin typeface="+mn-lt"/>
                <a:ea typeface="+mn-ea"/>
                <a:cs typeface="+mn-cs"/>
              </a:rPr>
              <a:t>©2016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smtClean="0">
                <a:solidFill>
                  <a:srgbClr val="7F7F7F"/>
                </a:solidFill>
                <a:latin typeface="+mn-lt"/>
                <a:ea typeface="+mn-ea"/>
                <a:cs typeface="+mn-cs"/>
              </a:rPr>
              <a:t>6-</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
        <p:nvSpPr>
          <p:cNvPr id="9" name="Rectangle 8"/>
          <p:cNvSpPr/>
          <p:nvPr/>
        </p:nvSpPr>
        <p:spPr bwMode="auto">
          <a:xfrm>
            <a:off x="0" y="0"/>
            <a:ext cx="16256000" cy="2741083"/>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027972342"/>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66" r:id="rId8"/>
    <p:sldLayoutId id="2147483869" r:id="rId9"/>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docs.chef.io/release/compliance_1-0/dsl_compliance.html" TargetMode="External"/><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hyperlink" Target="https://benchmarks.cisecurity.org/"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github.com/chef/inspec/blob/master/lib/resources/security_policy.rb"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3" Type="http://schemas.openxmlformats.org/officeDocument/2006/relationships/hyperlink" Target="http://iase.disa.mil/stigs/Pages/index.aspx" TargetMode="External"/><Relationship Id="rId2" Type="http://schemas.openxmlformats.org/officeDocument/2006/relationships/notesSlide" Target="../notesSlides/notesSlide24.xml"/><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9.xml"/></Relationships>
</file>

<file path=ppt/slides/_rels/slide29.xml.rels><?xml version="1.0" encoding="UTF-8" standalone="yes"?>
<Relationships xmlns="http://schemas.openxmlformats.org/package/2006/relationships"><Relationship Id="rId3" Type="http://schemas.openxmlformats.org/officeDocument/2006/relationships/hyperlink" Target="http://iase.disa.mil/stigs/Pages/stig-viewing-guidance.aspx"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3.xml.rels><?xml version="1.0" encoding="UTF-8" standalone="yes"?>
<Relationships xmlns="http://schemas.openxmlformats.org/package/2006/relationships"><Relationship Id="rId3" Type="http://schemas.openxmlformats.org/officeDocument/2006/relationships/hyperlink" Target="https://benchmarks.cisecurity.org/" TargetMode="External"/><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www.oracle.com/technetwork/java/javase/downloads/jre8-downloads-2133155.html"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32.xml.rels><?xml version="1.0" encoding="UTF-8" standalone="yes"?>
<Relationships xmlns="http://schemas.openxmlformats.org/package/2006/relationships"><Relationship Id="rId3" Type="http://schemas.openxmlformats.org/officeDocument/2006/relationships/hyperlink" Target="http://iase.disa.mil/stigs/os/unix-linux/Pages/red-hat.aspx"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3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3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github.com/chef/compliance-profiles/tree/DOD-STIG/stig/rhel6/test" TargetMode="External"/><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iase.disa.mil/stigs/os/unix-linux/Pages/red-hat.aspx" TargetMode="External"/><Relationship Id="rId2" Type="http://schemas.openxmlformats.org/officeDocument/2006/relationships/hyperlink" Target="http://iase.disa.mil/stigs/os/windows/Pages/2012.aspx" TargetMode="External"/><Relationship Id="rId1" Type="http://schemas.openxmlformats.org/officeDocument/2006/relationships/slideLayout" Target="../slideLayouts/slideLayout2.xml"/><Relationship Id="rId4" Type="http://schemas.openxmlformats.org/officeDocument/2006/relationships/hyperlink" Target="http://iase.disa.mil/stigs/os/Pages/index.aspx" TargetMode="Externa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iase.disa.mil/stigs/os/unix-linux/Pages/red-hat.aspx" TargetMode="External"/><Relationship Id="rId2" Type="http://schemas.openxmlformats.org/officeDocument/2006/relationships/notesSlide" Target="../notesSlides/notesSlide36.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hyperlink" Target="http://iase.disa.mil/stigs/os/windows/Pages/2012.aspx"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hyperlink" Target="https://benchmarks.cisecurity.org/"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13752" y="2496326"/>
            <a:ext cx="12444784" cy="1337551"/>
          </a:xfrm>
        </p:spPr>
        <p:txBody>
          <a:bodyPr/>
          <a:lstStyle/>
          <a:p>
            <a:r>
              <a:rPr lang="en-US" dirty="0"/>
              <a:t>Applying Compliance Frameworks </a:t>
            </a:r>
            <a:r>
              <a:rPr lang="en-US" dirty="0" smtClean="0"/>
              <a:t>Using </a:t>
            </a:r>
            <a:r>
              <a:rPr lang="en-US" dirty="0"/>
              <a:t>InSpec</a:t>
            </a:r>
          </a:p>
        </p:txBody>
      </p:sp>
      <p:sp>
        <p:nvSpPr>
          <p:cNvPr id="3" name="Text Placeholder 2"/>
          <p:cNvSpPr>
            <a:spLocks noGrp="1"/>
          </p:cNvSpPr>
          <p:nvPr>
            <p:ph type="body" sz="quarter" idx="10"/>
          </p:nvPr>
        </p:nvSpPr>
        <p:spPr>
          <a:xfrm>
            <a:off x="3013752" y="4000500"/>
            <a:ext cx="10972800" cy="512897"/>
          </a:xfrm>
        </p:spPr>
        <p:txBody>
          <a:bodyPr/>
          <a:lstStyle/>
          <a:p>
            <a:r>
              <a:rPr lang="en-US" dirty="0" smtClean="0"/>
              <a:t>Translating CIS and DoD Specifications into </a:t>
            </a:r>
            <a:r>
              <a:rPr lang="en-US" dirty="0" err="1" smtClean="0"/>
              <a:t>InSpec</a:t>
            </a:r>
            <a:r>
              <a:rPr lang="en-US" dirty="0" smtClean="0"/>
              <a:t> Tests</a:t>
            </a:r>
            <a:endParaRPr lang="en-US" dirty="0"/>
          </a:p>
        </p:txBody>
      </p:sp>
    </p:spTree>
    <p:extLst>
      <p:ext uri="{BB962C8B-B14F-4D97-AF65-F5344CB8AC3E}">
        <p14:creationId xmlns:p14="http://schemas.microsoft.com/office/powerpoint/2010/main" val="2291739950"/>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CIS </a:t>
            </a:r>
            <a:r>
              <a:rPr lang="en-US" dirty="0"/>
              <a:t>Benchmarks</a:t>
            </a:r>
          </a:p>
        </p:txBody>
      </p:sp>
      <p:sp>
        <p:nvSpPr>
          <p:cNvPr id="3" name="Text Placeholder 2"/>
          <p:cNvSpPr>
            <a:spLocks noGrp="1"/>
          </p:cNvSpPr>
          <p:nvPr>
            <p:ph type="body" sz="quarter" idx="12"/>
          </p:nvPr>
        </p:nvSpPr>
        <p:spPr>
          <a:xfrm>
            <a:off x="650040" y="1856198"/>
            <a:ext cx="6567883" cy="5345953"/>
          </a:xfrm>
        </p:spPr>
        <p:txBody>
          <a:bodyPr/>
          <a:lstStyle/>
          <a:p>
            <a:r>
              <a:rPr lang="en-US" dirty="0" smtClean="0"/>
              <a:t>Open the PDF and then from the </a:t>
            </a:r>
            <a:r>
              <a:rPr lang="en-US" dirty="0"/>
              <a:t>T</a:t>
            </a:r>
            <a:r>
              <a:rPr lang="en-US" dirty="0" smtClean="0"/>
              <a:t>able of Contents, click </a:t>
            </a:r>
            <a:r>
              <a:rPr lang="en-US" dirty="0"/>
              <a:t>the </a:t>
            </a:r>
            <a:r>
              <a:rPr lang="en-US" b="1" dirty="0"/>
              <a:t>Special Purpose </a:t>
            </a:r>
            <a:r>
              <a:rPr lang="en-US" b="1" dirty="0" smtClean="0"/>
              <a:t>Services </a:t>
            </a:r>
            <a:r>
              <a:rPr lang="en-US" dirty="0" smtClean="0"/>
              <a:t>bookmark or otherwise go to that section.</a:t>
            </a:r>
          </a:p>
          <a:p>
            <a:endParaRPr lang="en-US" dirty="0"/>
          </a:p>
          <a:p>
            <a:r>
              <a:rPr lang="en-US" dirty="0" smtClean="0"/>
              <a:t>Go to Section 3.1.</a:t>
            </a:r>
            <a:endParaRPr lang="en-US" dirty="0"/>
          </a:p>
        </p:txBody>
      </p:sp>
      <p:pic>
        <p:nvPicPr>
          <p:cNvPr id="5" name="Picture 4"/>
          <p:cNvPicPr>
            <a:picLocks noChangeAspect="1"/>
          </p:cNvPicPr>
          <p:nvPr/>
        </p:nvPicPr>
        <p:blipFill>
          <a:blip r:embed="rId3"/>
          <a:stretch>
            <a:fillRect/>
          </a:stretch>
        </p:blipFill>
        <p:spPr>
          <a:xfrm>
            <a:off x="7911686" y="1133475"/>
            <a:ext cx="7633114" cy="3224515"/>
          </a:xfrm>
          <a:prstGeom prst="rect">
            <a:avLst/>
          </a:prstGeom>
          <a:ln>
            <a:solidFill>
              <a:schemeClr val="accent1"/>
            </a:solidFill>
          </a:ln>
        </p:spPr>
      </p:pic>
      <p:pic>
        <p:nvPicPr>
          <p:cNvPr id="6" name="Picture 5"/>
          <p:cNvPicPr>
            <a:picLocks noChangeAspect="1"/>
          </p:cNvPicPr>
          <p:nvPr/>
        </p:nvPicPr>
        <p:blipFill>
          <a:blip r:embed="rId4"/>
          <a:stretch>
            <a:fillRect/>
          </a:stretch>
        </p:blipFill>
        <p:spPr>
          <a:xfrm>
            <a:off x="7911686" y="4748110"/>
            <a:ext cx="7743825" cy="2838450"/>
          </a:xfrm>
          <a:prstGeom prst="rect">
            <a:avLst/>
          </a:prstGeom>
          <a:ln>
            <a:solidFill>
              <a:schemeClr val="accent1"/>
            </a:solidFill>
          </a:ln>
        </p:spPr>
      </p:pic>
    </p:spTree>
    <p:extLst>
      <p:ext uri="{BB962C8B-B14F-4D97-AF65-F5344CB8AC3E}">
        <p14:creationId xmlns:p14="http://schemas.microsoft.com/office/powerpoint/2010/main" val="4084863517"/>
      </p:ext>
    </p:extLst>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Demonstration: Writing an </a:t>
            </a:r>
            <a:r>
              <a:rPr lang="en-US" sz="3600" dirty="0" err="1" smtClean="0"/>
              <a:t>InSpec</a:t>
            </a:r>
            <a:r>
              <a:rPr lang="en-US" sz="3600" dirty="0" smtClean="0"/>
              <a:t> Test for CIS Benchmark (1 of 3)</a:t>
            </a:r>
            <a:endParaRPr lang="en-US" sz="3600" dirty="0"/>
          </a:p>
        </p:txBody>
      </p:sp>
      <p:pic>
        <p:nvPicPr>
          <p:cNvPr id="7" name="Picture 6"/>
          <p:cNvPicPr>
            <a:picLocks noChangeAspect="1"/>
          </p:cNvPicPr>
          <p:nvPr/>
        </p:nvPicPr>
        <p:blipFill>
          <a:blip r:embed="rId3"/>
          <a:stretch>
            <a:fillRect/>
          </a:stretch>
        </p:blipFill>
        <p:spPr>
          <a:xfrm>
            <a:off x="64809" y="938462"/>
            <a:ext cx="9506864" cy="6779694"/>
          </a:xfrm>
          <a:prstGeom prst="rect">
            <a:avLst/>
          </a:prstGeom>
          <a:ln>
            <a:solidFill>
              <a:schemeClr val="accent1"/>
            </a:solidFill>
          </a:ln>
        </p:spPr>
      </p:pic>
      <p:sp>
        <p:nvSpPr>
          <p:cNvPr id="4" name="Text Placeholder 2"/>
          <p:cNvSpPr txBox="1">
            <a:spLocks/>
          </p:cNvSpPr>
          <p:nvPr/>
        </p:nvSpPr>
        <p:spPr bwMode="white">
          <a:xfrm>
            <a:off x="10129544" y="1731611"/>
            <a:ext cx="5920596" cy="5774975"/>
          </a:xfrm>
          <a:prstGeom prst="rect">
            <a:avLst/>
          </a:prstGeom>
          <a:ln>
            <a:solidFill>
              <a:schemeClr val="accent1"/>
            </a:solidFill>
          </a:ln>
        </p:spPr>
        <p:txBody>
          <a:bodyPr vert="horz" wrap="square" lIns="0" tIns="0" rIns="0" bIns="0" rtlCol="0">
            <a:noAutofit/>
          </a:bodyPr>
          <a:lstStyle>
            <a:lvl1pPr algn="l" defTabSz="1217613" rtl="0" eaLnBrk="1" fontAlgn="base" hangingPunct="1">
              <a:spcBef>
                <a:spcPts val="800"/>
              </a:spcBef>
              <a:spcAft>
                <a:spcPts val="800"/>
              </a:spcAft>
              <a:buSzPct val="90000"/>
              <a:buFont typeface="Arial" charset="0"/>
              <a:defRPr sz="3200" kern="1200" baseline="0">
                <a:solidFill>
                  <a:schemeClr val="accent3">
                    <a:lumMod val="50000"/>
                  </a:schemeClr>
                </a:solidFill>
                <a:latin typeface="+mn-lt"/>
                <a:ea typeface="ＭＳ Ｐゴシック" charset="0"/>
                <a:cs typeface="ＭＳ Ｐゴシック" charset="0"/>
              </a:defRPr>
            </a:lvl1pPr>
            <a:lvl2pPr marL="307975" algn="l" defTabSz="1217613" rtl="0" eaLnBrk="1" fontAlgn="base" hangingPunct="1">
              <a:spcBef>
                <a:spcPts val="800"/>
              </a:spcBef>
              <a:spcAft>
                <a:spcPts val="800"/>
              </a:spcAft>
              <a:buSzPct val="90000"/>
              <a:buFont typeface="Arial" charset="0"/>
              <a:defRPr sz="2800" kern="1200" baseline="0">
                <a:solidFill>
                  <a:schemeClr val="accent3">
                    <a:lumMod val="50000"/>
                  </a:schemeClr>
                </a:solidFill>
                <a:latin typeface="+mn-lt"/>
                <a:ea typeface="ＭＳ Ｐゴシック" charset="0"/>
                <a:cs typeface="+mn-cs"/>
              </a:defRPr>
            </a:lvl2pPr>
            <a:lvl3pPr marL="608013" algn="l" defTabSz="1217613" rtl="0" eaLnBrk="1" fontAlgn="base" hangingPunct="1">
              <a:spcBef>
                <a:spcPts val="800"/>
              </a:spcBef>
              <a:spcAft>
                <a:spcPts val="800"/>
              </a:spcAft>
              <a:buSzPct val="90000"/>
              <a:buFont typeface="Arial" charset="0"/>
              <a:defRPr sz="2400" kern="1200" baseline="0">
                <a:solidFill>
                  <a:schemeClr val="accent3">
                    <a:lumMod val="50000"/>
                  </a:schemeClr>
                </a:solidFill>
                <a:latin typeface="+mn-lt"/>
                <a:ea typeface="ＭＳ Ｐゴシック" charset="0"/>
                <a:cs typeface="+mn-cs"/>
              </a:defRPr>
            </a:lvl3pPr>
            <a:lvl4pPr marL="839788" algn="l" defTabSz="1217613" rtl="0" eaLnBrk="1" fontAlgn="base" hangingPunct="1">
              <a:spcBef>
                <a:spcPts val="800"/>
              </a:spcBef>
              <a:spcAft>
                <a:spcPts val="800"/>
              </a:spcAft>
              <a:buSzPct val="90000"/>
              <a:buFont typeface="Arial" charset="0"/>
              <a:defRPr sz="2400" kern="1200" baseline="0">
                <a:solidFill>
                  <a:schemeClr val="accent3">
                    <a:lumMod val="50000"/>
                  </a:schemeClr>
                </a:solidFill>
                <a:latin typeface="+mn-lt"/>
                <a:ea typeface="ＭＳ Ｐゴシック" charset="0"/>
                <a:cs typeface="+mn-cs"/>
              </a:defRPr>
            </a:lvl4pPr>
            <a:lvl5pPr marL="1068388" algn="l" defTabSz="1217613" rtl="0" eaLnBrk="1" fontAlgn="base" hangingPunct="1">
              <a:spcBef>
                <a:spcPts val="800"/>
              </a:spcBef>
              <a:spcAft>
                <a:spcPts val="800"/>
              </a:spcAft>
              <a:buSzPct val="90000"/>
              <a:buFont typeface="Arial" charset="0"/>
              <a:defRPr sz="2000" kern="1200" baseline="0">
                <a:solidFill>
                  <a:schemeClr val="accent3">
                    <a:lumMod val="50000"/>
                  </a:schemeClr>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z="2000" b="1" dirty="0" smtClean="0"/>
              <a:t>control 'cis-3.1' do</a:t>
            </a:r>
          </a:p>
          <a:p>
            <a:r>
              <a:rPr lang="en-US" sz="2000" b="1" dirty="0" smtClean="0"/>
              <a:t>  impact 0.7</a:t>
            </a:r>
          </a:p>
          <a:p>
            <a:r>
              <a:rPr lang="en-US" sz="2000" b="1" dirty="0" smtClean="0"/>
              <a:t>  title 'Set Daemon </a:t>
            </a:r>
            <a:r>
              <a:rPr lang="en-US" sz="2000" b="1" dirty="0" err="1" smtClean="0"/>
              <a:t>umask</a:t>
            </a:r>
            <a:r>
              <a:rPr lang="en-US" sz="2000" b="1" dirty="0" smtClean="0"/>
              <a:t>'</a:t>
            </a:r>
          </a:p>
          <a:p>
            <a:r>
              <a:rPr lang="en-US" sz="2000" b="1" dirty="0"/>
              <a:t>desc '</a:t>
            </a:r>
          </a:p>
          <a:p>
            <a:r>
              <a:rPr lang="en-US" sz="2000" b="1" dirty="0"/>
              <a:t>    Set the default </a:t>
            </a:r>
            <a:r>
              <a:rPr lang="en-US" sz="2000" b="1" dirty="0" err="1"/>
              <a:t>umask</a:t>
            </a:r>
            <a:r>
              <a:rPr lang="en-US" sz="2000" b="1" dirty="0"/>
              <a:t> for all processes started at boot time</a:t>
            </a:r>
            <a:r>
              <a:rPr lang="en-US" sz="2000" b="1" dirty="0" smtClean="0"/>
              <a:t>.</a:t>
            </a:r>
          </a:p>
          <a:p>
            <a:r>
              <a:rPr lang="en-US" sz="2000" b="1" dirty="0" smtClean="0"/>
              <a:t>  </a:t>
            </a:r>
            <a:r>
              <a:rPr lang="en-US" sz="2000" b="1" dirty="0"/>
              <a:t>'</a:t>
            </a:r>
          </a:p>
          <a:p>
            <a:r>
              <a:rPr lang="en-US" sz="2000" b="1" dirty="0" smtClean="0"/>
              <a:t>describe file('/etc/</a:t>
            </a:r>
            <a:r>
              <a:rPr lang="en-US" sz="2000" b="1" dirty="0" err="1" smtClean="0"/>
              <a:t>sysconfig</a:t>
            </a:r>
            <a:r>
              <a:rPr lang="en-US" sz="2000" b="1" dirty="0" smtClean="0"/>
              <a:t>/</a:t>
            </a:r>
            <a:r>
              <a:rPr lang="en-US" sz="2000" b="1" dirty="0" err="1" smtClean="0"/>
              <a:t>init</a:t>
            </a:r>
            <a:r>
              <a:rPr lang="en-US" sz="2000" b="1" dirty="0" smtClean="0"/>
              <a:t>') do</a:t>
            </a:r>
          </a:p>
          <a:p>
            <a:r>
              <a:rPr lang="en-US" sz="2000" b="1" dirty="0" smtClean="0"/>
              <a:t>      its('content') {should match '</a:t>
            </a:r>
            <a:r>
              <a:rPr lang="en-US" sz="2000" b="1" dirty="0" err="1" smtClean="0"/>
              <a:t>umask</a:t>
            </a:r>
            <a:r>
              <a:rPr lang="en-US" sz="2000" b="1" dirty="0" smtClean="0"/>
              <a:t> 027'}</a:t>
            </a:r>
          </a:p>
          <a:p>
            <a:r>
              <a:rPr lang="en-US" sz="2000" b="1" dirty="0" smtClean="0"/>
              <a:t>    end</a:t>
            </a:r>
          </a:p>
          <a:p>
            <a:r>
              <a:rPr lang="en-US" sz="2000" b="1" dirty="0" smtClean="0"/>
              <a:t>end</a:t>
            </a:r>
          </a:p>
        </p:txBody>
      </p:sp>
      <p:cxnSp>
        <p:nvCxnSpPr>
          <p:cNvPr id="5" name="Straight Arrow Connector 4"/>
          <p:cNvCxnSpPr/>
          <p:nvPr/>
        </p:nvCxnSpPr>
        <p:spPr>
          <a:xfrm flipV="1">
            <a:off x="4502989" y="1915064"/>
            <a:ext cx="5486400" cy="1086928"/>
          </a:xfrm>
          <a:prstGeom prst="straightConnector1">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cxnSp>
        <p:nvCxnSpPr>
          <p:cNvPr id="8" name="Straight Arrow Connector 7"/>
          <p:cNvCxnSpPr/>
          <p:nvPr/>
        </p:nvCxnSpPr>
        <p:spPr>
          <a:xfrm flipV="1">
            <a:off x="4655389" y="3899140"/>
            <a:ext cx="5713562" cy="1033252"/>
          </a:xfrm>
          <a:prstGeom prst="straightConnector1">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54611699"/>
      </p:ext>
    </p:extLst>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0" y="4251502"/>
            <a:ext cx="9778458" cy="2523473"/>
          </a:xfrm>
          <a:prstGeom prst="rect">
            <a:avLst/>
          </a:prstGeom>
          <a:ln>
            <a:solidFill>
              <a:schemeClr val="accent1"/>
            </a:solidFill>
          </a:ln>
        </p:spPr>
      </p:pic>
      <p:sp>
        <p:nvSpPr>
          <p:cNvPr id="2" name="Title 1"/>
          <p:cNvSpPr>
            <a:spLocks noGrp="1"/>
          </p:cNvSpPr>
          <p:nvPr>
            <p:ph type="title"/>
          </p:nvPr>
        </p:nvSpPr>
        <p:spPr/>
        <p:txBody>
          <a:bodyPr>
            <a:normAutofit/>
          </a:bodyPr>
          <a:lstStyle/>
          <a:p>
            <a:r>
              <a:rPr lang="en-US" sz="3600" dirty="0" smtClean="0"/>
              <a:t>Demonstration: Writing an </a:t>
            </a:r>
            <a:r>
              <a:rPr lang="en-US" sz="3600" dirty="0" err="1" smtClean="0"/>
              <a:t>InSpec</a:t>
            </a:r>
            <a:r>
              <a:rPr lang="en-US" sz="3600" dirty="0" smtClean="0"/>
              <a:t> Test for CIS Benchmark (2 of 3)</a:t>
            </a:r>
            <a:endParaRPr lang="en-US" sz="3600" dirty="0"/>
          </a:p>
        </p:txBody>
      </p:sp>
      <p:sp>
        <p:nvSpPr>
          <p:cNvPr id="8" name="Text Placeholder 2"/>
          <p:cNvSpPr txBox="1">
            <a:spLocks/>
          </p:cNvSpPr>
          <p:nvPr/>
        </p:nvSpPr>
        <p:spPr bwMode="white">
          <a:xfrm>
            <a:off x="10129544" y="1731611"/>
            <a:ext cx="5920596" cy="5774975"/>
          </a:xfrm>
          <a:prstGeom prst="rect">
            <a:avLst/>
          </a:prstGeom>
          <a:ln>
            <a:solidFill>
              <a:schemeClr val="accent1"/>
            </a:solidFill>
          </a:ln>
        </p:spPr>
        <p:txBody>
          <a:bodyPr vert="horz" wrap="square" lIns="0" tIns="0" rIns="0" bIns="0" rtlCol="0">
            <a:noAutofit/>
          </a:bodyPr>
          <a:lstStyle>
            <a:lvl1pPr algn="l" defTabSz="1217613" rtl="0" eaLnBrk="1" fontAlgn="base" hangingPunct="1">
              <a:spcBef>
                <a:spcPts val="800"/>
              </a:spcBef>
              <a:spcAft>
                <a:spcPts val="800"/>
              </a:spcAft>
              <a:buSzPct val="90000"/>
              <a:buFont typeface="Arial" charset="0"/>
              <a:defRPr sz="3200" kern="1200" baseline="0">
                <a:solidFill>
                  <a:schemeClr val="accent3">
                    <a:lumMod val="50000"/>
                  </a:schemeClr>
                </a:solidFill>
                <a:latin typeface="+mn-lt"/>
                <a:ea typeface="ＭＳ Ｐゴシック" charset="0"/>
                <a:cs typeface="ＭＳ Ｐゴシック" charset="0"/>
              </a:defRPr>
            </a:lvl1pPr>
            <a:lvl2pPr marL="307975" algn="l" defTabSz="1217613" rtl="0" eaLnBrk="1" fontAlgn="base" hangingPunct="1">
              <a:spcBef>
                <a:spcPts val="800"/>
              </a:spcBef>
              <a:spcAft>
                <a:spcPts val="800"/>
              </a:spcAft>
              <a:buSzPct val="90000"/>
              <a:buFont typeface="Arial" charset="0"/>
              <a:defRPr sz="2800" kern="1200" baseline="0">
                <a:solidFill>
                  <a:schemeClr val="accent3">
                    <a:lumMod val="50000"/>
                  </a:schemeClr>
                </a:solidFill>
                <a:latin typeface="+mn-lt"/>
                <a:ea typeface="ＭＳ Ｐゴシック" charset="0"/>
                <a:cs typeface="+mn-cs"/>
              </a:defRPr>
            </a:lvl2pPr>
            <a:lvl3pPr marL="608013" algn="l" defTabSz="1217613" rtl="0" eaLnBrk="1" fontAlgn="base" hangingPunct="1">
              <a:spcBef>
                <a:spcPts val="800"/>
              </a:spcBef>
              <a:spcAft>
                <a:spcPts val="800"/>
              </a:spcAft>
              <a:buSzPct val="90000"/>
              <a:buFont typeface="Arial" charset="0"/>
              <a:defRPr sz="2400" kern="1200" baseline="0">
                <a:solidFill>
                  <a:schemeClr val="accent3">
                    <a:lumMod val="50000"/>
                  </a:schemeClr>
                </a:solidFill>
                <a:latin typeface="+mn-lt"/>
                <a:ea typeface="ＭＳ Ｐゴシック" charset="0"/>
                <a:cs typeface="+mn-cs"/>
              </a:defRPr>
            </a:lvl3pPr>
            <a:lvl4pPr marL="839788" algn="l" defTabSz="1217613" rtl="0" eaLnBrk="1" fontAlgn="base" hangingPunct="1">
              <a:spcBef>
                <a:spcPts val="800"/>
              </a:spcBef>
              <a:spcAft>
                <a:spcPts val="800"/>
              </a:spcAft>
              <a:buSzPct val="90000"/>
              <a:buFont typeface="Arial" charset="0"/>
              <a:defRPr sz="2400" kern="1200" baseline="0">
                <a:solidFill>
                  <a:schemeClr val="accent3">
                    <a:lumMod val="50000"/>
                  </a:schemeClr>
                </a:solidFill>
                <a:latin typeface="+mn-lt"/>
                <a:ea typeface="ＭＳ Ｐゴシック" charset="0"/>
                <a:cs typeface="+mn-cs"/>
              </a:defRPr>
            </a:lvl4pPr>
            <a:lvl5pPr marL="1068388" algn="l" defTabSz="1217613" rtl="0" eaLnBrk="1" fontAlgn="base" hangingPunct="1">
              <a:spcBef>
                <a:spcPts val="800"/>
              </a:spcBef>
              <a:spcAft>
                <a:spcPts val="800"/>
              </a:spcAft>
              <a:buSzPct val="90000"/>
              <a:buFont typeface="Arial" charset="0"/>
              <a:defRPr sz="2000" kern="1200" baseline="0">
                <a:solidFill>
                  <a:schemeClr val="accent3">
                    <a:lumMod val="50000"/>
                  </a:schemeClr>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z="2000" b="1" dirty="0" smtClean="0"/>
              <a:t>control 'cis-3.1' do</a:t>
            </a:r>
          </a:p>
          <a:p>
            <a:r>
              <a:rPr lang="en-US" sz="2000" b="1" dirty="0" smtClean="0"/>
              <a:t>  impact 0.7</a:t>
            </a:r>
          </a:p>
          <a:p>
            <a:r>
              <a:rPr lang="en-US" sz="2000" b="1" dirty="0" smtClean="0"/>
              <a:t>  title 'Set Daemon </a:t>
            </a:r>
            <a:r>
              <a:rPr lang="en-US" sz="2000" b="1" dirty="0" err="1" smtClean="0"/>
              <a:t>umask</a:t>
            </a:r>
            <a:r>
              <a:rPr lang="en-US" sz="2000" b="1" dirty="0" smtClean="0"/>
              <a:t>'</a:t>
            </a:r>
          </a:p>
          <a:p>
            <a:r>
              <a:rPr lang="en-US" sz="2000" b="1" dirty="0"/>
              <a:t>desc '</a:t>
            </a:r>
          </a:p>
          <a:p>
            <a:r>
              <a:rPr lang="en-US" sz="2000" b="1" dirty="0"/>
              <a:t>    Set the default </a:t>
            </a:r>
            <a:r>
              <a:rPr lang="en-US" sz="2000" b="1" dirty="0" err="1"/>
              <a:t>umask</a:t>
            </a:r>
            <a:r>
              <a:rPr lang="en-US" sz="2000" b="1" dirty="0"/>
              <a:t> for all processes started at boot time</a:t>
            </a:r>
            <a:r>
              <a:rPr lang="en-US" sz="2000" b="1" dirty="0" smtClean="0"/>
              <a:t>.</a:t>
            </a:r>
          </a:p>
          <a:p>
            <a:r>
              <a:rPr lang="en-US" sz="2000" b="1" dirty="0" smtClean="0"/>
              <a:t>  </a:t>
            </a:r>
            <a:r>
              <a:rPr lang="en-US" sz="2000" b="1" dirty="0"/>
              <a:t>'</a:t>
            </a:r>
          </a:p>
          <a:p>
            <a:r>
              <a:rPr lang="en-US" sz="2000" b="1" dirty="0" smtClean="0"/>
              <a:t>describe file('/etc/</a:t>
            </a:r>
            <a:r>
              <a:rPr lang="en-US" sz="2000" b="1" dirty="0" err="1" smtClean="0"/>
              <a:t>sysconfig</a:t>
            </a:r>
            <a:r>
              <a:rPr lang="en-US" sz="2000" b="1" dirty="0" smtClean="0"/>
              <a:t>/</a:t>
            </a:r>
            <a:r>
              <a:rPr lang="en-US" sz="2000" b="1" dirty="0" err="1" smtClean="0"/>
              <a:t>init</a:t>
            </a:r>
            <a:r>
              <a:rPr lang="en-US" sz="2000" b="1" dirty="0" smtClean="0"/>
              <a:t>') do</a:t>
            </a:r>
          </a:p>
          <a:p>
            <a:r>
              <a:rPr lang="en-US" sz="2000" b="1" dirty="0" smtClean="0"/>
              <a:t>      its('content') {should match '</a:t>
            </a:r>
            <a:r>
              <a:rPr lang="en-US" sz="2000" b="1" dirty="0" err="1" smtClean="0"/>
              <a:t>umask</a:t>
            </a:r>
            <a:r>
              <a:rPr lang="en-US" sz="2000" b="1" dirty="0" smtClean="0"/>
              <a:t> 027'}</a:t>
            </a:r>
          </a:p>
          <a:p>
            <a:r>
              <a:rPr lang="en-US" sz="2000" b="1" dirty="0" smtClean="0"/>
              <a:t>    end</a:t>
            </a:r>
          </a:p>
          <a:p>
            <a:r>
              <a:rPr lang="en-US" sz="2000" b="1" dirty="0" smtClean="0"/>
              <a:t>end</a:t>
            </a:r>
          </a:p>
        </p:txBody>
      </p:sp>
      <p:cxnSp>
        <p:nvCxnSpPr>
          <p:cNvPr id="7" name="Straight Arrow Connector 6"/>
          <p:cNvCxnSpPr/>
          <p:nvPr/>
        </p:nvCxnSpPr>
        <p:spPr>
          <a:xfrm flipV="1">
            <a:off x="5084956" y="5558589"/>
            <a:ext cx="5044588" cy="730699"/>
          </a:xfrm>
          <a:prstGeom prst="straightConnector1">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0415113"/>
      </p:ext>
    </p:extLst>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Demonstration: Writing an </a:t>
            </a:r>
            <a:r>
              <a:rPr lang="en-US" sz="3600" dirty="0" err="1"/>
              <a:t>InSpec</a:t>
            </a:r>
            <a:r>
              <a:rPr lang="en-US" sz="3600" dirty="0"/>
              <a:t> Test for </a:t>
            </a:r>
            <a:r>
              <a:rPr lang="en-US" sz="3600" dirty="0" smtClean="0"/>
              <a:t>CIS Benchmark (3 of 3) </a:t>
            </a:r>
            <a:endParaRPr lang="en-US" sz="3600" dirty="0"/>
          </a:p>
        </p:txBody>
      </p:sp>
      <p:sp>
        <p:nvSpPr>
          <p:cNvPr id="5" name="Text Placeholder 2"/>
          <p:cNvSpPr>
            <a:spLocks noGrp="1"/>
          </p:cNvSpPr>
          <p:nvPr>
            <p:ph type="body" sz="quarter" idx="12"/>
          </p:nvPr>
        </p:nvSpPr>
        <p:spPr>
          <a:xfrm>
            <a:off x="7882112" y="1620386"/>
            <a:ext cx="7870506" cy="5345953"/>
          </a:xfrm>
        </p:spPr>
        <p:txBody>
          <a:bodyPr/>
          <a:lstStyle/>
          <a:p>
            <a:r>
              <a:rPr lang="en-US" dirty="0" smtClean="0"/>
              <a:t>After writing the test, in the workplace you should:</a:t>
            </a:r>
          </a:p>
          <a:p>
            <a:pPr marL="457200" indent="-457200">
              <a:buFont typeface="Arial" panose="020B0604020202020204" pitchFamily="34" charset="0"/>
              <a:buChar char="•"/>
            </a:pPr>
            <a:r>
              <a:rPr lang="en-US" dirty="0" smtClean="0"/>
              <a:t>Use </a:t>
            </a:r>
            <a:r>
              <a:rPr lang="en-US" dirty="0"/>
              <a:t>'</a:t>
            </a:r>
            <a:r>
              <a:rPr lang="en-US" dirty="0" err="1"/>
              <a:t>inspec</a:t>
            </a:r>
            <a:r>
              <a:rPr lang="en-US" dirty="0"/>
              <a:t> exec' to </a:t>
            </a:r>
            <a:r>
              <a:rPr lang="en-US" dirty="0" smtClean="0"/>
              <a:t>test the control.</a:t>
            </a:r>
          </a:p>
          <a:p>
            <a:pPr marL="457200" indent="-457200">
              <a:buFont typeface="Arial" panose="020B0604020202020204" pitchFamily="34" charset="0"/>
              <a:buChar char="•"/>
            </a:pPr>
            <a:r>
              <a:rPr lang="en-US" dirty="0" smtClean="0"/>
              <a:t>Package the custom compliance profile </a:t>
            </a:r>
            <a:r>
              <a:rPr lang="en-US" dirty="0"/>
              <a:t>and upload </a:t>
            </a:r>
            <a:r>
              <a:rPr lang="en-US" dirty="0" smtClean="0"/>
              <a:t>it to </a:t>
            </a:r>
            <a:r>
              <a:rPr lang="en-US" dirty="0"/>
              <a:t>your Compliance server.</a:t>
            </a:r>
          </a:p>
          <a:p>
            <a:endParaRPr lang="en-US" dirty="0"/>
          </a:p>
        </p:txBody>
      </p:sp>
      <p:sp>
        <p:nvSpPr>
          <p:cNvPr id="6" name="Text Placeholder 2"/>
          <p:cNvSpPr txBox="1">
            <a:spLocks/>
          </p:cNvSpPr>
          <p:nvPr/>
        </p:nvSpPr>
        <p:spPr bwMode="white">
          <a:xfrm>
            <a:off x="858544" y="1731611"/>
            <a:ext cx="5920596" cy="5774975"/>
          </a:xfrm>
          <a:prstGeom prst="rect">
            <a:avLst/>
          </a:prstGeom>
          <a:ln>
            <a:solidFill>
              <a:schemeClr val="accent1"/>
            </a:solidFill>
          </a:ln>
        </p:spPr>
        <p:txBody>
          <a:bodyPr vert="horz" wrap="square" lIns="0" tIns="0" rIns="0" bIns="0" rtlCol="0">
            <a:noAutofit/>
          </a:bodyPr>
          <a:lstStyle>
            <a:lvl1pPr algn="l" defTabSz="1217613" rtl="0" eaLnBrk="1" fontAlgn="base" hangingPunct="1">
              <a:spcBef>
                <a:spcPts val="800"/>
              </a:spcBef>
              <a:spcAft>
                <a:spcPts val="800"/>
              </a:spcAft>
              <a:buSzPct val="90000"/>
              <a:buFont typeface="Arial" charset="0"/>
              <a:defRPr sz="3200" kern="1200" baseline="0">
                <a:solidFill>
                  <a:schemeClr val="accent3">
                    <a:lumMod val="50000"/>
                  </a:schemeClr>
                </a:solidFill>
                <a:latin typeface="+mn-lt"/>
                <a:ea typeface="ＭＳ Ｐゴシック" charset="0"/>
                <a:cs typeface="ＭＳ Ｐゴシック" charset="0"/>
              </a:defRPr>
            </a:lvl1pPr>
            <a:lvl2pPr marL="307975" algn="l" defTabSz="1217613" rtl="0" eaLnBrk="1" fontAlgn="base" hangingPunct="1">
              <a:spcBef>
                <a:spcPts val="800"/>
              </a:spcBef>
              <a:spcAft>
                <a:spcPts val="800"/>
              </a:spcAft>
              <a:buSzPct val="90000"/>
              <a:buFont typeface="Arial" charset="0"/>
              <a:defRPr sz="2800" kern="1200" baseline="0">
                <a:solidFill>
                  <a:schemeClr val="accent3">
                    <a:lumMod val="50000"/>
                  </a:schemeClr>
                </a:solidFill>
                <a:latin typeface="+mn-lt"/>
                <a:ea typeface="ＭＳ Ｐゴシック" charset="0"/>
                <a:cs typeface="+mn-cs"/>
              </a:defRPr>
            </a:lvl2pPr>
            <a:lvl3pPr marL="608013" algn="l" defTabSz="1217613" rtl="0" eaLnBrk="1" fontAlgn="base" hangingPunct="1">
              <a:spcBef>
                <a:spcPts val="800"/>
              </a:spcBef>
              <a:spcAft>
                <a:spcPts val="800"/>
              </a:spcAft>
              <a:buSzPct val="90000"/>
              <a:buFont typeface="Arial" charset="0"/>
              <a:defRPr sz="2400" kern="1200" baseline="0">
                <a:solidFill>
                  <a:schemeClr val="accent3">
                    <a:lumMod val="50000"/>
                  </a:schemeClr>
                </a:solidFill>
                <a:latin typeface="+mn-lt"/>
                <a:ea typeface="ＭＳ Ｐゴシック" charset="0"/>
                <a:cs typeface="+mn-cs"/>
              </a:defRPr>
            </a:lvl3pPr>
            <a:lvl4pPr marL="839788" algn="l" defTabSz="1217613" rtl="0" eaLnBrk="1" fontAlgn="base" hangingPunct="1">
              <a:spcBef>
                <a:spcPts val="800"/>
              </a:spcBef>
              <a:spcAft>
                <a:spcPts val="800"/>
              </a:spcAft>
              <a:buSzPct val="90000"/>
              <a:buFont typeface="Arial" charset="0"/>
              <a:defRPr sz="2400" kern="1200" baseline="0">
                <a:solidFill>
                  <a:schemeClr val="accent3">
                    <a:lumMod val="50000"/>
                  </a:schemeClr>
                </a:solidFill>
                <a:latin typeface="+mn-lt"/>
                <a:ea typeface="ＭＳ Ｐゴシック" charset="0"/>
                <a:cs typeface="+mn-cs"/>
              </a:defRPr>
            </a:lvl4pPr>
            <a:lvl5pPr marL="1068388" algn="l" defTabSz="1217613" rtl="0" eaLnBrk="1" fontAlgn="base" hangingPunct="1">
              <a:spcBef>
                <a:spcPts val="800"/>
              </a:spcBef>
              <a:spcAft>
                <a:spcPts val="800"/>
              </a:spcAft>
              <a:buSzPct val="90000"/>
              <a:buFont typeface="Arial" charset="0"/>
              <a:defRPr sz="2000" kern="1200" baseline="0">
                <a:solidFill>
                  <a:schemeClr val="accent3">
                    <a:lumMod val="50000"/>
                  </a:schemeClr>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z="2000" b="1" dirty="0" smtClean="0"/>
              <a:t>control 'cis-3.1' do</a:t>
            </a:r>
          </a:p>
          <a:p>
            <a:r>
              <a:rPr lang="en-US" sz="2000" b="1" dirty="0" smtClean="0"/>
              <a:t>  impact 0.7</a:t>
            </a:r>
          </a:p>
          <a:p>
            <a:r>
              <a:rPr lang="en-US" sz="2000" b="1" dirty="0" smtClean="0"/>
              <a:t>  title 'Set Daemon </a:t>
            </a:r>
            <a:r>
              <a:rPr lang="en-US" sz="2000" b="1" dirty="0" err="1" smtClean="0"/>
              <a:t>umask</a:t>
            </a:r>
            <a:r>
              <a:rPr lang="en-US" sz="2000" b="1" dirty="0" smtClean="0"/>
              <a:t>'</a:t>
            </a:r>
          </a:p>
          <a:p>
            <a:r>
              <a:rPr lang="en-US" sz="2000" b="1" dirty="0"/>
              <a:t>desc '</a:t>
            </a:r>
          </a:p>
          <a:p>
            <a:r>
              <a:rPr lang="en-US" sz="2000" b="1" dirty="0"/>
              <a:t>    Set the default </a:t>
            </a:r>
            <a:r>
              <a:rPr lang="en-US" sz="2000" b="1" dirty="0" err="1"/>
              <a:t>umask</a:t>
            </a:r>
            <a:r>
              <a:rPr lang="en-US" sz="2000" b="1" dirty="0"/>
              <a:t> for all processes started at boot time</a:t>
            </a:r>
            <a:r>
              <a:rPr lang="en-US" sz="2000" b="1" dirty="0" smtClean="0"/>
              <a:t>.</a:t>
            </a:r>
          </a:p>
          <a:p>
            <a:r>
              <a:rPr lang="en-US" sz="2000" b="1" dirty="0" smtClean="0"/>
              <a:t>  </a:t>
            </a:r>
            <a:r>
              <a:rPr lang="en-US" sz="2000" b="1" dirty="0"/>
              <a:t>'</a:t>
            </a:r>
          </a:p>
          <a:p>
            <a:r>
              <a:rPr lang="en-US" sz="2000" b="1" dirty="0" smtClean="0"/>
              <a:t>describe file('/etc/</a:t>
            </a:r>
            <a:r>
              <a:rPr lang="en-US" sz="2000" b="1" dirty="0" err="1" smtClean="0"/>
              <a:t>sysconfig</a:t>
            </a:r>
            <a:r>
              <a:rPr lang="en-US" sz="2000" b="1" dirty="0" smtClean="0"/>
              <a:t>/</a:t>
            </a:r>
            <a:r>
              <a:rPr lang="en-US" sz="2000" b="1" dirty="0" err="1" smtClean="0"/>
              <a:t>init</a:t>
            </a:r>
            <a:r>
              <a:rPr lang="en-US" sz="2000" b="1" dirty="0" smtClean="0"/>
              <a:t>') do</a:t>
            </a:r>
          </a:p>
          <a:p>
            <a:r>
              <a:rPr lang="en-US" sz="2000" b="1" dirty="0" smtClean="0"/>
              <a:t>      its('content') {should match '</a:t>
            </a:r>
            <a:r>
              <a:rPr lang="en-US" sz="2000" b="1" dirty="0" err="1" smtClean="0"/>
              <a:t>umask</a:t>
            </a:r>
            <a:r>
              <a:rPr lang="en-US" sz="2000" b="1" dirty="0" smtClean="0"/>
              <a:t> 027'}</a:t>
            </a:r>
          </a:p>
          <a:p>
            <a:r>
              <a:rPr lang="en-US" sz="2000" b="1" dirty="0" smtClean="0"/>
              <a:t>    end</a:t>
            </a:r>
          </a:p>
          <a:p>
            <a:r>
              <a:rPr lang="en-US" sz="2000" b="1" dirty="0" smtClean="0"/>
              <a:t>end</a:t>
            </a:r>
          </a:p>
        </p:txBody>
      </p:sp>
    </p:spTree>
    <p:extLst>
      <p:ext uri="{BB962C8B-B14F-4D97-AF65-F5344CB8AC3E}">
        <p14:creationId xmlns:p14="http://schemas.microsoft.com/office/powerpoint/2010/main" val="552830459"/>
      </p:ext>
    </p:extLst>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60525" y="2294619"/>
            <a:ext cx="11838500" cy="852712"/>
          </a:xfrm>
        </p:spPr>
        <p:txBody>
          <a:bodyPr>
            <a:normAutofit fontScale="90000"/>
          </a:bodyPr>
          <a:lstStyle/>
          <a:p>
            <a:r>
              <a:rPr lang="en-US" dirty="0" smtClean="0"/>
              <a:t>Lab: </a:t>
            </a:r>
            <a:r>
              <a:rPr lang="en-US" sz="6600" dirty="0" smtClean="0"/>
              <a:t>Write a Linux InSpec </a:t>
            </a:r>
            <a:r>
              <a:rPr lang="en-US" sz="6600" dirty="0"/>
              <a:t>Test for </a:t>
            </a:r>
            <a:r>
              <a:rPr lang="en-US" sz="6600" dirty="0" smtClean="0"/>
              <a:t>CIS Linux - TBD Really?</a:t>
            </a:r>
            <a:endParaRPr lang="en-US" dirty="0"/>
          </a:p>
        </p:txBody>
      </p:sp>
      <p:sp>
        <p:nvSpPr>
          <p:cNvPr id="3" name="Subtitle 2"/>
          <p:cNvSpPr>
            <a:spLocks noGrp="1"/>
          </p:cNvSpPr>
          <p:nvPr>
            <p:ph type="subTitle" idx="1"/>
          </p:nvPr>
        </p:nvSpPr>
        <p:spPr>
          <a:xfrm>
            <a:off x="1737360" y="3641725"/>
            <a:ext cx="12253278" cy="2132685"/>
          </a:xfrm>
        </p:spPr>
        <p:txBody>
          <a:bodyPr/>
          <a:lstStyle/>
          <a:p>
            <a:r>
              <a:rPr lang="en-US" dirty="0" smtClean="0"/>
              <a:t>Use the CIS document to </a:t>
            </a:r>
            <a:r>
              <a:rPr lang="en-US" dirty="0"/>
              <a:t>write your own Compliance </a:t>
            </a:r>
            <a:r>
              <a:rPr lang="en-US" dirty="0" err="1"/>
              <a:t>Inspec</a:t>
            </a:r>
            <a:r>
              <a:rPr lang="en-US" dirty="0"/>
              <a:t> </a:t>
            </a:r>
            <a:r>
              <a:rPr lang="en-US" dirty="0" smtClean="0"/>
              <a:t>control for CIS.</a:t>
            </a:r>
            <a:br>
              <a:rPr lang="en-US" dirty="0" smtClean="0"/>
            </a:br>
            <a:endParaRPr lang="en-US" dirty="0" smtClean="0"/>
          </a:p>
          <a:p>
            <a:r>
              <a:rPr lang="en-US" dirty="0" smtClean="0"/>
              <a:t>You can use </a:t>
            </a:r>
            <a:r>
              <a:rPr lang="en-US" dirty="0"/>
              <a:t>the Compliance </a:t>
            </a:r>
            <a:r>
              <a:rPr lang="en-US" dirty="0" smtClean="0"/>
              <a:t>DSL link below as a guide to write your own Compliance </a:t>
            </a:r>
            <a:r>
              <a:rPr lang="en-US" dirty="0" err="1" smtClean="0"/>
              <a:t>Inspec</a:t>
            </a:r>
            <a:r>
              <a:rPr lang="en-US" dirty="0" smtClean="0"/>
              <a:t> test if you like.</a:t>
            </a:r>
            <a:br>
              <a:rPr lang="en-US" dirty="0" smtClean="0"/>
            </a:br>
            <a:endParaRPr lang="en-US" dirty="0" smtClean="0"/>
          </a:p>
          <a:p>
            <a:r>
              <a:rPr lang="en-US" dirty="0" smtClean="0"/>
              <a:t>Compare your results with the class. </a:t>
            </a:r>
          </a:p>
          <a:p>
            <a:endParaRPr lang="en-US" dirty="0"/>
          </a:p>
        </p:txBody>
      </p:sp>
      <p:sp>
        <p:nvSpPr>
          <p:cNvPr id="4" name="Subtitle 2"/>
          <p:cNvSpPr txBox="1">
            <a:spLocks/>
          </p:cNvSpPr>
          <p:nvPr/>
        </p:nvSpPr>
        <p:spPr bwMode="white">
          <a:xfrm>
            <a:off x="1737360" y="6697074"/>
            <a:ext cx="12253278" cy="709566"/>
          </a:xfrm>
          <a:prstGeom prst="rect">
            <a:avLst/>
          </a:prstGeom>
        </p:spPr>
        <p:txBody>
          <a:bodyPr lIns="91440" tIns="91440" rIns="91440" bIns="91440">
            <a:noAutofit/>
          </a:bodyPr>
          <a:lstStyle>
            <a:lvl1pPr marL="571500" indent="-571500" algn="l" defTabSz="1217613" rtl="0" eaLnBrk="1" fontAlgn="base" hangingPunct="1">
              <a:lnSpc>
                <a:spcPct val="100000"/>
              </a:lnSpc>
              <a:spcBef>
                <a:spcPts val="0"/>
              </a:spcBef>
              <a:spcAft>
                <a:spcPct val="0"/>
              </a:spcAft>
              <a:buSzPct val="90000"/>
              <a:buFont typeface="Wingdings" charset="2"/>
              <a:buChar char="q"/>
              <a:defRPr sz="2800" kern="1200" baseline="0">
                <a:solidFill>
                  <a:schemeClr val="accent3">
                    <a:lumMod val="50000"/>
                  </a:schemeClr>
                </a:solidFill>
                <a:latin typeface="+mn-lt"/>
                <a:ea typeface="ＭＳ Ｐゴシック" charset="0"/>
                <a:cs typeface="ＭＳ Ｐゴシック" charset="0"/>
              </a:defRPr>
            </a:lvl1pPr>
            <a:lvl2pPr marL="609561" indent="0" algn="ctr" defTabSz="1217613" rtl="0" eaLnBrk="1" fontAlgn="base" hangingPunct="1">
              <a:spcBef>
                <a:spcPts val="800"/>
              </a:spcBef>
              <a:spcAft>
                <a:spcPct val="0"/>
              </a:spcAft>
              <a:buSzPct val="90000"/>
              <a:buFont typeface="Arial" charset="0"/>
              <a:buNone/>
              <a:defRPr sz="2800" kern="1200">
                <a:solidFill>
                  <a:schemeClr val="tx1">
                    <a:tint val="75000"/>
                  </a:schemeClr>
                </a:solidFill>
                <a:latin typeface="+mn-lt"/>
                <a:ea typeface="ＭＳ Ｐゴシック" charset="0"/>
                <a:cs typeface="+mn-cs"/>
              </a:defRPr>
            </a:lvl2pPr>
            <a:lvl3pPr marL="1219120"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3pPr>
            <a:lvl4pPr marL="1828681"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4pPr>
            <a:lvl5pPr marL="2438242" indent="0" algn="ctr" defTabSz="1217613" rtl="0" eaLnBrk="1" fontAlgn="base" hangingPunct="1">
              <a:spcBef>
                <a:spcPts val="800"/>
              </a:spcBef>
              <a:spcAft>
                <a:spcPct val="0"/>
              </a:spcAft>
              <a:buSzPct val="90000"/>
              <a:buFont typeface="Arial" charset="0"/>
              <a:buNone/>
              <a:defRPr sz="2000" kern="1200">
                <a:solidFill>
                  <a:schemeClr val="tx1">
                    <a:tint val="75000"/>
                  </a:schemeClr>
                </a:solidFill>
                <a:latin typeface="+mn-lt"/>
                <a:ea typeface="ＭＳ Ｐゴシック" charset="0"/>
                <a:cs typeface="+mn-cs"/>
              </a:defRPr>
            </a:lvl5pPr>
            <a:lvl6pPr marL="304780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6pPr>
            <a:lvl7pPr marL="365736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7pPr>
            <a:lvl8pPr marL="426692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8pPr>
            <a:lvl9pPr marL="487648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9pPr>
          </a:lstStyle>
          <a:p>
            <a:pPr marL="0" indent="0">
              <a:buNone/>
            </a:pPr>
            <a:r>
              <a:rPr lang="en-US" dirty="0" smtClean="0">
                <a:hlinkClick r:id="rId2"/>
              </a:rPr>
              <a:t>https://docs.chef.io/release/compliance_1-0/dsl_compliance.html</a:t>
            </a:r>
            <a:endParaRPr lang="en-US" dirty="0" smtClean="0"/>
          </a:p>
          <a:p>
            <a:pPr marL="0" indent="0">
              <a:buNone/>
            </a:pPr>
            <a:endParaRPr lang="en-US" dirty="0"/>
          </a:p>
        </p:txBody>
      </p:sp>
    </p:spTree>
    <p:extLst>
      <p:ext uri="{BB962C8B-B14F-4D97-AF65-F5344CB8AC3E}">
        <p14:creationId xmlns:p14="http://schemas.microsoft.com/office/powerpoint/2010/main" val="3866591058"/>
      </p:ext>
    </p:extLst>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1637" y="2292125"/>
            <a:ext cx="14584363" cy="968599"/>
          </a:xfrm>
        </p:spPr>
        <p:txBody>
          <a:bodyPr>
            <a:normAutofit fontScale="90000"/>
          </a:bodyPr>
          <a:lstStyle/>
          <a:p>
            <a:r>
              <a:rPr lang="en-US" dirty="0" smtClean="0"/>
              <a:t>Group Lab:</a:t>
            </a:r>
            <a:br>
              <a:rPr lang="en-US" dirty="0" smtClean="0"/>
            </a:br>
            <a:r>
              <a:rPr lang="en-US" dirty="0" smtClean="0"/>
              <a:t>Compliance Frameworks - CIS Windows</a:t>
            </a:r>
            <a:endParaRPr lang="en-US" dirty="0"/>
          </a:p>
        </p:txBody>
      </p:sp>
      <p:sp>
        <p:nvSpPr>
          <p:cNvPr id="4" name="Content Placeholder 3"/>
          <p:cNvSpPr>
            <a:spLocks noGrp="1"/>
          </p:cNvSpPr>
          <p:nvPr>
            <p:ph sz="quarter" idx="11"/>
          </p:nvPr>
        </p:nvSpPr>
        <p:spPr/>
        <p:txBody>
          <a:bodyPr/>
          <a:lstStyle/>
          <a:p>
            <a:r>
              <a:rPr lang="en-US" dirty="0" smtClean="0"/>
              <a:t>Translating a CIS benchmark into an </a:t>
            </a:r>
            <a:r>
              <a:rPr lang="en-US" dirty="0" err="1" smtClean="0"/>
              <a:t>InSpec</a:t>
            </a:r>
            <a:r>
              <a:rPr lang="en-US" dirty="0" smtClean="0"/>
              <a:t> control and Compliance profile.</a:t>
            </a:r>
            <a:endParaRPr lang="en-US" dirty="0"/>
          </a:p>
        </p:txBody>
      </p:sp>
      <p:sp>
        <p:nvSpPr>
          <p:cNvPr id="3" name="Subtitle 2"/>
          <p:cNvSpPr>
            <a:spLocks noGrp="1"/>
          </p:cNvSpPr>
          <p:nvPr>
            <p:ph type="body" sz="quarter" idx="10"/>
          </p:nvPr>
        </p:nvSpPr>
        <p:spPr/>
        <p:txBody>
          <a:bodyPr/>
          <a:lstStyle/>
          <a:p>
            <a:pPr marL="342900" indent="-342900">
              <a:buFont typeface="Wingdings" panose="05000000000000000000" pitchFamily="2" charset="2"/>
              <a:buChar char="q"/>
            </a:pPr>
            <a:r>
              <a:rPr lang="en-US" dirty="0" smtClean="0"/>
              <a:t>Download </a:t>
            </a:r>
            <a:r>
              <a:rPr lang="en-US" dirty="0"/>
              <a:t>the benchmark PDF for the </a:t>
            </a:r>
            <a:r>
              <a:rPr lang="en-US" dirty="0" smtClean="0"/>
              <a:t>platform </a:t>
            </a:r>
            <a:r>
              <a:rPr lang="en-US" dirty="0"/>
              <a:t>of your scanning </a:t>
            </a:r>
            <a:r>
              <a:rPr lang="en-US" dirty="0" smtClean="0"/>
              <a:t>target</a:t>
            </a:r>
            <a:endParaRPr lang="en-US" dirty="0"/>
          </a:p>
          <a:p>
            <a:pPr marL="342900" indent="-342900">
              <a:buFont typeface="Wingdings" panose="05000000000000000000" pitchFamily="2" charset="2"/>
              <a:buChar char="q"/>
            </a:pPr>
            <a:r>
              <a:rPr lang="en-US" dirty="0" smtClean="0"/>
              <a:t>Implement </a:t>
            </a:r>
            <a:r>
              <a:rPr lang="en-US" dirty="0"/>
              <a:t>Section 3 - Specialty Purpose Services as </a:t>
            </a:r>
            <a:r>
              <a:rPr lang="en-US" dirty="0" err="1"/>
              <a:t>InSpec</a:t>
            </a:r>
            <a:r>
              <a:rPr lang="en-US" dirty="0"/>
              <a:t> </a:t>
            </a:r>
            <a:r>
              <a:rPr lang="en-US" dirty="0" smtClean="0"/>
              <a:t>controls.</a:t>
            </a:r>
          </a:p>
          <a:p>
            <a:endParaRPr lang="en-US" dirty="0"/>
          </a:p>
          <a:p>
            <a:endParaRPr lang="en-US" dirty="0" smtClean="0"/>
          </a:p>
          <a:p>
            <a:endParaRPr lang="en-US" dirty="0"/>
          </a:p>
        </p:txBody>
      </p:sp>
    </p:spTree>
    <p:extLst>
      <p:ext uri="{BB962C8B-B14F-4D97-AF65-F5344CB8AC3E}">
        <p14:creationId xmlns:p14="http://schemas.microsoft.com/office/powerpoint/2010/main" val="404561663"/>
      </p:ext>
    </p:extLst>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GL: Downloading the CIS Benchmarks for Windows </a:t>
            </a:r>
            <a:endParaRPr lang="en-US" sz="4400" dirty="0"/>
          </a:p>
        </p:txBody>
      </p:sp>
      <p:sp>
        <p:nvSpPr>
          <p:cNvPr id="3" name="Text Placeholder 2"/>
          <p:cNvSpPr>
            <a:spLocks noGrp="1"/>
          </p:cNvSpPr>
          <p:nvPr>
            <p:ph type="body" sz="quarter" idx="12"/>
          </p:nvPr>
        </p:nvSpPr>
        <p:spPr>
          <a:xfrm>
            <a:off x="650040" y="1856198"/>
            <a:ext cx="8669058" cy="5345953"/>
          </a:xfrm>
        </p:spPr>
        <p:txBody>
          <a:bodyPr/>
          <a:lstStyle/>
          <a:p>
            <a:r>
              <a:rPr lang="en-US" dirty="0" smtClean="0"/>
              <a:t>1. Go to: </a:t>
            </a:r>
            <a:r>
              <a:rPr lang="en-US" dirty="0">
                <a:hlinkClick r:id="rId3"/>
              </a:rPr>
              <a:t>https://benchmarks.cisecurity.org/</a:t>
            </a:r>
            <a:endParaRPr lang="en-US" dirty="0"/>
          </a:p>
          <a:p>
            <a:pPr marL="514350" indent="-514350">
              <a:buAutoNum type="arabicPeriod" startAt="2"/>
            </a:pPr>
            <a:r>
              <a:rPr lang="en-US" dirty="0" smtClean="0"/>
              <a:t>Click the </a:t>
            </a:r>
            <a:r>
              <a:rPr lang="en-US" b="1" dirty="0" smtClean="0"/>
              <a:t>Products &amp; Services </a:t>
            </a:r>
            <a:r>
              <a:rPr lang="en-US" dirty="0" smtClean="0"/>
              <a:t>tab.</a:t>
            </a:r>
          </a:p>
          <a:p>
            <a:pPr marL="514350" indent="-514350">
              <a:buAutoNum type="arabicPeriod" startAt="2"/>
            </a:pPr>
            <a:r>
              <a:rPr lang="en-US" dirty="0" smtClean="0"/>
              <a:t>Click</a:t>
            </a:r>
            <a:r>
              <a:rPr lang="en-US" b="1" dirty="0" smtClean="0"/>
              <a:t> Benchmarks</a:t>
            </a:r>
            <a:r>
              <a:rPr lang="en-US" dirty="0" smtClean="0"/>
              <a:t>.</a:t>
            </a:r>
            <a:endParaRPr lang="en-US" dirty="0"/>
          </a:p>
        </p:txBody>
      </p:sp>
      <p:pic>
        <p:nvPicPr>
          <p:cNvPr id="7" name="Picture 6"/>
          <p:cNvPicPr>
            <a:picLocks noChangeAspect="1"/>
          </p:cNvPicPr>
          <p:nvPr/>
        </p:nvPicPr>
        <p:blipFill>
          <a:blip r:embed="rId4"/>
          <a:stretch>
            <a:fillRect/>
          </a:stretch>
        </p:blipFill>
        <p:spPr>
          <a:xfrm>
            <a:off x="3501955" y="4157614"/>
            <a:ext cx="9513651" cy="3590401"/>
          </a:xfrm>
          <a:prstGeom prst="rect">
            <a:avLst/>
          </a:prstGeom>
          <a:ln>
            <a:solidFill>
              <a:schemeClr val="accent1"/>
            </a:solidFill>
          </a:ln>
        </p:spPr>
      </p:pic>
      <p:cxnSp>
        <p:nvCxnSpPr>
          <p:cNvPr id="9" name="Straight Arrow Connector 8"/>
          <p:cNvCxnSpPr/>
          <p:nvPr/>
        </p:nvCxnSpPr>
        <p:spPr>
          <a:xfrm>
            <a:off x="5972783" y="3132306"/>
            <a:ext cx="4883285" cy="2820508"/>
          </a:xfrm>
          <a:prstGeom prst="straightConnector1">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cxnSp>
        <p:nvCxnSpPr>
          <p:cNvPr id="10" name="Straight Arrow Connector 9"/>
          <p:cNvCxnSpPr/>
          <p:nvPr/>
        </p:nvCxnSpPr>
        <p:spPr>
          <a:xfrm>
            <a:off x="4549303" y="3751632"/>
            <a:ext cx="917642" cy="3226490"/>
          </a:xfrm>
          <a:prstGeom prst="straightConnector1">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54245975"/>
      </p:ext>
    </p:extLst>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GL: </a:t>
            </a:r>
            <a:r>
              <a:rPr lang="en-US" sz="4400" dirty="0"/>
              <a:t>Downloading the CIS Benchmarks for Windows </a:t>
            </a:r>
          </a:p>
        </p:txBody>
      </p:sp>
      <p:sp>
        <p:nvSpPr>
          <p:cNvPr id="3" name="Text Placeholder 2"/>
          <p:cNvSpPr>
            <a:spLocks noGrp="1"/>
          </p:cNvSpPr>
          <p:nvPr>
            <p:ph type="body" sz="quarter" idx="12"/>
          </p:nvPr>
        </p:nvSpPr>
        <p:spPr>
          <a:xfrm>
            <a:off x="650040" y="1856198"/>
            <a:ext cx="8669058" cy="5345953"/>
          </a:xfrm>
        </p:spPr>
        <p:txBody>
          <a:bodyPr/>
          <a:lstStyle/>
          <a:p>
            <a:r>
              <a:rPr lang="en-US" dirty="0" smtClean="0"/>
              <a:t>Scroll down to the </a:t>
            </a:r>
            <a:r>
              <a:rPr lang="en-US" b="1" dirty="0" smtClean="0"/>
              <a:t>Available Free of Charge </a:t>
            </a:r>
            <a:r>
              <a:rPr lang="en-US" dirty="0" smtClean="0"/>
              <a:t>section and then click </a:t>
            </a:r>
            <a:r>
              <a:rPr lang="en-US" b="1" dirty="0" smtClean="0"/>
              <a:t>Current version of CIS Benchmarks.</a:t>
            </a:r>
            <a:endParaRPr lang="en-US" dirty="0"/>
          </a:p>
        </p:txBody>
      </p:sp>
      <p:pic>
        <p:nvPicPr>
          <p:cNvPr id="4" name="Picture 3"/>
          <p:cNvPicPr>
            <a:picLocks noChangeAspect="1"/>
          </p:cNvPicPr>
          <p:nvPr/>
        </p:nvPicPr>
        <p:blipFill>
          <a:blip r:embed="rId3"/>
          <a:stretch>
            <a:fillRect/>
          </a:stretch>
        </p:blipFill>
        <p:spPr>
          <a:xfrm>
            <a:off x="3501045" y="4048669"/>
            <a:ext cx="9871855" cy="3876205"/>
          </a:xfrm>
          <a:prstGeom prst="rect">
            <a:avLst/>
          </a:prstGeom>
          <a:ln>
            <a:solidFill>
              <a:schemeClr val="accent1"/>
            </a:solidFill>
          </a:ln>
        </p:spPr>
      </p:pic>
      <p:cxnSp>
        <p:nvCxnSpPr>
          <p:cNvPr id="9" name="Straight Arrow Connector 8"/>
          <p:cNvCxnSpPr/>
          <p:nvPr/>
        </p:nvCxnSpPr>
        <p:spPr>
          <a:xfrm>
            <a:off x="2542926" y="3521413"/>
            <a:ext cx="2441643" cy="3424136"/>
          </a:xfrm>
          <a:prstGeom prst="straightConnector1">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96310847"/>
      </p:ext>
    </p:extLst>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2453462" y="4035796"/>
            <a:ext cx="11349077" cy="3823955"/>
          </a:xfrm>
          <a:prstGeom prst="rect">
            <a:avLst/>
          </a:prstGeom>
          <a:ln>
            <a:solidFill>
              <a:schemeClr val="accent1"/>
            </a:solidFill>
          </a:ln>
        </p:spPr>
      </p:pic>
      <p:sp>
        <p:nvSpPr>
          <p:cNvPr id="2" name="Title 1"/>
          <p:cNvSpPr>
            <a:spLocks noGrp="1"/>
          </p:cNvSpPr>
          <p:nvPr>
            <p:ph type="title"/>
          </p:nvPr>
        </p:nvSpPr>
        <p:spPr/>
        <p:txBody>
          <a:bodyPr>
            <a:normAutofit/>
          </a:bodyPr>
          <a:lstStyle/>
          <a:p>
            <a:r>
              <a:rPr lang="en-US" sz="4400" dirty="0" smtClean="0"/>
              <a:t>GL: Downloading the CIS </a:t>
            </a:r>
            <a:r>
              <a:rPr lang="en-US" sz="4400" dirty="0"/>
              <a:t>Benchmarks for Windows </a:t>
            </a:r>
          </a:p>
        </p:txBody>
      </p:sp>
      <p:sp>
        <p:nvSpPr>
          <p:cNvPr id="3" name="Text Placeholder 2"/>
          <p:cNvSpPr>
            <a:spLocks noGrp="1"/>
          </p:cNvSpPr>
          <p:nvPr>
            <p:ph type="body" sz="quarter" idx="12"/>
          </p:nvPr>
        </p:nvSpPr>
        <p:spPr>
          <a:xfrm>
            <a:off x="650040" y="1856198"/>
            <a:ext cx="11595748" cy="5345953"/>
          </a:xfrm>
        </p:spPr>
        <p:txBody>
          <a:bodyPr/>
          <a:lstStyle/>
          <a:p>
            <a:r>
              <a:rPr lang="en-US" dirty="0" smtClean="0"/>
              <a:t>Scroll down to the benchmark for the system you're running. In our case, click the </a:t>
            </a:r>
            <a:br>
              <a:rPr lang="en-US" dirty="0" smtClean="0"/>
            </a:br>
            <a:r>
              <a:rPr lang="pt-BR" b="1" dirty="0"/>
              <a:t>CIS Microsoft Windows Server 2012 R2 </a:t>
            </a:r>
            <a:r>
              <a:rPr lang="pt-BR" b="1" dirty="0" smtClean="0"/>
              <a:t>Benchmark </a:t>
            </a:r>
            <a:r>
              <a:rPr lang="pt-BR" dirty="0" smtClean="0"/>
              <a:t>link.</a:t>
            </a:r>
            <a:endParaRPr lang="en-US" dirty="0"/>
          </a:p>
        </p:txBody>
      </p:sp>
      <p:cxnSp>
        <p:nvCxnSpPr>
          <p:cNvPr id="9" name="Straight Arrow Connector 8"/>
          <p:cNvCxnSpPr/>
          <p:nvPr/>
        </p:nvCxnSpPr>
        <p:spPr>
          <a:xfrm>
            <a:off x="3065929" y="3406588"/>
            <a:ext cx="663389" cy="3334871"/>
          </a:xfrm>
          <a:prstGeom prst="straightConnector1">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11322319"/>
      </p:ext>
    </p:extLst>
  </p:cSld>
  <p:clrMapOvr>
    <a:masterClrMapping/>
  </p:clrMapOvr>
  <p:transition spd="med">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a:t>
            </a:r>
            <a:r>
              <a:rPr lang="en-US" dirty="0"/>
              <a:t>Downloading t</a:t>
            </a:r>
            <a:r>
              <a:rPr lang="en-US" dirty="0" smtClean="0"/>
              <a:t>he PDF</a:t>
            </a:r>
            <a:endParaRPr lang="en-US" dirty="0"/>
          </a:p>
        </p:txBody>
      </p:sp>
      <p:pic>
        <p:nvPicPr>
          <p:cNvPr id="5" name="Picture 4"/>
          <p:cNvPicPr>
            <a:picLocks noChangeAspect="1"/>
          </p:cNvPicPr>
          <p:nvPr/>
        </p:nvPicPr>
        <p:blipFill>
          <a:blip r:embed="rId3"/>
          <a:stretch>
            <a:fillRect/>
          </a:stretch>
        </p:blipFill>
        <p:spPr>
          <a:xfrm>
            <a:off x="11011384" y="212591"/>
            <a:ext cx="3943428" cy="2827506"/>
          </a:xfrm>
          <a:prstGeom prst="rect">
            <a:avLst/>
          </a:prstGeom>
          <a:ln>
            <a:solidFill>
              <a:schemeClr val="accent1"/>
            </a:solidFill>
          </a:ln>
        </p:spPr>
      </p:pic>
      <p:sp>
        <p:nvSpPr>
          <p:cNvPr id="7" name="Text Placeholder 2"/>
          <p:cNvSpPr>
            <a:spLocks noGrp="1"/>
          </p:cNvSpPr>
          <p:nvPr>
            <p:ph type="body" sz="quarter" idx="12"/>
          </p:nvPr>
        </p:nvSpPr>
        <p:spPr>
          <a:xfrm>
            <a:off x="650040" y="1856198"/>
            <a:ext cx="7482283" cy="5345953"/>
          </a:xfrm>
        </p:spPr>
        <p:txBody>
          <a:bodyPr/>
          <a:lstStyle/>
          <a:p>
            <a:pPr marL="514350" indent="-514350">
              <a:buAutoNum type="arabicPeriod"/>
            </a:pPr>
            <a:r>
              <a:rPr lang="en-US" dirty="0" smtClean="0"/>
              <a:t>Scroll down to the bottom of the page and click </a:t>
            </a:r>
            <a:r>
              <a:rPr lang="en-US" b="1" dirty="0" smtClean="0"/>
              <a:t>Download</a:t>
            </a:r>
            <a:r>
              <a:rPr lang="en-US" dirty="0" smtClean="0"/>
              <a:t>.</a:t>
            </a:r>
            <a:br>
              <a:rPr lang="en-US" dirty="0" smtClean="0"/>
            </a:br>
            <a:r>
              <a:rPr lang="en-US" dirty="0" smtClean="0"/>
              <a:t/>
            </a:r>
            <a:br>
              <a:rPr lang="en-US" dirty="0" smtClean="0"/>
            </a:br>
            <a:endParaRPr lang="en-US" dirty="0" smtClean="0"/>
          </a:p>
          <a:p>
            <a:pPr marL="514350" indent="-514350">
              <a:buAutoNum type="arabicPeriod"/>
            </a:pPr>
            <a:r>
              <a:rPr lang="en-US" dirty="0" smtClean="0"/>
              <a:t>On the resulting page, click the </a:t>
            </a:r>
            <a:r>
              <a:rPr lang="en-US" b="1" dirty="0" smtClean="0"/>
              <a:t>Required Information </a:t>
            </a:r>
            <a:r>
              <a:rPr lang="en-US" dirty="0" smtClean="0"/>
              <a:t>radio buttons.</a:t>
            </a:r>
            <a:br>
              <a:rPr lang="en-US" dirty="0" smtClean="0"/>
            </a:br>
            <a:r>
              <a:rPr lang="en-US" dirty="0" smtClean="0"/>
              <a:t/>
            </a:r>
            <a:br>
              <a:rPr lang="en-US" dirty="0" smtClean="0"/>
            </a:br>
            <a:r>
              <a:rPr lang="en-US" dirty="0" smtClean="0"/>
              <a:t/>
            </a:r>
            <a:br>
              <a:rPr lang="en-US" dirty="0" smtClean="0"/>
            </a:br>
            <a:endParaRPr lang="en-US" dirty="0" smtClean="0"/>
          </a:p>
          <a:p>
            <a:pPr marL="514350" indent="-514350">
              <a:buAutoNum type="arabicPeriod"/>
            </a:pPr>
            <a:r>
              <a:rPr lang="en-US" dirty="0" smtClean="0"/>
              <a:t>Then scroll down and click the </a:t>
            </a:r>
            <a:r>
              <a:rPr lang="en-US" b="1" dirty="0" smtClean="0"/>
              <a:t>I Agree </a:t>
            </a:r>
            <a:r>
              <a:rPr lang="en-US" dirty="0" smtClean="0"/>
              <a:t>button.</a:t>
            </a:r>
          </a:p>
          <a:p>
            <a:endParaRPr lang="en-US" dirty="0"/>
          </a:p>
          <a:p>
            <a:endParaRPr lang="en-US" dirty="0" smtClean="0"/>
          </a:p>
          <a:p>
            <a:endParaRPr lang="en-US" dirty="0"/>
          </a:p>
        </p:txBody>
      </p:sp>
      <p:pic>
        <p:nvPicPr>
          <p:cNvPr id="8" name="Picture 7"/>
          <p:cNvPicPr>
            <a:picLocks noChangeAspect="1"/>
          </p:cNvPicPr>
          <p:nvPr/>
        </p:nvPicPr>
        <p:blipFill>
          <a:blip r:embed="rId4"/>
          <a:stretch>
            <a:fillRect/>
          </a:stretch>
        </p:blipFill>
        <p:spPr>
          <a:xfrm>
            <a:off x="9943790" y="5763005"/>
            <a:ext cx="5735894" cy="2319335"/>
          </a:xfrm>
          <a:prstGeom prst="rect">
            <a:avLst/>
          </a:prstGeom>
          <a:ln>
            <a:solidFill>
              <a:schemeClr val="accent1"/>
            </a:solidFill>
          </a:ln>
        </p:spPr>
      </p:pic>
      <p:pic>
        <p:nvPicPr>
          <p:cNvPr id="9" name="Picture 8"/>
          <p:cNvPicPr>
            <a:picLocks noChangeAspect="1"/>
          </p:cNvPicPr>
          <p:nvPr/>
        </p:nvPicPr>
        <p:blipFill>
          <a:blip r:embed="rId5"/>
          <a:stretch>
            <a:fillRect/>
          </a:stretch>
        </p:blipFill>
        <p:spPr>
          <a:xfrm>
            <a:off x="8476444" y="3257196"/>
            <a:ext cx="7632890" cy="2310496"/>
          </a:xfrm>
          <a:prstGeom prst="rect">
            <a:avLst/>
          </a:prstGeom>
          <a:ln>
            <a:solidFill>
              <a:schemeClr val="accent1"/>
            </a:solidFill>
          </a:ln>
        </p:spPr>
      </p:pic>
    </p:spTree>
    <p:extLst>
      <p:ext uri="{BB962C8B-B14F-4D97-AF65-F5344CB8AC3E}">
        <p14:creationId xmlns:p14="http://schemas.microsoft.com/office/powerpoint/2010/main" val="3519533522"/>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Text Placeholder 2"/>
          <p:cNvSpPr>
            <a:spLocks noGrp="1"/>
          </p:cNvSpPr>
          <p:nvPr>
            <p:ph type="body" sz="quarter" idx="12"/>
          </p:nvPr>
        </p:nvSpPr>
        <p:spPr/>
        <p:txBody>
          <a:bodyPr/>
          <a:lstStyle/>
          <a:p>
            <a:r>
              <a:rPr lang="en-US" dirty="0" smtClean="0"/>
              <a:t>After completing this module, you should be able to:</a:t>
            </a:r>
          </a:p>
          <a:p>
            <a:endParaRPr lang="en-US" dirty="0"/>
          </a:p>
          <a:p>
            <a:pPr marL="457200" indent="-457200">
              <a:buFont typeface="Wingdings" charset="2"/>
              <a:buChar char="Ø"/>
            </a:pPr>
            <a:r>
              <a:rPr lang="en-US" dirty="0"/>
              <a:t>Translate CIS (Center for Internet </a:t>
            </a:r>
            <a:r>
              <a:rPr lang="en-US" dirty="0" smtClean="0"/>
              <a:t>Security) specifications into </a:t>
            </a:r>
            <a:r>
              <a:rPr lang="en-US" dirty="0" err="1"/>
              <a:t>InSpec</a:t>
            </a:r>
            <a:r>
              <a:rPr lang="en-US" dirty="0"/>
              <a:t> </a:t>
            </a:r>
            <a:r>
              <a:rPr lang="en-US" dirty="0" smtClean="0"/>
              <a:t>tests.</a:t>
            </a:r>
          </a:p>
          <a:p>
            <a:pPr marL="457200" indent="-457200">
              <a:buFont typeface="Wingdings" charset="2"/>
              <a:buChar char="Ø"/>
            </a:pPr>
            <a:r>
              <a:rPr lang="en-US" dirty="0" smtClean="0"/>
              <a:t>Translate DoD (Department of Defense) </a:t>
            </a:r>
            <a:r>
              <a:rPr lang="en-US" dirty="0"/>
              <a:t>specifications into </a:t>
            </a:r>
            <a:r>
              <a:rPr lang="en-US" dirty="0" err="1"/>
              <a:t>InSpec</a:t>
            </a:r>
            <a:r>
              <a:rPr lang="en-US" dirty="0"/>
              <a:t> </a:t>
            </a:r>
            <a:r>
              <a:rPr lang="en-US" dirty="0" smtClean="0"/>
              <a:t>tests.</a:t>
            </a:r>
          </a:p>
          <a:p>
            <a:endParaRPr lang="en-US" dirty="0"/>
          </a:p>
          <a:p>
            <a:pPr marL="457200" indent="-457200">
              <a:buFont typeface="Wingdings" charset="2"/>
              <a:buChar char="Ø"/>
            </a:pPr>
            <a:endParaRPr lang="en-US" dirty="0" smtClean="0"/>
          </a:p>
          <a:p>
            <a:endParaRPr lang="en-US" dirty="0"/>
          </a:p>
        </p:txBody>
      </p:sp>
    </p:spTree>
    <p:extLst>
      <p:ext uri="{BB962C8B-B14F-4D97-AF65-F5344CB8AC3E}">
        <p14:creationId xmlns:p14="http://schemas.microsoft.com/office/powerpoint/2010/main" val="3816834146"/>
      </p:ext>
    </p:extLst>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GL: </a:t>
            </a:r>
            <a:r>
              <a:rPr lang="en-US" sz="4400" dirty="0"/>
              <a:t>Downloading the CIS Benchmarks for Windows </a:t>
            </a:r>
          </a:p>
        </p:txBody>
      </p:sp>
      <p:pic>
        <p:nvPicPr>
          <p:cNvPr id="5" name="Picture 4"/>
          <p:cNvPicPr>
            <a:picLocks noChangeAspect="1"/>
          </p:cNvPicPr>
          <p:nvPr/>
        </p:nvPicPr>
        <p:blipFill>
          <a:blip r:embed="rId2"/>
          <a:stretch>
            <a:fillRect/>
          </a:stretch>
        </p:blipFill>
        <p:spPr>
          <a:xfrm>
            <a:off x="2521515" y="4260716"/>
            <a:ext cx="11212971" cy="3109102"/>
          </a:xfrm>
          <a:prstGeom prst="rect">
            <a:avLst/>
          </a:prstGeom>
          <a:ln>
            <a:solidFill>
              <a:schemeClr val="accent1"/>
            </a:solidFill>
          </a:ln>
        </p:spPr>
      </p:pic>
      <p:sp>
        <p:nvSpPr>
          <p:cNvPr id="7" name="Text Placeholder 2"/>
          <p:cNvSpPr>
            <a:spLocks noGrp="1"/>
          </p:cNvSpPr>
          <p:nvPr>
            <p:ph type="body" sz="quarter" idx="12"/>
          </p:nvPr>
        </p:nvSpPr>
        <p:spPr>
          <a:xfrm>
            <a:off x="650040" y="1856198"/>
            <a:ext cx="8669058" cy="5345953"/>
          </a:xfrm>
        </p:spPr>
        <p:txBody>
          <a:bodyPr/>
          <a:lstStyle/>
          <a:p>
            <a:r>
              <a:rPr lang="en-US" dirty="0" smtClean="0"/>
              <a:t>Save the PDF to your laptop. If a Save icon is not obvious, you should be able to save the PDF by right-clicking it.</a:t>
            </a:r>
            <a:endParaRPr lang="en-US" dirty="0"/>
          </a:p>
        </p:txBody>
      </p:sp>
    </p:spTree>
    <p:extLst>
      <p:ext uri="{BB962C8B-B14F-4D97-AF65-F5344CB8AC3E}">
        <p14:creationId xmlns:p14="http://schemas.microsoft.com/office/powerpoint/2010/main" val="885810407"/>
      </p:ext>
    </p:extLst>
  </p:cSld>
  <p:clrMapOvr>
    <a:masterClrMapping/>
  </p:clrMapOvr>
  <p:transition spd="med">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GL: CIS Benchmarks for Windows</a:t>
            </a:r>
            <a:endParaRPr lang="en-US" dirty="0">
              <a:solidFill>
                <a:srgbClr val="FF0000"/>
              </a:solidFill>
            </a:endParaRPr>
          </a:p>
        </p:txBody>
      </p:sp>
      <p:sp>
        <p:nvSpPr>
          <p:cNvPr id="3" name="Text Placeholder 2"/>
          <p:cNvSpPr>
            <a:spLocks noGrp="1"/>
          </p:cNvSpPr>
          <p:nvPr>
            <p:ph type="body" sz="quarter" idx="12"/>
          </p:nvPr>
        </p:nvSpPr>
        <p:spPr>
          <a:xfrm>
            <a:off x="650040" y="1856198"/>
            <a:ext cx="6567883" cy="5345953"/>
          </a:xfrm>
        </p:spPr>
        <p:txBody>
          <a:bodyPr/>
          <a:lstStyle/>
          <a:p>
            <a:r>
              <a:rPr lang="en-US" dirty="0" smtClean="0"/>
              <a:t>Implement </a:t>
            </a:r>
            <a:r>
              <a:rPr lang="en-US" dirty="0"/>
              <a:t>Section 1.1 - Password Policy as </a:t>
            </a:r>
            <a:r>
              <a:rPr lang="en-US" dirty="0" err="1"/>
              <a:t>InSpec</a:t>
            </a:r>
            <a:r>
              <a:rPr lang="en-US" dirty="0"/>
              <a:t> controls with the profile of Level 1 - Member Server.</a:t>
            </a:r>
          </a:p>
          <a:p>
            <a:endParaRPr lang="en-US" dirty="0" smtClean="0"/>
          </a:p>
          <a:p>
            <a:r>
              <a:rPr lang="en-US" dirty="0" smtClean="0"/>
              <a:t>Use </a:t>
            </a:r>
            <a:r>
              <a:rPr lang="en-US" dirty="0"/>
              <a:t>'</a:t>
            </a:r>
            <a:r>
              <a:rPr lang="en-US" dirty="0" err="1"/>
              <a:t>inspec</a:t>
            </a:r>
            <a:r>
              <a:rPr lang="en-US" dirty="0"/>
              <a:t> exec' to test the control.</a:t>
            </a:r>
          </a:p>
          <a:p>
            <a:endParaRPr lang="en-US" dirty="0" smtClean="0"/>
          </a:p>
          <a:p>
            <a:r>
              <a:rPr lang="en-US" dirty="0" smtClean="0"/>
              <a:t>Package </a:t>
            </a:r>
            <a:r>
              <a:rPr lang="en-US" dirty="0"/>
              <a:t>profile and upload to your Compliance server.</a:t>
            </a:r>
          </a:p>
          <a:p>
            <a:endParaRPr lang="en-US" dirty="0"/>
          </a:p>
        </p:txBody>
      </p:sp>
      <p:pic>
        <p:nvPicPr>
          <p:cNvPr id="4" name="Picture 3"/>
          <p:cNvPicPr>
            <a:picLocks noChangeAspect="1"/>
          </p:cNvPicPr>
          <p:nvPr/>
        </p:nvPicPr>
        <p:blipFill>
          <a:blip r:embed="rId3"/>
          <a:stretch>
            <a:fillRect/>
          </a:stretch>
        </p:blipFill>
        <p:spPr>
          <a:xfrm>
            <a:off x="8458197" y="1173404"/>
            <a:ext cx="6585042" cy="2950010"/>
          </a:xfrm>
          <a:prstGeom prst="rect">
            <a:avLst/>
          </a:prstGeom>
          <a:ln>
            <a:solidFill>
              <a:schemeClr val="accent1"/>
            </a:solidFill>
          </a:ln>
        </p:spPr>
      </p:pic>
      <p:pic>
        <p:nvPicPr>
          <p:cNvPr id="7" name="Picture 6"/>
          <p:cNvPicPr>
            <a:picLocks noChangeAspect="1"/>
          </p:cNvPicPr>
          <p:nvPr/>
        </p:nvPicPr>
        <p:blipFill>
          <a:blip r:embed="rId4"/>
          <a:stretch>
            <a:fillRect/>
          </a:stretch>
        </p:blipFill>
        <p:spPr>
          <a:xfrm>
            <a:off x="8458196" y="4573250"/>
            <a:ext cx="7482851" cy="3247275"/>
          </a:xfrm>
          <a:prstGeom prst="rect">
            <a:avLst/>
          </a:prstGeom>
          <a:ln>
            <a:solidFill>
              <a:schemeClr val="accent1"/>
            </a:solidFill>
          </a:ln>
        </p:spPr>
      </p:pic>
    </p:spTree>
    <p:extLst>
      <p:ext uri="{BB962C8B-B14F-4D97-AF65-F5344CB8AC3E}">
        <p14:creationId xmlns:p14="http://schemas.microsoft.com/office/powerpoint/2010/main" val="3404674426"/>
      </p:ext>
    </p:extLst>
  </p:cSld>
  <p:clrMapOvr>
    <a:masterClrMapping/>
  </p:clrMapOvr>
  <p:transition spd="med">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GL: Writing an </a:t>
            </a:r>
            <a:r>
              <a:rPr lang="en-US" sz="3600" dirty="0" err="1" smtClean="0"/>
              <a:t>InSpec</a:t>
            </a:r>
            <a:r>
              <a:rPr lang="en-US" sz="3600" dirty="0" smtClean="0"/>
              <a:t> Test for a Windows CIS Benchmark (1 of 3) </a:t>
            </a:r>
            <a:endParaRPr lang="en-US" sz="3600" dirty="0"/>
          </a:p>
        </p:txBody>
      </p:sp>
      <p:pic>
        <p:nvPicPr>
          <p:cNvPr id="3" name="Picture 2"/>
          <p:cNvPicPr>
            <a:picLocks noChangeAspect="1"/>
          </p:cNvPicPr>
          <p:nvPr/>
        </p:nvPicPr>
        <p:blipFill>
          <a:blip r:embed="rId3"/>
          <a:stretch>
            <a:fillRect/>
          </a:stretch>
        </p:blipFill>
        <p:spPr>
          <a:xfrm>
            <a:off x="206837" y="1034716"/>
            <a:ext cx="8476327" cy="7049966"/>
          </a:xfrm>
          <a:prstGeom prst="rect">
            <a:avLst/>
          </a:prstGeom>
          <a:ln>
            <a:solidFill>
              <a:schemeClr val="accent1"/>
            </a:solidFill>
          </a:ln>
        </p:spPr>
      </p:pic>
      <p:sp>
        <p:nvSpPr>
          <p:cNvPr id="4" name="Text Placeholder 2"/>
          <p:cNvSpPr txBox="1">
            <a:spLocks/>
          </p:cNvSpPr>
          <p:nvPr/>
        </p:nvSpPr>
        <p:spPr bwMode="white">
          <a:xfrm>
            <a:off x="9010184" y="1678997"/>
            <a:ext cx="7007299" cy="4855618"/>
          </a:xfrm>
          <a:prstGeom prst="rect">
            <a:avLst/>
          </a:prstGeom>
          <a:ln>
            <a:solidFill>
              <a:schemeClr val="accent1"/>
            </a:solidFill>
          </a:ln>
        </p:spPr>
        <p:txBody>
          <a:bodyPr vert="horz" wrap="square" lIns="0" tIns="0" rIns="0" bIns="0" rtlCol="0">
            <a:noAutofit/>
          </a:bodyPr>
          <a:lstStyle>
            <a:lvl1pPr algn="l" defTabSz="1217613" rtl="0" eaLnBrk="1" fontAlgn="base" hangingPunct="1">
              <a:spcBef>
                <a:spcPts val="800"/>
              </a:spcBef>
              <a:spcAft>
                <a:spcPts val="800"/>
              </a:spcAft>
              <a:buSzPct val="90000"/>
              <a:buFont typeface="Arial" charset="0"/>
              <a:defRPr sz="3200" kern="1200" baseline="0">
                <a:solidFill>
                  <a:schemeClr val="accent3">
                    <a:lumMod val="50000"/>
                  </a:schemeClr>
                </a:solidFill>
                <a:latin typeface="+mn-lt"/>
                <a:ea typeface="ＭＳ Ｐゴシック" charset="0"/>
                <a:cs typeface="ＭＳ Ｐゴシック" charset="0"/>
              </a:defRPr>
            </a:lvl1pPr>
            <a:lvl2pPr marL="307975" algn="l" defTabSz="1217613" rtl="0" eaLnBrk="1" fontAlgn="base" hangingPunct="1">
              <a:spcBef>
                <a:spcPts val="800"/>
              </a:spcBef>
              <a:spcAft>
                <a:spcPts val="800"/>
              </a:spcAft>
              <a:buSzPct val="90000"/>
              <a:buFont typeface="Arial" charset="0"/>
              <a:defRPr sz="2800" kern="1200" baseline="0">
                <a:solidFill>
                  <a:schemeClr val="accent3">
                    <a:lumMod val="50000"/>
                  </a:schemeClr>
                </a:solidFill>
                <a:latin typeface="+mn-lt"/>
                <a:ea typeface="ＭＳ Ｐゴシック" charset="0"/>
                <a:cs typeface="+mn-cs"/>
              </a:defRPr>
            </a:lvl2pPr>
            <a:lvl3pPr marL="608013" algn="l" defTabSz="1217613" rtl="0" eaLnBrk="1" fontAlgn="base" hangingPunct="1">
              <a:spcBef>
                <a:spcPts val="800"/>
              </a:spcBef>
              <a:spcAft>
                <a:spcPts val="800"/>
              </a:spcAft>
              <a:buSzPct val="90000"/>
              <a:buFont typeface="Arial" charset="0"/>
              <a:defRPr sz="2400" kern="1200" baseline="0">
                <a:solidFill>
                  <a:schemeClr val="accent3">
                    <a:lumMod val="50000"/>
                  </a:schemeClr>
                </a:solidFill>
                <a:latin typeface="+mn-lt"/>
                <a:ea typeface="ＭＳ Ｐゴシック" charset="0"/>
                <a:cs typeface="+mn-cs"/>
              </a:defRPr>
            </a:lvl3pPr>
            <a:lvl4pPr marL="839788" algn="l" defTabSz="1217613" rtl="0" eaLnBrk="1" fontAlgn="base" hangingPunct="1">
              <a:spcBef>
                <a:spcPts val="800"/>
              </a:spcBef>
              <a:spcAft>
                <a:spcPts val="800"/>
              </a:spcAft>
              <a:buSzPct val="90000"/>
              <a:buFont typeface="Arial" charset="0"/>
              <a:defRPr sz="2400" kern="1200" baseline="0">
                <a:solidFill>
                  <a:schemeClr val="accent3">
                    <a:lumMod val="50000"/>
                  </a:schemeClr>
                </a:solidFill>
                <a:latin typeface="+mn-lt"/>
                <a:ea typeface="ＭＳ Ｐゴシック" charset="0"/>
                <a:cs typeface="+mn-cs"/>
              </a:defRPr>
            </a:lvl4pPr>
            <a:lvl5pPr marL="1068388" algn="l" defTabSz="1217613" rtl="0" eaLnBrk="1" fontAlgn="base" hangingPunct="1">
              <a:spcBef>
                <a:spcPts val="800"/>
              </a:spcBef>
              <a:spcAft>
                <a:spcPts val="800"/>
              </a:spcAft>
              <a:buSzPct val="90000"/>
              <a:buFont typeface="Arial" charset="0"/>
              <a:defRPr sz="2000" kern="1200" baseline="0">
                <a:solidFill>
                  <a:schemeClr val="accent3">
                    <a:lumMod val="50000"/>
                  </a:schemeClr>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z="2000" b="1" dirty="0" smtClean="0"/>
              <a:t>control </a:t>
            </a:r>
            <a:r>
              <a:rPr lang="en-US" sz="2000" b="1" dirty="0"/>
              <a:t>'cis-enforce-password-history-1.1.1' do</a:t>
            </a:r>
          </a:p>
          <a:p>
            <a:r>
              <a:rPr lang="en-US" sz="2000" b="1" dirty="0"/>
              <a:t> </a:t>
            </a:r>
            <a:r>
              <a:rPr lang="en-US" sz="2000" b="1" dirty="0" smtClean="0"/>
              <a:t> impact </a:t>
            </a:r>
            <a:r>
              <a:rPr lang="en-US" sz="2000" b="1" dirty="0"/>
              <a:t>0.7</a:t>
            </a:r>
          </a:p>
          <a:p>
            <a:r>
              <a:rPr lang="en-US" sz="2000" b="1" dirty="0"/>
              <a:t> </a:t>
            </a:r>
            <a:r>
              <a:rPr lang="en-US" sz="2000" b="1" dirty="0" smtClean="0"/>
              <a:t> title </a:t>
            </a:r>
            <a:r>
              <a:rPr lang="en-US" sz="2000" b="1" dirty="0"/>
              <a:t>'1.1.1 Set Enforce password history to 24 or more passwords'</a:t>
            </a:r>
          </a:p>
          <a:p>
            <a:r>
              <a:rPr lang="en-US" sz="2000" b="1" dirty="0"/>
              <a:t> </a:t>
            </a:r>
            <a:r>
              <a:rPr lang="en-US" sz="2000" b="1" dirty="0" smtClean="0"/>
              <a:t> </a:t>
            </a:r>
            <a:r>
              <a:rPr lang="en-US" sz="2000" b="1" dirty="0" err="1" smtClean="0"/>
              <a:t>desc</a:t>
            </a:r>
            <a:r>
              <a:rPr lang="en-US" sz="2000" b="1" dirty="0" smtClean="0"/>
              <a:t> </a:t>
            </a:r>
            <a:r>
              <a:rPr lang="en-US" sz="2000" b="1" dirty="0"/>
              <a:t>'Set Enforce password history to 24 or </a:t>
            </a:r>
            <a:r>
              <a:rPr lang="en-US" sz="2000" b="1" dirty="0" smtClean="0"/>
              <a:t>more passwords</a:t>
            </a:r>
            <a:r>
              <a:rPr lang="en-US" sz="2000" b="1" dirty="0"/>
              <a:t>'</a:t>
            </a:r>
          </a:p>
          <a:p>
            <a:r>
              <a:rPr lang="en-US" sz="2000" b="1" dirty="0"/>
              <a:t> </a:t>
            </a:r>
            <a:r>
              <a:rPr lang="en-US" sz="2000" b="1" dirty="0" smtClean="0"/>
              <a:t> describe </a:t>
            </a:r>
            <a:r>
              <a:rPr lang="en-US" sz="2000" b="1" dirty="0" err="1"/>
              <a:t>security_policy</a:t>
            </a:r>
            <a:r>
              <a:rPr lang="en-US" sz="2000" b="1" dirty="0"/>
              <a:t> do</a:t>
            </a:r>
          </a:p>
          <a:p>
            <a:r>
              <a:rPr lang="en-US" sz="2000" b="1" dirty="0"/>
              <a:t> </a:t>
            </a:r>
            <a:r>
              <a:rPr lang="en-US" sz="2000" b="1" dirty="0" smtClean="0"/>
              <a:t>   its</a:t>
            </a:r>
            <a:r>
              <a:rPr lang="en-US" sz="2000" b="1" dirty="0"/>
              <a:t>('</a:t>
            </a:r>
            <a:r>
              <a:rPr lang="en-US" sz="2000" b="1" dirty="0" err="1"/>
              <a:t>PasswordHistorySize</a:t>
            </a:r>
            <a:r>
              <a:rPr lang="en-US" sz="2000" b="1" dirty="0"/>
              <a:t>') { should be &gt;= 24 }</a:t>
            </a:r>
          </a:p>
          <a:p>
            <a:r>
              <a:rPr lang="en-US" sz="2000" b="1" dirty="0"/>
              <a:t> </a:t>
            </a:r>
            <a:r>
              <a:rPr lang="en-US" sz="2000" b="1" dirty="0" smtClean="0"/>
              <a:t> end</a:t>
            </a:r>
            <a:endParaRPr lang="en-US" sz="2000" b="1" dirty="0"/>
          </a:p>
          <a:p>
            <a:r>
              <a:rPr lang="en-US" sz="2000" b="1" dirty="0" smtClean="0"/>
              <a:t>end</a:t>
            </a:r>
            <a:endParaRPr lang="en-US" sz="2000" b="1" dirty="0"/>
          </a:p>
        </p:txBody>
      </p:sp>
      <p:cxnSp>
        <p:nvCxnSpPr>
          <p:cNvPr id="5" name="Straight Arrow Connector 4"/>
          <p:cNvCxnSpPr/>
          <p:nvPr/>
        </p:nvCxnSpPr>
        <p:spPr>
          <a:xfrm flipV="1">
            <a:off x="4616605" y="1984917"/>
            <a:ext cx="5731727" cy="1115123"/>
          </a:xfrm>
          <a:prstGeom prst="straightConnector1">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cxnSp>
        <p:nvCxnSpPr>
          <p:cNvPr id="8" name="Straight Arrow Connector 7"/>
          <p:cNvCxnSpPr/>
          <p:nvPr/>
        </p:nvCxnSpPr>
        <p:spPr>
          <a:xfrm flipV="1">
            <a:off x="2631688" y="3919677"/>
            <a:ext cx="6378496" cy="1700538"/>
          </a:xfrm>
          <a:prstGeom prst="straightConnector1">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92693195"/>
      </p:ext>
    </p:extLst>
  </p:cSld>
  <p:clrMapOvr>
    <a:masterClrMapping/>
  </p:clrMapOvr>
  <p:transition spd="med">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GL: Writing an InSpec Test for a Windows CIS Benchmark (2 of 3) </a:t>
            </a:r>
            <a:endParaRPr lang="en-US" sz="3600" dirty="0"/>
          </a:p>
        </p:txBody>
      </p:sp>
      <p:sp>
        <p:nvSpPr>
          <p:cNvPr id="6" name="Text Placeholder 2"/>
          <p:cNvSpPr txBox="1">
            <a:spLocks/>
          </p:cNvSpPr>
          <p:nvPr/>
        </p:nvSpPr>
        <p:spPr bwMode="white">
          <a:xfrm>
            <a:off x="9010184" y="3075997"/>
            <a:ext cx="7007299" cy="4855618"/>
          </a:xfrm>
          <a:prstGeom prst="rect">
            <a:avLst/>
          </a:prstGeom>
          <a:ln>
            <a:solidFill>
              <a:schemeClr val="accent1"/>
            </a:solidFill>
          </a:ln>
        </p:spPr>
        <p:txBody>
          <a:bodyPr vert="horz" wrap="square" lIns="0" tIns="0" rIns="0" bIns="0" rtlCol="0">
            <a:noAutofit/>
          </a:bodyPr>
          <a:lstStyle>
            <a:lvl1pPr algn="l" defTabSz="1217613" rtl="0" eaLnBrk="1" fontAlgn="base" hangingPunct="1">
              <a:spcBef>
                <a:spcPts val="800"/>
              </a:spcBef>
              <a:spcAft>
                <a:spcPts val="800"/>
              </a:spcAft>
              <a:buSzPct val="90000"/>
              <a:buFont typeface="Arial" charset="0"/>
              <a:defRPr sz="3200" kern="1200" baseline="0">
                <a:solidFill>
                  <a:schemeClr val="accent3">
                    <a:lumMod val="50000"/>
                  </a:schemeClr>
                </a:solidFill>
                <a:latin typeface="+mn-lt"/>
                <a:ea typeface="ＭＳ Ｐゴシック" charset="0"/>
                <a:cs typeface="ＭＳ Ｐゴシック" charset="0"/>
              </a:defRPr>
            </a:lvl1pPr>
            <a:lvl2pPr marL="307975" algn="l" defTabSz="1217613" rtl="0" eaLnBrk="1" fontAlgn="base" hangingPunct="1">
              <a:spcBef>
                <a:spcPts val="800"/>
              </a:spcBef>
              <a:spcAft>
                <a:spcPts val="800"/>
              </a:spcAft>
              <a:buSzPct val="90000"/>
              <a:buFont typeface="Arial" charset="0"/>
              <a:defRPr sz="2800" kern="1200" baseline="0">
                <a:solidFill>
                  <a:schemeClr val="accent3">
                    <a:lumMod val="50000"/>
                  </a:schemeClr>
                </a:solidFill>
                <a:latin typeface="+mn-lt"/>
                <a:ea typeface="ＭＳ Ｐゴシック" charset="0"/>
                <a:cs typeface="+mn-cs"/>
              </a:defRPr>
            </a:lvl2pPr>
            <a:lvl3pPr marL="608013" algn="l" defTabSz="1217613" rtl="0" eaLnBrk="1" fontAlgn="base" hangingPunct="1">
              <a:spcBef>
                <a:spcPts val="800"/>
              </a:spcBef>
              <a:spcAft>
                <a:spcPts val="800"/>
              </a:spcAft>
              <a:buSzPct val="90000"/>
              <a:buFont typeface="Arial" charset="0"/>
              <a:defRPr sz="2400" kern="1200" baseline="0">
                <a:solidFill>
                  <a:schemeClr val="accent3">
                    <a:lumMod val="50000"/>
                  </a:schemeClr>
                </a:solidFill>
                <a:latin typeface="+mn-lt"/>
                <a:ea typeface="ＭＳ Ｐゴシック" charset="0"/>
                <a:cs typeface="+mn-cs"/>
              </a:defRPr>
            </a:lvl3pPr>
            <a:lvl4pPr marL="839788" algn="l" defTabSz="1217613" rtl="0" eaLnBrk="1" fontAlgn="base" hangingPunct="1">
              <a:spcBef>
                <a:spcPts val="800"/>
              </a:spcBef>
              <a:spcAft>
                <a:spcPts val="800"/>
              </a:spcAft>
              <a:buSzPct val="90000"/>
              <a:buFont typeface="Arial" charset="0"/>
              <a:defRPr sz="2400" kern="1200" baseline="0">
                <a:solidFill>
                  <a:schemeClr val="accent3">
                    <a:lumMod val="50000"/>
                  </a:schemeClr>
                </a:solidFill>
                <a:latin typeface="+mn-lt"/>
                <a:ea typeface="ＭＳ Ｐゴシック" charset="0"/>
                <a:cs typeface="+mn-cs"/>
              </a:defRPr>
            </a:lvl4pPr>
            <a:lvl5pPr marL="1068388" algn="l" defTabSz="1217613" rtl="0" eaLnBrk="1" fontAlgn="base" hangingPunct="1">
              <a:spcBef>
                <a:spcPts val="800"/>
              </a:spcBef>
              <a:spcAft>
                <a:spcPts val="800"/>
              </a:spcAft>
              <a:buSzPct val="90000"/>
              <a:buFont typeface="Arial" charset="0"/>
              <a:defRPr sz="2000" kern="1200" baseline="0">
                <a:solidFill>
                  <a:schemeClr val="accent3">
                    <a:lumMod val="50000"/>
                  </a:schemeClr>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z="2000" b="1" dirty="0" smtClean="0"/>
              <a:t>control </a:t>
            </a:r>
            <a:r>
              <a:rPr lang="en-US" sz="2000" b="1" dirty="0"/>
              <a:t>'cis-enforce-password-history-1.1.1' do</a:t>
            </a:r>
          </a:p>
          <a:p>
            <a:r>
              <a:rPr lang="en-US" sz="2000" b="1" dirty="0"/>
              <a:t> </a:t>
            </a:r>
            <a:r>
              <a:rPr lang="en-US" sz="2000" b="1" dirty="0" smtClean="0"/>
              <a:t> impact </a:t>
            </a:r>
            <a:r>
              <a:rPr lang="en-US" sz="2000" b="1" dirty="0"/>
              <a:t>0.7</a:t>
            </a:r>
          </a:p>
          <a:p>
            <a:r>
              <a:rPr lang="en-US" sz="2000" b="1" dirty="0"/>
              <a:t> </a:t>
            </a:r>
            <a:r>
              <a:rPr lang="en-US" sz="2000" b="1" dirty="0" smtClean="0"/>
              <a:t> title </a:t>
            </a:r>
            <a:r>
              <a:rPr lang="en-US" sz="2000" b="1" dirty="0"/>
              <a:t>'1.1.1 Set Enforce password history to 24 or more passwords'</a:t>
            </a:r>
          </a:p>
          <a:p>
            <a:r>
              <a:rPr lang="en-US" sz="2000" b="1" dirty="0"/>
              <a:t> </a:t>
            </a:r>
            <a:r>
              <a:rPr lang="en-US" sz="2000" b="1" dirty="0" smtClean="0"/>
              <a:t> </a:t>
            </a:r>
            <a:r>
              <a:rPr lang="en-US" sz="2000" b="1" dirty="0" err="1" smtClean="0"/>
              <a:t>desc</a:t>
            </a:r>
            <a:r>
              <a:rPr lang="en-US" sz="2000" b="1" dirty="0" smtClean="0"/>
              <a:t> </a:t>
            </a:r>
            <a:r>
              <a:rPr lang="en-US" sz="2000" b="1" dirty="0"/>
              <a:t>'Set Enforce password history to 24 or </a:t>
            </a:r>
            <a:r>
              <a:rPr lang="en-US" sz="2000" b="1" dirty="0" smtClean="0"/>
              <a:t>more passwords</a:t>
            </a:r>
            <a:r>
              <a:rPr lang="en-US" sz="2000" b="1" dirty="0"/>
              <a:t>'</a:t>
            </a:r>
          </a:p>
          <a:p>
            <a:r>
              <a:rPr lang="en-US" sz="2000" b="1" dirty="0"/>
              <a:t> </a:t>
            </a:r>
            <a:r>
              <a:rPr lang="en-US" sz="2000" b="1" dirty="0" smtClean="0"/>
              <a:t> describe </a:t>
            </a:r>
            <a:r>
              <a:rPr lang="en-US" sz="2000" b="1" dirty="0" err="1"/>
              <a:t>security_policy</a:t>
            </a:r>
            <a:r>
              <a:rPr lang="en-US" sz="2000" b="1" dirty="0"/>
              <a:t> do</a:t>
            </a:r>
          </a:p>
          <a:p>
            <a:r>
              <a:rPr lang="en-US" sz="2000" b="1" dirty="0"/>
              <a:t> </a:t>
            </a:r>
            <a:r>
              <a:rPr lang="en-US" sz="2000" b="1" dirty="0" smtClean="0"/>
              <a:t>   its</a:t>
            </a:r>
            <a:r>
              <a:rPr lang="en-US" sz="2000" b="1" dirty="0"/>
              <a:t>('</a:t>
            </a:r>
            <a:r>
              <a:rPr lang="en-US" sz="2000" b="1" dirty="0" err="1"/>
              <a:t>PasswordHistorySize</a:t>
            </a:r>
            <a:r>
              <a:rPr lang="en-US" sz="2000" b="1" dirty="0"/>
              <a:t>') { should be &gt;= 24 }</a:t>
            </a:r>
          </a:p>
          <a:p>
            <a:r>
              <a:rPr lang="en-US" sz="2000" b="1" dirty="0"/>
              <a:t> </a:t>
            </a:r>
            <a:r>
              <a:rPr lang="en-US" sz="2000" b="1" dirty="0" smtClean="0"/>
              <a:t> end</a:t>
            </a:r>
            <a:endParaRPr lang="en-US" sz="2000" b="1" dirty="0"/>
          </a:p>
          <a:p>
            <a:r>
              <a:rPr lang="en-US" sz="2000" b="1" dirty="0" smtClean="0"/>
              <a:t>end</a:t>
            </a:r>
            <a:endParaRPr lang="en-US" sz="2000" b="1" dirty="0"/>
          </a:p>
        </p:txBody>
      </p:sp>
      <p:pic>
        <p:nvPicPr>
          <p:cNvPr id="7" name="Picture 6"/>
          <p:cNvPicPr>
            <a:picLocks noChangeAspect="1"/>
          </p:cNvPicPr>
          <p:nvPr/>
        </p:nvPicPr>
        <p:blipFill>
          <a:blip r:embed="rId3"/>
          <a:stretch>
            <a:fillRect/>
          </a:stretch>
        </p:blipFill>
        <p:spPr>
          <a:xfrm>
            <a:off x="206219" y="1678997"/>
            <a:ext cx="8543145" cy="3249842"/>
          </a:xfrm>
          <a:prstGeom prst="rect">
            <a:avLst/>
          </a:prstGeom>
          <a:ln>
            <a:solidFill>
              <a:schemeClr val="accent1"/>
            </a:solidFill>
          </a:ln>
        </p:spPr>
      </p:pic>
      <p:cxnSp>
        <p:nvCxnSpPr>
          <p:cNvPr id="8" name="Straight Arrow Connector 7"/>
          <p:cNvCxnSpPr/>
          <p:nvPr/>
        </p:nvCxnSpPr>
        <p:spPr>
          <a:xfrm>
            <a:off x="5107259" y="2877015"/>
            <a:ext cx="4174273" cy="3354062"/>
          </a:xfrm>
          <a:prstGeom prst="straightConnector1">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19233579"/>
      </p:ext>
    </p:extLst>
  </p:cSld>
  <p:clrMapOvr>
    <a:masterClrMapping/>
  </p:clrMapOvr>
  <p:transition spd="med">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GL: Writing an InSpec Test for a Windows CIS Benchmark (3 of 3) </a:t>
            </a:r>
            <a:endParaRPr lang="en-US" sz="3600" dirty="0"/>
          </a:p>
        </p:txBody>
      </p:sp>
      <p:sp>
        <p:nvSpPr>
          <p:cNvPr id="6" name="Text Placeholder 2"/>
          <p:cNvSpPr txBox="1">
            <a:spLocks/>
          </p:cNvSpPr>
          <p:nvPr/>
        </p:nvSpPr>
        <p:spPr bwMode="white">
          <a:xfrm>
            <a:off x="9010184" y="1551997"/>
            <a:ext cx="7007299" cy="4855618"/>
          </a:xfrm>
          <a:prstGeom prst="rect">
            <a:avLst/>
          </a:prstGeom>
          <a:ln>
            <a:solidFill>
              <a:schemeClr val="accent1"/>
            </a:solidFill>
          </a:ln>
        </p:spPr>
        <p:txBody>
          <a:bodyPr vert="horz" wrap="square" lIns="0" tIns="0" rIns="0" bIns="0" rtlCol="0">
            <a:noAutofit/>
          </a:bodyPr>
          <a:lstStyle>
            <a:lvl1pPr algn="l" defTabSz="1217613" rtl="0" eaLnBrk="1" fontAlgn="base" hangingPunct="1">
              <a:spcBef>
                <a:spcPts val="800"/>
              </a:spcBef>
              <a:spcAft>
                <a:spcPts val="800"/>
              </a:spcAft>
              <a:buSzPct val="90000"/>
              <a:buFont typeface="Arial" charset="0"/>
              <a:defRPr sz="3200" kern="1200" baseline="0">
                <a:solidFill>
                  <a:schemeClr val="accent3">
                    <a:lumMod val="50000"/>
                  </a:schemeClr>
                </a:solidFill>
                <a:latin typeface="+mn-lt"/>
                <a:ea typeface="ＭＳ Ｐゴシック" charset="0"/>
                <a:cs typeface="ＭＳ Ｐゴシック" charset="0"/>
              </a:defRPr>
            </a:lvl1pPr>
            <a:lvl2pPr marL="307975" algn="l" defTabSz="1217613" rtl="0" eaLnBrk="1" fontAlgn="base" hangingPunct="1">
              <a:spcBef>
                <a:spcPts val="800"/>
              </a:spcBef>
              <a:spcAft>
                <a:spcPts val="800"/>
              </a:spcAft>
              <a:buSzPct val="90000"/>
              <a:buFont typeface="Arial" charset="0"/>
              <a:defRPr sz="2800" kern="1200" baseline="0">
                <a:solidFill>
                  <a:schemeClr val="accent3">
                    <a:lumMod val="50000"/>
                  </a:schemeClr>
                </a:solidFill>
                <a:latin typeface="+mn-lt"/>
                <a:ea typeface="ＭＳ Ｐゴシック" charset="0"/>
                <a:cs typeface="+mn-cs"/>
              </a:defRPr>
            </a:lvl2pPr>
            <a:lvl3pPr marL="608013" algn="l" defTabSz="1217613" rtl="0" eaLnBrk="1" fontAlgn="base" hangingPunct="1">
              <a:spcBef>
                <a:spcPts val="800"/>
              </a:spcBef>
              <a:spcAft>
                <a:spcPts val="800"/>
              </a:spcAft>
              <a:buSzPct val="90000"/>
              <a:buFont typeface="Arial" charset="0"/>
              <a:defRPr sz="2400" kern="1200" baseline="0">
                <a:solidFill>
                  <a:schemeClr val="accent3">
                    <a:lumMod val="50000"/>
                  </a:schemeClr>
                </a:solidFill>
                <a:latin typeface="+mn-lt"/>
                <a:ea typeface="ＭＳ Ｐゴシック" charset="0"/>
                <a:cs typeface="+mn-cs"/>
              </a:defRPr>
            </a:lvl3pPr>
            <a:lvl4pPr marL="839788" algn="l" defTabSz="1217613" rtl="0" eaLnBrk="1" fontAlgn="base" hangingPunct="1">
              <a:spcBef>
                <a:spcPts val="800"/>
              </a:spcBef>
              <a:spcAft>
                <a:spcPts val="800"/>
              </a:spcAft>
              <a:buSzPct val="90000"/>
              <a:buFont typeface="Arial" charset="0"/>
              <a:defRPr sz="2400" kern="1200" baseline="0">
                <a:solidFill>
                  <a:schemeClr val="accent3">
                    <a:lumMod val="50000"/>
                  </a:schemeClr>
                </a:solidFill>
                <a:latin typeface="+mn-lt"/>
                <a:ea typeface="ＭＳ Ｐゴシック" charset="0"/>
                <a:cs typeface="+mn-cs"/>
              </a:defRPr>
            </a:lvl4pPr>
            <a:lvl5pPr marL="1068388" algn="l" defTabSz="1217613" rtl="0" eaLnBrk="1" fontAlgn="base" hangingPunct="1">
              <a:spcBef>
                <a:spcPts val="800"/>
              </a:spcBef>
              <a:spcAft>
                <a:spcPts val="800"/>
              </a:spcAft>
              <a:buSzPct val="90000"/>
              <a:buFont typeface="Arial" charset="0"/>
              <a:defRPr sz="2000" kern="1200" baseline="0">
                <a:solidFill>
                  <a:schemeClr val="accent3">
                    <a:lumMod val="50000"/>
                  </a:schemeClr>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z="2000" b="1" dirty="0" smtClean="0"/>
              <a:t>control </a:t>
            </a:r>
            <a:r>
              <a:rPr lang="en-US" sz="2000" b="1" dirty="0"/>
              <a:t>'cis-enforce-password-history-1.1.1' do</a:t>
            </a:r>
          </a:p>
          <a:p>
            <a:r>
              <a:rPr lang="en-US" sz="2000" b="1" dirty="0"/>
              <a:t> </a:t>
            </a:r>
            <a:r>
              <a:rPr lang="en-US" sz="2000" b="1" dirty="0" smtClean="0"/>
              <a:t> impact </a:t>
            </a:r>
            <a:r>
              <a:rPr lang="en-US" sz="2000" b="1" dirty="0"/>
              <a:t>0.7</a:t>
            </a:r>
          </a:p>
          <a:p>
            <a:r>
              <a:rPr lang="en-US" sz="2000" b="1" dirty="0"/>
              <a:t> </a:t>
            </a:r>
            <a:r>
              <a:rPr lang="en-US" sz="2000" b="1" dirty="0" smtClean="0"/>
              <a:t> title </a:t>
            </a:r>
            <a:r>
              <a:rPr lang="en-US" sz="2000" b="1" dirty="0"/>
              <a:t>'1.1.1 Set Enforce password history to 24 or more passwords'</a:t>
            </a:r>
          </a:p>
          <a:p>
            <a:r>
              <a:rPr lang="en-US" sz="2000" b="1" dirty="0"/>
              <a:t> </a:t>
            </a:r>
            <a:r>
              <a:rPr lang="en-US" sz="2000" b="1" dirty="0" smtClean="0"/>
              <a:t> </a:t>
            </a:r>
            <a:r>
              <a:rPr lang="en-US" sz="2000" b="1" dirty="0" err="1" smtClean="0"/>
              <a:t>desc</a:t>
            </a:r>
            <a:r>
              <a:rPr lang="en-US" sz="2000" b="1" dirty="0" smtClean="0"/>
              <a:t> </a:t>
            </a:r>
            <a:r>
              <a:rPr lang="en-US" sz="2000" b="1" dirty="0"/>
              <a:t>'Set Enforce password history to 24 or </a:t>
            </a:r>
            <a:r>
              <a:rPr lang="en-US" sz="2000" b="1" dirty="0" smtClean="0"/>
              <a:t>more passwords</a:t>
            </a:r>
            <a:r>
              <a:rPr lang="en-US" sz="2000" b="1" dirty="0"/>
              <a:t>'</a:t>
            </a:r>
          </a:p>
          <a:p>
            <a:r>
              <a:rPr lang="en-US" sz="2000" b="1" dirty="0"/>
              <a:t> </a:t>
            </a:r>
            <a:r>
              <a:rPr lang="en-US" sz="2000" b="1" dirty="0" smtClean="0"/>
              <a:t> describe </a:t>
            </a:r>
            <a:r>
              <a:rPr lang="en-US" sz="2000" b="1" dirty="0" err="1"/>
              <a:t>security_policy</a:t>
            </a:r>
            <a:r>
              <a:rPr lang="en-US" sz="2000" b="1" dirty="0"/>
              <a:t> do</a:t>
            </a:r>
          </a:p>
          <a:p>
            <a:r>
              <a:rPr lang="en-US" sz="2000" b="1" dirty="0"/>
              <a:t> </a:t>
            </a:r>
            <a:r>
              <a:rPr lang="en-US" sz="2000" b="1" dirty="0" smtClean="0"/>
              <a:t>   its</a:t>
            </a:r>
            <a:r>
              <a:rPr lang="en-US" sz="2000" b="1" dirty="0"/>
              <a:t>('</a:t>
            </a:r>
            <a:r>
              <a:rPr lang="en-US" sz="2000" b="1" dirty="0" err="1"/>
              <a:t>PasswordHistorySize</a:t>
            </a:r>
            <a:r>
              <a:rPr lang="en-US" sz="2000" b="1" dirty="0"/>
              <a:t>') { should be &gt;= 24 }</a:t>
            </a:r>
          </a:p>
          <a:p>
            <a:r>
              <a:rPr lang="en-US" sz="2000" b="1" dirty="0"/>
              <a:t> </a:t>
            </a:r>
            <a:r>
              <a:rPr lang="en-US" sz="2000" b="1" dirty="0" smtClean="0"/>
              <a:t> end</a:t>
            </a:r>
            <a:endParaRPr lang="en-US" sz="2000" b="1" dirty="0"/>
          </a:p>
          <a:p>
            <a:r>
              <a:rPr lang="en-US" sz="2000" b="1" dirty="0" smtClean="0"/>
              <a:t>end</a:t>
            </a:r>
            <a:endParaRPr lang="en-US" sz="2000" b="1" dirty="0"/>
          </a:p>
        </p:txBody>
      </p:sp>
      <p:sp>
        <p:nvSpPr>
          <p:cNvPr id="9" name="Text Placeholder 2"/>
          <p:cNvSpPr>
            <a:spLocks noGrp="1"/>
          </p:cNvSpPr>
          <p:nvPr>
            <p:ph type="body" sz="quarter" idx="12"/>
          </p:nvPr>
        </p:nvSpPr>
        <p:spPr>
          <a:xfrm>
            <a:off x="650040" y="1133476"/>
            <a:ext cx="7780282" cy="6068676"/>
          </a:xfrm>
        </p:spPr>
        <p:txBody>
          <a:bodyPr/>
          <a:lstStyle/>
          <a:p>
            <a:r>
              <a:rPr lang="en-US" dirty="0"/>
              <a:t> </a:t>
            </a:r>
            <a:r>
              <a:rPr lang="en-US" dirty="0" smtClean="0"/>
              <a:t>This </a:t>
            </a:r>
            <a:r>
              <a:rPr lang="en-US" dirty="0" err="1" smtClean="0"/>
              <a:t>inspec</a:t>
            </a:r>
            <a:r>
              <a:rPr lang="en-US" dirty="0" smtClean="0"/>
              <a:t> code below shows how </a:t>
            </a:r>
            <a:r>
              <a:rPr lang="en-US" dirty="0" err="1" smtClean="0"/>
              <a:t>inspec</a:t>
            </a:r>
            <a:r>
              <a:rPr lang="en-US" dirty="0" smtClean="0"/>
              <a:t> can scan for security policy compliance by parsing </a:t>
            </a:r>
            <a:r>
              <a:rPr lang="en-US" b="1" dirty="0" err="1">
                <a:latin typeface="Courier New" panose="02070309020205020404" pitchFamily="49" charset="0"/>
                <a:cs typeface="Courier New" panose="02070309020205020404" pitchFamily="49" charset="0"/>
              </a:rPr>
              <a:t>secedit</a:t>
            </a:r>
            <a:r>
              <a:rPr lang="en-US" b="1" dirty="0">
                <a:latin typeface="Courier New" panose="02070309020205020404" pitchFamily="49" charset="0"/>
                <a:cs typeface="Courier New" panose="02070309020205020404" pitchFamily="49" charset="0"/>
              </a:rPr>
              <a:t> /export /</a:t>
            </a:r>
            <a:r>
              <a:rPr lang="en-US" b="1" dirty="0" err="1">
                <a:latin typeface="Courier New" panose="02070309020205020404" pitchFamily="49" charset="0"/>
                <a:cs typeface="Courier New" panose="02070309020205020404" pitchFamily="49" charset="0"/>
              </a:rPr>
              <a:t>cfg</a:t>
            </a:r>
            <a:r>
              <a:rPr lang="en-US" b="1" dirty="0">
                <a:latin typeface="Courier New" panose="02070309020205020404" pitchFamily="49" charset="0"/>
                <a:cs typeface="Courier New" panose="02070309020205020404" pitchFamily="49" charset="0"/>
              </a:rPr>
              <a:t> </a:t>
            </a:r>
            <a:r>
              <a:rPr lang="en-US" b="1" dirty="0" err="1" smtClean="0">
                <a:latin typeface="Courier New" panose="02070309020205020404" pitchFamily="49" charset="0"/>
                <a:cs typeface="Courier New" panose="02070309020205020404" pitchFamily="49" charset="0"/>
              </a:rPr>
              <a:t>win_secpol.cfg</a:t>
            </a:r>
            <a:r>
              <a:rPr lang="en-US" dirty="0" smtClean="0"/>
              <a:t>.</a:t>
            </a:r>
          </a:p>
          <a:p>
            <a:endParaRPr lang="en-US" dirty="0" smtClean="0"/>
          </a:p>
          <a:p>
            <a:r>
              <a:rPr lang="en-US" sz="2800" b="1" dirty="0" smtClean="0">
                <a:latin typeface="Courier New" panose="02070309020205020404" pitchFamily="49" charset="0"/>
                <a:cs typeface="Courier New" panose="02070309020205020404" pitchFamily="49" charset="0"/>
              </a:rPr>
              <a:t># </a:t>
            </a:r>
            <a:r>
              <a:rPr lang="en-US" sz="2800" b="1" dirty="0">
                <a:latin typeface="Courier New" panose="02070309020205020404" pitchFamily="49" charset="0"/>
                <a:cs typeface="Courier New" panose="02070309020205020404" pitchFamily="49" charset="0"/>
              </a:rPr>
              <a:t>load security content</a:t>
            </a:r>
          </a:p>
          <a:p>
            <a:r>
              <a:rPr lang="en-US" sz="2800" b="1" dirty="0">
                <a:latin typeface="Courier New" panose="02070309020205020404" pitchFamily="49" charset="0"/>
                <a:cs typeface="Courier New" panose="02070309020205020404" pitchFamily="49" charset="0"/>
              </a:rPr>
              <a:t>  </a:t>
            </a:r>
            <a:r>
              <a:rPr lang="en-US" sz="2800" b="1" dirty="0" err="1">
                <a:latin typeface="Courier New" panose="02070309020205020404" pitchFamily="49" charset="0"/>
                <a:cs typeface="Courier New" panose="02070309020205020404" pitchFamily="49" charset="0"/>
              </a:rPr>
              <a:t>def</a:t>
            </a:r>
            <a:r>
              <a:rPr lang="en-US" sz="2800" b="1" dirty="0">
                <a:latin typeface="Courier New" panose="02070309020205020404" pitchFamily="49" charset="0"/>
                <a:cs typeface="Courier New" panose="02070309020205020404" pitchFamily="49" charset="0"/>
              </a:rPr>
              <a:t> load</a:t>
            </a:r>
          </a:p>
          <a:p>
            <a:r>
              <a:rPr lang="en-US" sz="2800" b="1" dirty="0">
                <a:latin typeface="Courier New" panose="02070309020205020404" pitchFamily="49" charset="0"/>
                <a:cs typeface="Courier New" panose="02070309020205020404" pitchFamily="49" charset="0"/>
              </a:rPr>
              <a:t>    # export the security policy</a:t>
            </a:r>
          </a:p>
          <a:p>
            <a:r>
              <a:rPr lang="en-US" sz="2800" b="1" dirty="0">
                <a:latin typeface="Courier New" panose="02070309020205020404" pitchFamily="49" charset="0"/>
                <a:cs typeface="Courier New" panose="02070309020205020404" pitchFamily="49" charset="0"/>
              </a:rPr>
              <a:t>    </a:t>
            </a:r>
            <a:r>
              <a:rPr lang="en-US" sz="2800" b="1" dirty="0" err="1">
                <a:solidFill>
                  <a:schemeClr val="accent1"/>
                </a:solidFill>
                <a:latin typeface="Courier New" panose="02070309020205020404" pitchFamily="49" charset="0"/>
                <a:cs typeface="Courier New" panose="02070309020205020404" pitchFamily="49" charset="0"/>
              </a:rPr>
              <a:t>cmd</a:t>
            </a:r>
            <a:r>
              <a:rPr lang="en-US" sz="2800" b="1" dirty="0">
                <a:solidFill>
                  <a:schemeClr val="accent1"/>
                </a:solidFill>
                <a:latin typeface="Courier New" panose="02070309020205020404" pitchFamily="49" charset="0"/>
                <a:cs typeface="Courier New" panose="02070309020205020404" pitchFamily="49" charset="0"/>
              </a:rPr>
              <a:t> = </a:t>
            </a:r>
            <a:r>
              <a:rPr lang="en-US" sz="2800" b="1" dirty="0" err="1">
                <a:solidFill>
                  <a:schemeClr val="accent1"/>
                </a:solidFill>
                <a:latin typeface="Courier New" panose="02070309020205020404" pitchFamily="49" charset="0"/>
                <a:cs typeface="Courier New" panose="02070309020205020404" pitchFamily="49" charset="0"/>
              </a:rPr>
              <a:t>inspec.command</a:t>
            </a:r>
            <a:r>
              <a:rPr lang="en-US" sz="2800" b="1" dirty="0">
                <a:solidFill>
                  <a:schemeClr val="accent1"/>
                </a:solidFill>
                <a:latin typeface="Courier New" panose="02070309020205020404" pitchFamily="49" charset="0"/>
                <a:cs typeface="Courier New" panose="02070309020205020404" pitchFamily="49" charset="0"/>
              </a:rPr>
              <a:t>('</a:t>
            </a:r>
            <a:r>
              <a:rPr lang="en-US" sz="2800" b="1" dirty="0" err="1">
                <a:solidFill>
                  <a:schemeClr val="accent1"/>
                </a:solidFill>
                <a:latin typeface="Courier New" panose="02070309020205020404" pitchFamily="49" charset="0"/>
                <a:cs typeface="Courier New" panose="02070309020205020404" pitchFamily="49" charset="0"/>
              </a:rPr>
              <a:t>secedit</a:t>
            </a:r>
            <a:r>
              <a:rPr lang="en-US" sz="2800" b="1" dirty="0">
                <a:solidFill>
                  <a:schemeClr val="accent1"/>
                </a:solidFill>
                <a:latin typeface="Courier New" panose="02070309020205020404" pitchFamily="49" charset="0"/>
                <a:cs typeface="Courier New" panose="02070309020205020404" pitchFamily="49" charset="0"/>
              </a:rPr>
              <a:t> /export /</a:t>
            </a:r>
            <a:r>
              <a:rPr lang="en-US" sz="2800" b="1" dirty="0" err="1">
                <a:solidFill>
                  <a:schemeClr val="accent1"/>
                </a:solidFill>
                <a:latin typeface="Courier New" panose="02070309020205020404" pitchFamily="49" charset="0"/>
                <a:cs typeface="Courier New" panose="02070309020205020404" pitchFamily="49" charset="0"/>
              </a:rPr>
              <a:t>cfg</a:t>
            </a:r>
            <a:r>
              <a:rPr lang="en-US" sz="2800" b="1" dirty="0">
                <a:solidFill>
                  <a:schemeClr val="accent1"/>
                </a:solidFill>
                <a:latin typeface="Courier New" panose="02070309020205020404" pitchFamily="49" charset="0"/>
                <a:cs typeface="Courier New" panose="02070309020205020404" pitchFamily="49" charset="0"/>
              </a:rPr>
              <a:t> </a:t>
            </a:r>
            <a:r>
              <a:rPr lang="en-US" sz="2800" b="1" dirty="0" err="1">
                <a:solidFill>
                  <a:schemeClr val="accent1"/>
                </a:solidFill>
                <a:latin typeface="Courier New" panose="02070309020205020404" pitchFamily="49" charset="0"/>
                <a:cs typeface="Courier New" panose="02070309020205020404" pitchFamily="49" charset="0"/>
              </a:rPr>
              <a:t>win_secpol.cfg</a:t>
            </a:r>
            <a:r>
              <a:rPr lang="en-US" sz="2800" b="1" dirty="0">
                <a:solidFill>
                  <a:schemeClr val="accent1"/>
                </a:solidFill>
                <a:latin typeface="Courier New" panose="02070309020205020404" pitchFamily="49" charset="0"/>
                <a:cs typeface="Courier New" panose="02070309020205020404" pitchFamily="49" charset="0"/>
              </a:rPr>
              <a:t>')</a:t>
            </a:r>
          </a:p>
          <a:p>
            <a:r>
              <a:rPr lang="en-US" sz="2800" b="1" dirty="0">
                <a:latin typeface="Courier New" panose="02070309020205020404" pitchFamily="49" charset="0"/>
                <a:cs typeface="Courier New" panose="02070309020205020404" pitchFamily="49" charset="0"/>
              </a:rPr>
              <a:t>    return nil if </a:t>
            </a:r>
            <a:r>
              <a:rPr lang="en-US" sz="2800" b="1" dirty="0" err="1">
                <a:latin typeface="Courier New" panose="02070309020205020404" pitchFamily="49" charset="0"/>
                <a:cs typeface="Courier New" panose="02070309020205020404" pitchFamily="49" charset="0"/>
              </a:rPr>
              <a:t>cmd.exit_status.to_i</a:t>
            </a:r>
            <a:r>
              <a:rPr lang="en-US" sz="2800" b="1" dirty="0">
                <a:latin typeface="Courier New" panose="02070309020205020404" pitchFamily="49" charset="0"/>
                <a:cs typeface="Courier New" panose="02070309020205020404" pitchFamily="49" charset="0"/>
              </a:rPr>
              <a:t> != </a:t>
            </a:r>
            <a:r>
              <a:rPr lang="en-US" sz="2800" b="1" dirty="0" smtClean="0">
                <a:latin typeface="Courier New" panose="02070309020205020404" pitchFamily="49" charset="0"/>
                <a:cs typeface="Courier New" panose="02070309020205020404" pitchFamily="49" charset="0"/>
              </a:rPr>
              <a:t>0</a:t>
            </a:r>
          </a:p>
          <a:p>
            <a:endParaRPr lang="en-US" dirty="0"/>
          </a:p>
          <a:p>
            <a:endParaRPr lang="en-US" dirty="0"/>
          </a:p>
        </p:txBody>
      </p:sp>
      <p:sp>
        <p:nvSpPr>
          <p:cNvPr id="10" name="Text Placeholder 2"/>
          <p:cNvSpPr txBox="1">
            <a:spLocks/>
          </p:cNvSpPr>
          <p:nvPr/>
        </p:nvSpPr>
        <p:spPr bwMode="white">
          <a:xfrm>
            <a:off x="8470762" y="6826137"/>
            <a:ext cx="6961907" cy="1257879"/>
          </a:xfrm>
          <a:prstGeom prst="rect">
            <a:avLst/>
          </a:prstGeom>
        </p:spPr>
        <p:txBody>
          <a:bodyPr vert="horz" wrap="square" lIns="0" tIns="0" rIns="0" bIns="0" rtlCol="0">
            <a:noAutofit/>
          </a:bodyPr>
          <a:lstStyle>
            <a:lvl1pPr algn="l" defTabSz="1217613" rtl="0" eaLnBrk="1" fontAlgn="base" hangingPunct="1">
              <a:spcBef>
                <a:spcPts val="800"/>
              </a:spcBef>
              <a:spcAft>
                <a:spcPts val="800"/>
              </a:spcAft>
              <a:buSzPct val="90000"/>
              <a:buFont typeface="Arial" charset="0"/>
              <a:defRPr sz="3200" kern="1200" baseline="0">
                <a:solidFill>
                  <a:schemeClr val="accent3">
                    <a:lumMod val="50000"/>
                  </a:schemeClr>
                </a:solidFill>
                <a:latin typeface="+mn-lt"/>
                <a:ea typeface="ＭＳ Ｐゴシック" charset="0"/>
                <a:cs typeface="ＭＳ Ｐゴシック" charset="0"/>
              </a:defRPr>
            </a:lvl1pPr>
            <a:lvl2pPr marL="307975" algn="l" defTabSz="1217613" rtl="0" eaLnBrk="1" fontAlgn="base" hangingPunct="1">
              <a:spcBef>
                <a:spcPts val="800"/>
              </a:spcBef>
              <a:spcAft>
                <a:spcPts val="800"/>
              </a:spcAft>
              <a:buSzPct val="90000"/>
              <a:buFont typeface="Arial" charset="0"/>
              <a:defRPr sz="2800" kern="1200" baseline="0">
                <a:solidFill>
                  <a:schemeClr val="accent3">
                    <a:lumMod val="50000"/>
                  </a:schemeClr>
                </a:solidFill>
                <a:latin typeface="+mn-lt"/>
                <a:ea typeface="ＭＳ Ｐゴシック" charset="0"/>
                <a:cs typeface="+mn-cs"/>
              </a:defRPr>
            </a:lvl2pPr>
            <a:lvl3pPr marL="608013" algn="l" defTabSz="1217613" rtl="0" eaLnBrk="1" fontAlgn="base" hangingPunct="1">
              <a:spcBef>
                <a:spcPts val="800"/>
              </a:spcBef>
              <a:spcAft>
                <a:spcPts val="800"/>
              </a:spcAft>
              <a:buSzPct val="90000"/>
              <a:buFont typeface="Arial" charset="0"/>
              <a:defRPr sz="2400" kern="1200" baseline="0">
                <a:solidFill>
                  <a:schemeClr val="accent3">
                    <a:lumMod val="50000"/>
                  </a:schemeClr>
                </a:solidFill>
                <a:latin typeface="+mn-lt"/>
                <a:ea typeface="ＭＳ Ｐゴシック" charset="0"/>
                <a:cs typeface="+mn-cs"/>
              </a:defRPr>
            </a:lvl3pPr>
            <a:lvl4pPr marL="839788" algn="l" defTabSz="1217613" rtl="0" eaLnBrk="1" fontAlgn="base" hangingPunct="1">
              <a:spcBef>
                <a:spcPts val="800"/>
              </a:spcBef>
              <a:spcAft>
                <a:spcPts val="800"/>
              </a:spcAft>
              <a:buSzPct val="90000"/>
              <a:buFont typeface="Arial" charset="0"/>
              <a:defRPr sz="2400" kern="1200" baseline="0">
                <a:solidFill>
                  <a:schemeClr val="accent3">
                    <a:lumMod val="50000"/>
                  </a:schemeClr>
                </a:solidFill>
                <a:latin typeface="+mn-lt"/>
                <a:ea typeface="ＭＳ Ｐゴシック" charset="0"/>
                <a:cs typeface="+mn-cs"/>
              </a:defRPr>
            </a:lvl4pPr>
            <a:lvl5pPr marL="1068388" algn="l" defTabSz="1217613" rtl="0" eaLnBrk="1" fontAlgn="base" hangingPunct="1">
              <a:spcBef>
                <a:spcPts val="800"/>
              </a:spcBef>
              <a:spcAft>
                <a:spcPts val="800"/>
              </a:spcAft>
              <a:buSzPct val="90000"/>
              <a:buFont typeface="Arial" charset="0"/>
              <a:defRPr sz="2000" kern="1200" baseline="0">
                <a:solidFill>
                  <a:schemeClr val="accent3">
                    <a:lumMod val="50000"/>
                  </a:schemeClr>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dirty="0">
                <a:hlinkClick r:id="rId3"/>
              </a:rPr>
              <a:t>https://</a:t>
            </a:r>
            <a:r>
              <a:rPr lang="en-US" dirty="0" smtClean="0">
                <a:hlinkClick r:id="rId3"/>
              </a:rPr>
              <a:t>github.com/chef/inspec/blob/master/lib/resources/security_policy.rb</a:t>
            </a:r>
            <a:endParaRPr lang="en-US" dirty="0" smtClean="0"/>
          </a:p>
          <a:p>
            <a:endParaRPr lang="en-US" dirty="0" smtClean="0"/>
          </a:p>
          <a:p>
            <a:r>
              <a:rPr lang="en-US" dirty="0" smtClean="0"/>
              <a:t>  </a:t>
            </a:r>
            <a:endParaRPr lang="en-US" dirty="0"/>
          </a:p>
        </p:txBody>
      </p:sp>
    </p:spTree>
    <p:extLst>
      <p:ext uri="{BB962C8B-B14F-4D97-AF65-F5344CB8AC3E}">
        <p14:creationId xmlns:p14="http://schemas.microsoft.com/office/powerpoint/2010/main" val="1296793942"/>
      </p:ext>
    </p:extLst>
  </p:cSld>
  <p:clrMapOvr>
    <a:masterClrMapping/>
  </p:clrMapOvr>
  <p:transition spd="med">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GL: CIS Benchmarks for Windows</a:t>
            </a:r>
            <a:endParaRPr lang="en-US" dirty="0">
              <a:solidFill>
                <a:srgbClr val="FF0000"/>
              </a:solidFill>
            </a:endParaRPr>
          </a:p>
        </p:txBody>
      </p:sp>
      <p:sp>
        <p:nvSpPr>
          <p:cNvPr id="3" name="Text Placeholder 2"/>
          <p:cNvSpPr>
            <a:spLocks noGrp="1"/>
          </p:cNvSpPr>
          <p:nvPr>
            <p:ph type="body" sz="quarter" idx="12"/>
          </p:nvPr>
        </p:nvSpPr>
        <p:spPr>
          <a:xfrm>
            <a:off x="650040" y="1856198"/>
            <a:ext cx="6567883" cy="5345953"/>
          </a:xfrm>
        </p:spPr>
        <p:txBody>
          <a:bodyPr/>
          <a:lstStyle/>
          <a:p>
            <a:r>
              <a:rPr lang="en-US" dirty="0" smtClean="0"/>
              <a:t>After writing such a Compliance policy, in a production environment you would use </a:t>
            </a:r>
            <a:r>
              <a:rPr lang="en-US" dirty="0"/>
              <a:t>'</a:t>
            </a:r>
            <a:r>
              <a:rPr lang="en-US" dirty="0" err="1"/>
              <a:t>inspec</a:t>
            </a:r>
            <a:r>
              <a:rPr lang="en-US" dirty="0"/>
              <a:t> exec' to test the control</a:t>
            </a:r>
            <a:r>
              <a:rPr lang="en-US" dirty="0" smtClean="0"/>
              <a:t>.</a:t>
            </a:r>
          </a:p>
          <a:p>
            <a:r>
              <a:rPr lang="en-US" dirty="0" smtClean="0"/>
              <a:t>Then you could package the profile </a:t>
            </a:r>
            <a:r>
              <a:rPr lang="en-US" dirty="0"/>
              <a:t>and upload </a:t>
            </a:r>
            <a:r>
              <a:rPr lang="en-US" dirty="0" smtClean="0"/>
              <a:t>it to </a:t>
            </a:r>
            <a:r>
              <a:rPr lang="en-US" dirty="0"/>
              <a:t>your Compliance server.</a:t>
            </a:r>
          </a:p>
          <a:p>
            <a:endParaRPr lang="en-US" dirty="0"/>
          </a:p>
        </p:txBody>
      </p:sp>
      <p:sp>
        <p:nvSpPr>
          <p:cNvPr id="8" name="Text Placeholder 2"/>
          <p:cNvSpPr txBox="1">
            <a:spLocks/>
          </p:cNvSpPr>
          <p:nvPr/>
        </p:nvSpPr>
        <p:spPr bwMode="white">
          <a:xfrm>
            <a:off x="9010184" y="1551997"/>
            <a:ext cx="7007299" cy="4855618"/>
          </a:xfrm>
          <a:prstGeom prst="rect">
            <a:avLst/>
          </a:prstGeom>
          <a:ln>
            <a:solidFill>
              <a:schemeClr val="accent1"/>
            </a:solidFill>
          </a:ln>
        </p:spPr>
        <p:txBody>
          <a:bodyPr vert="horz" wrap="square" lIns="0" tIns="0" rIns="0" bIns="0" rtlCol="0">
            <a:noAutofit/>
          </a:bodyPr>
          <a:lstStyle>
            <a:lvl1pPr algn="l" defTabSz="1217613" rtl="0" eaLnBrk="1" fontAlgn="base" hangingPunct="1">
              <a:spcBef>
                <a:spcPts val="800"/>
              </a:spcBef>
              <a:spcAft>
                <a:spcPts val="800"/>
              </a:spcAft>
              <a:buSzPct val="90000"/>
              <a:buFont typeface="Arial" charset="0"/>
              <a:defRPr sz="3200" kern="1200" baseline="0">
                <a:solidFill>
                  <a:schemeClr val="accent3">
                    <a:lumMod val="50000"/>
                  </a:schemeClr>
                </a:solidFill>
                <a:latin typeface="+mn-lt"/>
                <a:ea typeface="ＭＳ Ｐゴシック" charset="0"/>
                <a:cs typeface="ＭＳ Ｐゴシック" charset="0"/>
              </a:defRPr>
            </a:lvl1pPr>
            <a:lvl2pPr marL="307975" algn="l" defTabSz="1217613" rtl="0" eaLnBrk="1" fontAlgn="base" hangingPunct="1">
              <a:spcBef>
                <a:spcPts val="800"/>
              </a:spcBef>
              <a:spcAft>
                <a:spcPts val="800"/>
              </a:spcAft>
              <a:buSzPct val="90000"/>
              <a:buFont typeface="Arial" charset="0"/>
              <a:defRPr sz="2800" kern="1200" baseline="0">
                <a:solidFill>
                  <a:schemeClr val="accent3">
                    <a:lumMod val="50000"/>
                  </a:schemeClr>
                </a:solidFill>
                <a:latin typeface="+mn-lt"/>
                <a:ea typeface="ＭＳ Ｐゴシック" charset="0"/>
                <a:cs typeface="+mn-cs"/>
              </a:defRPr>
            </a:lvl2pPr>
            <a:lvl3pPr marL="608013" algn="l" defTabSz="1217613" rtl="0" eaLnBrk="1" fontAlgn="base" hangingPunct="1">
              <a:spcBef>
                <a:spcPts val="800"/>
              </a:spcBef>
              <a:spcAft>
                <a:spcPts val="800"/>
              </a:spcAft>
              <a:buSzPct val="90000"/>
              <a:buFont typeface="Arial" charset="0"/>
              <a:defRPr sz="2400" kern="1200" baseline="0">
                <a:solidFill>
                  <a:schemeClr val="accent3">
                    <a:lumMod val="50000"/>
                  </a:schemeClr>
                </a:solidFill>
                <a:latin typeface="+mn-lt"/>
                <a:ea typeface="ＭＳ Ｐゴシック" charset="0"/>
                <a:cs typeface="+mn-cs"/>
              </a:defRPr>
            </a:lvl3pPr>
            <a:lvl4pPr marL="839788" algn="l" defTabSz="1217613" rtl="0" eaLnBrk="1" fontAlgn="base" hangingPunct="1">
              <a:spcBef>
                <a:spcPts val="800"/>
              </a:spcBef>
              <a:spcAft>
                <a:spcPts val="800"/>
              </a:spcAft>
              <a:buSzPct val="90000"/>
              <a:buFont typeface="Arial" charset="0"/>
              <a:defRPr sz="2400" kern="1200" baseline="0">
                <a:solidFill>
                  <a:schemeClr val="accent3">
                    <a:lumMod val="50000"/>
                  </a:schemeClr>
                </a:solidFill>
                <a:latin typeface="+mn-lt"/>
                <a:ea typeface="ＭＳ Ｐゴシック" charset="0"/>
                <a:cs typeface="+mn-cs"/>
              </a:defRPr>
            </a:lvl4pPr>
            <a:lvl5pPr marL="1068388" algn="l" defTabSz="1217613" rtl="0" eaLnBrk="1" fontAlgn="base" hangingPunct="1">
              <a:spcBef>
                <a:spcPts val="800"/>
              </a:spcBef>
              <a:spcAft>
                <a:spcPts val="800"/>
              </a:spcAft>
              <a:buSzPct val="90000"/>
              <a:buFont typeface="Arial" charset="0"/>
              <a:defRPr sz="2000" kern="1200" baseline="0">
                <a:solidFill>
                  <a:schemeClr val="accent3">
                    <a:lumMod val="50000"/>
                  </a:schemeClr>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z="2000" b="1" dirty="0" smtClean="0"/>
              <a:t>control </a:t>
            </a:r>
            <a:r>
              <a:rPr lang="en-US" sz="2000" b="1" dirty="0"/>
              <a:t>'cis-enforce-password-history-1.1.1' do</a:t>
            </a:r>
          </a:p>
          <a:p>
            <a:r>
              <a:rPr lang="en-US" sz="2000" b="1" dirty="0"/>
              <a:t> </a:t>
            </a:r>
            <a:r>
              <a:rPr lang="en-US" sz="2000" b="1" dirty="0" smtClean="0"/>
              <a:t> impact </a:t>
            </a:r>
            <a:r>
              <a:rPr lang="en-US" sz="2000" b="1" dirty="0"/>
              <a:t>0.7</a:t>
            </a:r>
          </a:p>
          <a:p>
            <a:r>
              <a:rPr lang="en-US" sz="2000" b="1" dirty="0"/>
              <a:t> </a:t>
            </a:r>
            <a:r>
              <a:rPr lang="en-US" sz="2000" b="1" dirty="0" smtClean="0"/>
              <a:t> title </a:t>
            </a:r>
            <a:r>
              <a:rPr lang="en-US" sz="2000" b="1" dirty="0"/>
              <a:t>'1.1.1 Set Enforce password history to 24 or more passwords'</a:t>
            </a:r>
          </a:p>
          <a:p>
            <a:r>
              <a:rPr lang="en-US" sz="2000" b="1" dirty="0"/>
              <a:t> </a:t>
            </a:r>
            <a:r>
              <a:rPr lang="en-US" sz="2000" b="1" dirty="0" smtClean="0"/>
              <a:t> </a:t>
            </a:r>
            <a:r>
              <a:rPr lang="en-US" sz="2000" b="1" dirty="0" err="1" smtClean="0"/>
              <a:t>desc</a:t>
            </a:r>
            <a:r>
              <a:rPr lang="en-US" sz="2000" b="1" dirty="0" smtClean="0"/>
              <a:t> </a:t>
            </a:r>
            <a:r>
              <a:rPr lang="en-US" sz="2000" b="1" dirty="0"/>
              <a:t>'Set Enforce password history to 24 or </a:t>
            </a:r>
            <a:r>
              <a:rPr lang="en-US" sz="2000" b="1" dirty="0" smtClean="0"/>
              <a:t>more passwords</a:t>
            </a:r>
            <a:r>
              <a:rPr lang="en-US" sz="2000" b="1" dirty="0"/>
              <a:t>'</a:t>
            </a:r>
          </a:p>
          <a:p>
            <a:r>
              <a:rPr lang="en-US" sz="2000" b="1" dirty="0"/>
              <a:t> </a:t>
            </a:r>
            <a:r>
              <a:rPr lang="en-US" sz="2000" b="1" dirty="0" smtClean="0"/>
              <a:t> describe </a:t>
            </a:r>
            <a:r>
              <a:rPr lang="en-US" sz="2000" b="1" dirty="0" err="1"/>
              <a:t>security_policy</a:t>
            </a:r>
            <a:r>
              <a:rPr lang="en-US" sz="2000" b="1" dirty="0"/>
              <a:t> do</a:t>
            </a:r>
          </a:p>
          <a:p>
            <a:r>
              <a:rPr lang="en-US" sz="2000" b="1" dirty="0"/>
              <a:t> </a:t>
            </a:r>
            <a:r>
              <a:rPr lang="en-US" sz="2000" b="1" dirty="0" smtClean="0"/>
              <a:t>   its</a:t>
            </a:r>
            <a:r>
              <a:rPr lang="en-US" sz="2000" b="1" dirty="0"/>
              <a:t>('</a:t>
            </a:r>
            <a:r>
              <a:rPr lang="en-US" sz="2000" b="1" dirty="0" err="1"/>
              <a:t>PasswordHistorySize</a:t>
            </a:r>
            <a:r>
              <a:rPr lang="en-US" sz="2000" b="1" dirty="0"/>
              <a:t>') { should be &gt;= 24 }</a:t>
            </a:r>
          </a:p>
          <a:p>
            <a:r>
              <a:rPr lang="en-US" sz="2000" b="1" dirty="0"/>
              <a:t> </a:t>
            </a:r>
            <a:r>
              <a:rPr lang="en-US" sz="2000" b="1" dirty="0" smtClean="0"/>
              <a:t> end</a:t>
            </a:r>
            <a:endParaRPr lang="en-US" sz="2000" b="1" dirty="0"/>
          </a:p>
          <a:p>
            <a:r>
              <a:rPr lang="en-US" sz="2000" b="1" dirty="0" smtClean="0"/>
              <a:t>end</a:t>
            </a:r>
            <a:endParaRPr lang="en-US" sz="2000" b="1" dirty="0"/>
          </a:p>
        </p:txBody>
      </p:sp>
    </p:spTree>
    <p:extLst>
      <p:ext uri="{BB962C8B-B14F-4D97-AF65-F5344CB8AC3E}">
        <p14:creationId xmlns:p14="http://schemas.microsoft.com/office/powerpoint/2010/main" val="2016937290"/>
      </p:ext>
    </p:extLst>
  </p:cSld>
  <p:clrMapOvr>
    <a:masterClrMapping/>
  </p:clrMapOvr>
  <p:transition spd="med">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DoD Compliance Frameworks</a:t>
            </a:r>
            <a:endParaRPr lang="en-US" dirty="0"/>
          </a:p>
        </p:txBody>
      </p:sp>
      <p:sp>
        <p:nvSpPr>
          <p:cNvPr id="3" name="Subtitle 2"/>
          <p:cNvSpPr>
            <a:spLocks noGrp="1"/>
          </p:cNvSpPr>
          <p:nvPr>
            <p:ph type="subTitle" idx="1"/>
          </p:nvPr>
        </p:nvSpPr>
        <p:spPr>
          <a:xfrm>
            <a:off x="1671638" y="3271838"/>
            <a:ext cx="12319000" cy="4317682"/>
          </a:xfrm>
        </p:spPr>
        <p:txBody>
          <a:bodyPr/>
          <a:lstStyle/>
          <a:p>
            <a:r>
              <a:rPr lang="en-US" dirty="0" smtClean="0"/>
              <a:t>Department of Defense (DoD) STIGs</a:t>
            </a:r>
            <a:endParaRPr lang="en-US" dirty="0"/>
          </a:p>
          <a:p>
            <a:endParaRPr lang="en-US" dirty="0" smtClean="0"/>
          </a:p>
          <a:p>
            <a:r>
              <a:rPr lang="en-US" dirty="0" smtClean="0"/>
              <a:t>The </a:t>
            </a:r>
            <a:r>
              <a:rPr lang="en-US" dirty="0"/>
              <a:t>Security Technical Implementation Guides (STIGs) and the NSA Guides are the configuration standards for DOD IA and IA-enabled devices/systems. </a:t>
            </a:r>
            <a:endParaRPr lang="en-US" dirty="0" smtClean="0"/>
          </a:p>
          <a:p>
            <a:endParaRPr lang="en-US" dirty="0"/>
          </a:p>
          <a:p>
            <a:endParaRPr lang="en-US" dirty="0"/>
          </a:p>
        </p:txBody>
      </p:sp>
    </p:spTree>
    <p:extLst>
      <p:ext uri="{BB962C8B-B14F-4D97-AF65-F5344CB8AC3E}">
        <p14:creationId xmlns:p14="http://schemas.microsoft.com/office/powerpoint/2010/main" val="2951886090"/>
      </p:ext>
    </p:extLst>
  </p:cSld>
  <p:clrMapOvr>
    <a:masterClrMapping/>
  </p:clrMapOvr>
  <p:transition spd="med">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DoD Compliance Frameworks</a:t>
            </a:r>
            <a:endParaRPr lang="en-US" dirty="0"/>
          </a:p>
        </p:txBody>
      </p:sp>
      <p:sp>
        <p:nvSpPr>
          <p:cNvPr id="3" name="Subtitle 2"/>
          <p:cNvSpPr>
            <a:spLocks noGrp="1"/>
          </p:cNvSpPr>
          <p:nvPr>
            <p:ph type="subTitle" idx="1"/>
          </p:nvPr>
        </p:nvSpPr>
        <p:spPr>
          <a:xfrm>
            <a:off x="1671638" y="3271838"/>
            <a:ext cx="12319000" cy="4317682"/>
          </a:xfrm>
        </p:spPr>
        <p:txBody>
          <a:bodyPr/>
          <a:lstStyle/>
          <a:p>
            <a:r>
              <a:rPr lang="en-US" dirty="0" smtClean="0"/>
              <a:t>Department of Defense (DoD) STIGs</a:t>
            </a:r>
            <a:endParaRPr lang="en-US" dirty="0"/>
          </a:p>
          <a:p>
            <a:endParaRPr lang="en-US" dirty="0" smtClean="0"/>
          </a:p>
          <a:p>
            <a:r>
              <a:rPr lang="en-US" dirty="0" smtClean="0"/>
              <a:t>Since </a:t>
            </a:r>
            <a:r>
              <a:rPr lang="en-US" dirty="0"/>
              <a:t>1998, DISA has played a critical role enhancing the security posture of DoD's security systems by providing the Security Technical Implementation Guides (STIGs). </a:t>
            </a:r>
            <a:endParaRPr lang="en-US" dirty="0" smtClean="0"/>
          </a:p>
          <a:p>
            <a:endParaRPr lang="en-US" dirty="0"/>
          </a:p>
          <a:p>
            <a:r>
              <a:rPr lang="en-US" dirty="0" smtClean="0"/>
              <a:t>The </a:t>
            </a:r>
            <a:r>
              <a:rPr lang="en-US" dirty="0"/>
              <a:t>STIGs contain technical guidance to "lock down" information systems/software that might otherwise be vulnerable to a malicious computer attack</a:t>
            </a:r>
            <a:r>
              <a:rPr lang="en-US" dirty="0" smtClean="0"/>
              <a:t>.</a:t>
            </a:r>
            <a:endParaRPr lang="en-US" dirty="0"/>
          </a:p>
          <a:p>
            <a:pPr algn="ctr"/>
            <a:r>
              <a:rPr lang="en-US" dirty="0">
                <a:hlinkClick r:id="rId3"/>
              </a:rPr>
              <a:t>http://</a:t>
            </a:r>
            <a:r>
              <a:rPr lang="en-US" dirty="0" smtClean="0">
                <a:hlinkClick r:id="rId3"/>
              </a:rPr>
              <a:t>iase.disa.mil/stigs/Pages/index.aspx</a:t>
            </a:r>
            <a:endParaRPr lang="en-US" dirty="0" smtClean="0"/>
          </a:p>
          <a:p>
            <a:pPr algn="ctr"/>
            <a:endParaRPr lang="en-US" dirty="0"/>
          </a:p>
          <a:p>
            <a:endParaRPr lang="en-US" dirty="0"/>
          </a:p>
        </p:txBody>
      </p:sp>
    </p:spTree>
    <p:extLst>
      <p:ext uri="{BB962C8B-B14F-4D97-AF65-F5344CB8AC3E}">
        <p14:creationId xmlns:p14="http://schemas.microsoft.com/office/powerpoint/2010/main" val="1097838391"/>
      </p:ext>
    </p:extLst>
  </p:cSld>
  <p:clrMapOvr>
    <a:masterClrMapping/>
  </p:clrMapOvr>
  <p:transition spd="med">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20521" y="2292126"/>
            <a:ext cx="13285334" cy="852712"/>
          </a:xfrm>
        </p:spPr>
        <p:txBody>
          <a:bodyPr>
            <a:normAutofit fontScale="90000"/>
          </a:bodyPr>
          <a:lstStyle/>
          <a:p>
            <a:r>
              <a:rPr lang="en-US" dirty="0" smtClean="0"/>
              <a:t>GL: Compliance Frameworks - DoD</a:t>
            </a:r>
            <a:endParaRPr lang="en-US" dirty="0"/>
          </a:p>
        </p:txBody>
      </p:sp>
      <p:sp>
        <p:nvSpPr>
          <p:cNvPr id="4" name="Content Placeholder 3"/>
          <p:cNvSpPr>
            <a:spLocks noGrp="1"/>
          </p:cNvSpPr>
          <p:nvPr>
            <p:ph sz="quarter" idx="11"/>
          </p:nvPr>
        </p:nvSpPr>
        <p:spPr/>
        <p:txBody>
          <a:bodyPr/>
          <a:lstStyle/>
          <a:p>
            <a:r>
              <a:rPr lang="en-US" dirty="0" smtClean="0"/>
              <a:t>Translating a CIS benchmark into an </a:t>
            </a:r>
            <a:r>
              <a:rPr lang="en-US" dirty="0" err="1" smtClean="0"/>
              <a:t>InSpec</a:t>
            </a:r>
            <a:r>
              <a:rPr lang="en-US" dirty="0" smtClean="0"/>
              <a:t> control and Compliance profile.</a:t>
            </a:r>
            <a:endParaRPr lang="en-US" dirty="0"/>
          </a:p>
        </p:txBody>
      </p:sp>
      <p:sp>
        <p:nvSpPr>
          <p:cNvPr id="3" name="Subtitle 2"/>
          <p:cNvSpPr>
            <a:spLocks noGrp="1"/>
          </p:cNvSpPr>
          <p:nvPr>
            <p:ph type="body" sz="quarter" idx="10"/>
          </p:nvPr>
        </p:nvSpPr>
        <p:spPr/>
        <p:txBody>
          <a:bodyPr/>
          <a:lstStyle/>
          <a:p>
            <a:pPr marL="342900" indent="-342900">
              <a:buFont typeface="Wingdings" panose="05000000000000000000" pitchFamily="2" charset="2"/>
              <a:buChar char="q"/>
            </a:pPr>
            <a:r>
              <a:rPr lang="en-US" dirty="0"/>
              <a:t>Download STIGViewer2.</a:t>
            </a:r>
          </a:p>
          <a:p>
            <a:pPr marL="342900" indent="-342900">
              <a:buFont typeface="Wingdings" panose="05000000000000000000" pitchFamily="2" charset="2"/>
              <a:buChar char="q"/>
            </a:pPr>
            <a:r>
              <a:rPr lang="en-US" dirty="0"/>
              <a:t>Download </a:t>
            </a:r>
            <a:r>
              <a:rPr lang="en-US" dirty="0" smtClean="0"/>
              <a:t>DoD </a:t>
            </a:r>
            <a:r>
              <a:rPr lang="en-US" dirty="0"/>
              <a:t>Security </a:t>
            </a:r>
            <a:r>
              <a:rPr lang="en-US" dirty="0" smtClean="0"/>
              <a:t>Rules for </a:t>
            </a:r>
            <a:r>
              <a:rPr lang="en-US" dirty="0"/>
              <a:t>RHEL 6 and Windows 2012 MS (Member Server</a:t>
            </a:r>
            <a:r>
              <a:rPr lang="en-US" dirty="0" smtClean="0"/>
              <a:t>).</a:t>
            </a:r>
          </a:p>
          <a:p>
            <a:pPr marL="342900" indent="-342900">
              <a:buFont typeface="Wingdings" panose="05000000000000000000" pitchFamily="2" charset="2"/>
              <a:buChar char="q"/>
            </a:pPr>
            <a:r>
              <a:rPr lang="en-US" dirty="0" smtClean="0"/>
              <a:t>Explain how to translate the </a:t>
            </a:r>
            <a:r>
              <a:rPr lang="en-US" dirty="0"/>
              <a:t>DoD Security Rule </a:t>
            </a:r>
            <a:r>
              <a:rPr lang="en-US" dirty="0" smtClean="0"/>
              <a:t>into a </a:t>
            </a:r>
            <a:r>
              <a:rPr lang="en-US" dirty="0" err="1" smtClean="0"/>
              <a:t>Chaf</a:t>
            </a:r>
            <a:r>
              <a:rPr lang="en-US" dirty="0" smtClean="0"/>
              <a:t> Compliance profile control.</a:t>
            </a:r>
            <a:endParaRPr lang="en-US" dirty="0"/>
          </a:p>
        </p:txBody>
      </p:sp>
    </p:spTree>
    <p:extLst>
      <p:ext uri="{BB962C8B-B14F-4D97-AF65-F5344CB8AC3E}">
        <p14:creationId xmlns:p14="http://schemas.microsoft.com/office/powerpoint/2010/main" val="4208910183"/>
      </p:ext>
    </p:extLst>
  </p:cSld>
  <p:clrMapOvr>
    <a:masterClrMapping/>
  </p:clrMapOvr>
  <p:transition spd="med">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GL: </a:t>
            </a:r>
            <a:r>
              <a:rPr lang="en-US" dirty="0"/>
              <a:t>Download </a:t>
            </a:r>
            <a:r>
              <a:rPr lang="en-US" dirty="0" smtClean="0"/>
              <a:t>STIGViewer2.x</a:t>
            </a:r>
            <a:endParaRPr lang="en-US" dirty="0"/>
          </a:p>
        </p:txBody>
      </p:sp>
      <p:sp>
        <p:nvSpPr>
          <p:cNvPr id="6" name="Text Placeholder 2"/>
          <p:cNvSpPr>
            <a:spLocks noGrp="1"/>
          </p:cNvSpPr>
          <p:nvPr>
            <p:ph type="body" sz="quarter" idx="12"/>
          </p:nvPr>
        </p:nvSpPr>
        <p:spPr/>
        <p:txBody>
          <a:bodyPr/>
          <a:lstStyle/>
          <a:p>
            <a:r>
              <a:rPr lang="en-US" dirty="0" smtClean="0"/>
              <a:t>From your local laptop, go to this site...</a:t>
            </a:r>
          </a:p>
          <a:p>
            <a:r>
              <a:rPr lang="en-US" dirty="0">
                <a:hlinkClick r:id="rId3"/>
              </a:rPr>
              <a:t>http://</a:t>
            </a:r>
            <a:r>
              <a:rPr lang="en-US" dirty="0" smtClean="0">
                <a:hlinkClick r:id="rId3"/>
              </a:rPr>
              <a:t>iase.disa.mil/stigs/Pages/stig-viewing-guidance.aspx</a:t>
            </a:r>
            <a:endParaRPr lang="en-US" dirty="0" smtClean="0"/>
          </a:p>
          <a:p>
            <a:r>
              <a:rPr lang="en-US" dirty="0" smtClean="0"/>
              <a:t>...and download the latest version of the STIG Viewer</a:t>
            </a:r>
          </a:p>
          <a:p>
            <a:pPr marL="457200" indent="-457200">
              <a:buFont typeface="Arial" panose="020B0604020202020204" pitchFamily="34" charset="0"/>
              <a:buChar char="•"/>
            </a:pPr>
            <a:endParaRPr lang="en-US" dirty="0"/>
          </a:p>
          <a:p>
            <a:endParaRPr lang="en-US" dirty="0" smtClean="0"/>
          </a:p>
          <a:p>
            <a:pPr marL="457200" indent="-457200">
              <a:buFont typeface="Arial" panose="020B0604020202020204" pitchFamily="34" charset="0"/>
              <a:buChar char="•"/>
            </a:pPr>
            <a:endParaRPr lang="en-US" dirty="0"/>
          </a:p>
        </p:txBody>
      </p:sp>
      <p:pic>
        <p:nvPicPr>
          <p:cNvPr id="4" name="Picture 3"/>
          <p:cNvPicPr>
            <a:picLocks noChangeAspect="1"/>
          </p:cNvPicPr>
          <p:nvPr/>
        </p:nvPicPr>
        <p:blipFill>
          <a:blip r:embed="rId4"/>
          <a:stretch>
            <a:fillRect/>
          </a:stretch>
        </p:blipFill>
        <p:spPr>
          <a:xfrm>
            <a:off x="4655231" y="3907189"/>
            <a:ext cx="6945539" cy="4083001"/>
          </a:xfrm>
          <a:prstGeom prst="rect">
            <a:avLst/>
          </a:prstGeom>
          <a:ln>
            <a:solidFill>
              <a:schemeClr val="accent1"/>
            </a:solidFill>
          </a:ln>
        </p:spPr>
      </p:pic>
    </p:spTree>
    <p:extLst>
      <p:ext uri="{BB962C8B-B14F-4D97-AF65-F5344CB8AC3E}">
        <p14:creationId xmlns:p14="http://schemas.microsoft.com/office/powerpoint/2010/main" val="634997789"/>
      </p:ext>
    </p:extLst>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CIS Compliance Frameworks</a:t>
            </a:r>
            <a:endParaRPr lang="en-US" dirty="0"/>
          </a:p>
        </p:txBody>
      </p:sp>
      <p:sp>
        <p:nvSpPr>
          <p:cNvPr id="3" name="Subtitle 2"/>
          <p:cNvSpPr>
            <a:spLocks noGrp="1"/>
          </p:cNvSpPr>
          <p:nvPr>
            <p:ph type="subTitle" idx="1"/>
          </p:nvPr>
        </p:nvSpPr>
        <p:spPr>
          <a:xfrm>
            <a:off x="1671638" y="3271838"/>
            <a:ext cx="12319000" cy="4317682"/>
          </a:xfrm>
        </p:spPr>
        <p:txBody>
          <a:bodyPr/>
          <a:lstStyle/>
          <a:p>
            <a:r>
              <a:rPr lang="en-US" dirty="0" smtClean="0"/>
              <a:t>The </a:t>
            </a:r>
            <a:r>
              <a:rPr lang="en-US" dirty="0"/>
              <a:t>CIS </a:t>
            </a:r>
            <a:r>
              <a:rPr lang="en-US" dirty="0" smtClean="0"/>
              <a:t>Security </a:t>
            </a:r>
            <a:r>
              <a:rPr lang="en-US" dirty="0"/>
              <a:t>Benchmarks program provides well-defined, un-biased and consensus-based industry best practices to help organizations assess and improve their security. </a:t>
            </a:r>
            <a:endParaRPr lang="en-US" dirty="0" smtClean="0"/>
          </a:p>
          <a:p>
            <a:endParaRPr lang="en-US" dirty="0"/>
          </a:p>
          <a:p>
            <a:r>
              <a:rPr lang="en-US" dirty="0" smtClean="0"/>
              <a:t>Resources </a:t>
            </a:r>
            <a:r>
              <a:rPr lang="en-US" dirty="0"/>
              <a:t>include secure configuration benchmarks, automated configuration assessment tools and content, security metrics and security software product certifications</a:t>
            </a:r>
            <a:r>
              <a:rPr lang="en-US" dirty="0" smtClean="0"/>
              <a:t>.</a:t>
            </a:r>
          </a:p>
          <a:p>
            <a:endParaRPr lang="en-US" dirty="0"/>
          </a:p>
          <a:p>
            <a:pPr algn="ctr"/>
            <a:r>
              <a:rPr lang="en-US" dirty="0">
                <a:hlinkClick r:id="rId3"/>
              </a:rPr>
              <a:t>https://benchmarks.cisecurity.org</a:t>
            </a:r>
            <a:r>
              <a:rPr lang="en-US" dirty="0" smtClean="0">
                <a:hlinkClick r:id="rId3"/>
              </a:rPr>
              <a:t>/</a:t>
            </a:r>
            <a:endParaRPr lang="en-US" dirty="0" smtClean="0"/>
          </a:p>
          <a:p>
            <a:endParaRPr lang="en-US" dirty="0"/>
          </a:p>
          <a:p>
            <a:endParaRPr lang="en-US" dirty="0"/>
          </a:p>
        </p:txBody>
      </p:sp>
    </p:spTree>
    <p:extLst>
      <p:ext uri="{BB962C8B-B14F-4D97-AF65-F5344CB8AC3E}">
        <p14:creationId xmlns:p14="http://schemas.microsoft.com/office/powerpoint/2010/main" val="2733593429"/>
      </p:ext>
    </p:extLst>
  </p:cSld>
  <p:clrMapOvr>
    <a:masterClrMapping/>
  </p:clrMapOvr>
  <p:transition spd="med">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GL: Launch STIGViewer2.x</a:t>
            </a:r>
            <a:endParaRPr lang="en-US" dirty="0"/>
          </a:p>
        </p:txBody>
      </p:sp>
      <p:sp>
        <p:nvSpPr>
          <p:cNvPr id="6" name="Text Placeholder 2"/>
          <p:cNvSpPr>
            <a:spLocks noGrp="1"/>
          </p:cNvSpPr>
          <p:nvPr>
            <p:ph type="body" sz="quarter" idx="12"/>
          </p:nvPr>
        </p:nvSpPr>
        <p:spPr>
          <a:xfrm>
            <a:off x="650040" y="1856198"/>
            <a:ext cx="5604456" cy="5345953"/>
          </a:xfrm>
        </p:spPr>
        <p:txBody>
          <a:bodyPr/>
          <a:lstStyle/>
          <a:p>
            <a:r>
              <a:rPr lang="en-US" dirty="0"/>
              <a:t>Click the </a:t>
            </a:r>
            <a:r>
              <a:rPr lang="en-US" dirty="0" smtClean="0"/>
              <a:t>STIGViewer_2.1 shortcut or otherwise </a:t>
            </a:r>
            <a:r>
              <a:rPr lang="en-US" dirty="0"/>
              <a:t>launch the </a:t>
            </a:r>
            <a:r>
              <a:rPr lang="en-US" dirty="0" smtClean="0"/>
              <a:t>STIGViewer_2.1 viewer. </a:t>
            </a:r>
          </a:p>
          <a:p>
            <a:endParaRPr lang="en-US" dirty="0"/>
          </a:p>
          <a:p>
            <a:r>
              <a:rPr lang="en-US" dirty="0" smtClean="0"/>
              <a:t>If it doesn't launch, you </a:t>
            </a:r>
            <a:r>
              <a:rPr lang="en-US" dirty="0"/>
              <a:t>may need to install the latest Java Runtime Environment (JRE</a:t>
            </a:r>
            <a:r>
              <a:rPr lang="en-US" dirty="0" smtClean="0"/>
              <a:t>) as indicated on the next slide.</a:t>
            </a:r>
          </a:p>
          <a:p>
            <a:pPr marL="457200" indent="-457200">
              <a:buFont typeface="Arial" panose="020B0604020202020204" pitchFamily="34" charset="0"/>
              <a:buChar char="•"/>
            </a:pPr>
            <a:endParaRPr lang="en-US" dirty="0"/>
          </a:p>
          <a:p>
            <a:endParaRPr lang="en-US" dirty="0" smtClean="0"/>
          </a:p>
          <a:p>
            <a:pPr marL="457200" indent="-457200">
              <a:buFont typeface="Arial" panose="020B0604020202020204" pitchFamily="34" charset="0"/>
              <a:buChar char="•"/>
            </a:pPr>
            <a:endParaRPr lang="en-US" dirty="0"/>
          </a:p>
        </p:txBody>
      </p:sp>
      <p:pic>
        <p:nvPicPr>
          <p:cNvPr id="3" name="Picture 2"/>
          <p:cNvPicPr>
            <a:picLocks noChangeAspect="1"/>
          </p:cNvPicPr>
          <p:nvPr/>
        </p:nvPicPr>
        <p:blipFill>
          <a:blip r:embed="rId3"/>
          <a:stretch>
            <a:fillRect/>
          </a:stretch>
        </p:blipFill>
        <p:spPr>
          <a:xfrm>
            <a:off x="6852677" y="1585949"/>
            <a:ext cx="9078837" cy="5886450"/>
          </a:xfrm>
          <a:prstGeom prst="rect">
            <a:avLst/>
          </a:prstGeom>
          <a:ln>
            <a:solidFill>
              <a:schemeClr val="accent1"/>
            </a:solidFill>
          </a:ln>
        </p:spPr>
      </p:pic>
    </p:spTree>
    <p:extLst>
      <p:ext uri="{BB962C8B-B14F-4D97-AF65-F5344CB8AC3E}">
        <p14:creationId xmlns:p14="http://schemas.microsoft.com/office/powerpoint/2010/main" val="2992985795"/>
      </p:ext>
    </p:extLst>
  </p:cSld>
  <p:clrMapOvr>
    <a:masterClrMapping/>
  </p:clrMapOvr>
  <p:transition spd="med">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GL: </a:t>
            </a:r>
            <a:r>
              <a:rPr lang="en-US" dirty="0"/>
              <a:t>Download </a:t>
            </a:r>
            <a:r>
              <a:rPr lang="en-US" dirty="0" smtClean="0"/>
              <a:t>Java JRE if Necessary </a:t>
            </a:r>
            <a:endParaRPr lang="en-US" dirty="0"/>
          </a:p>
        </p:txBody>
      </p:sp>
      <p:sp>
        <p:nvSpPr>
          <p:cNvPr id="6" name="Text Placeholder 2"/>
          <p:cNvSpPr>
            <a:spLocks noGrp="1"/>
          </p:cNvSpPr>
          <p:nvPr>
            <p:ph type="body" sz="quarter" idx="12"/>
          </p:nvPr>
        </p:nvSpPr>
        <p:spPr>
          <a:xfrm>
            <a:off x="650040" y="1856198"/>
            <a:ext cx="6012017" cy="5345953"/>
          </a:xfrm>
        </p:spPr>
        <p:txBody>
          <a:bodyPr/>
          <a:lstStyle/>
          <a:p>
            <a:r>
              <a:rPr lang="en-US" dirty="0" smtClean="0"/>
              <a:t>You may need to install the </a:t>
            </a:r>
            <a:r>
              <a:rPr lang="en-US" dirty="0"/>
              <a:t>latest Java Runtime Environment (JRE</a:t>
            </a:r>
            <a:r>
              <a:rPr lang="en-US" dirty="0" smtClean="0"/>
              <a:t>) if your </a:t>
            </a:r>
            <a:r>
              <a:rPr lang="en-US" dirty="0"/>
              <a:t>STIG </a:t>
            </a:r>
            <a:r>
              <a:rPr lang="en-US" dirty="0" smtClean="0"/>
              <a:t>Viewer doesn't launch when clicked.</a:t>
            </a:r>
          </a:p>
          <a:p>
            <a:endParaRPr lang="en-US" dirty="0"/>
          </a:p>
          <a:p>
            <a:r>
              <a:rPr lang="en-US" dirty="0">
                <a:hlinkClick r:id="rId3"/>
              </a:rPr>
              <a:t>http://</a:t>
            </a:r>
            <a:r>
              <a:rPr lang="en-US" dirty="0" smtClean="0">
                <a:hlinkClick r:id="rId3"/>
              </a:rPr>
              <a:t>www.oracle.com/technetwork/java/javase/downloads/jre8-downloads-2133155.html</a:t>
            </a:r>
            <a:endParaRPr lang="en-US" dirty="0" smtClean="0"/>
          </a:p>
          <a:p>
            <a:endParaRPr lang="en-US" dirty="0"/>
          </a:p>
          <a:p>
            <a:endParaRPr lang="en-US" dirty="0" smtClean="0"/>
          </a:p>
        </p:txBody>
      </p:sp>
      <p:pic>
        <p:nvPicPr>
          <p:cNvPr id="5" name="Picture 4"/>
          <p:cNvPicPr>
            <a:picLocks noChangeAspect="1"/>
          </p:cNvPicPr>
          <p:nvPr/>
        </p:nvPicPr>
        <p:blipFill>
          <a:blip r:embed="rId4"/>
          <a:stretch>
            <a:fillRect/>
          </a:stretch>
        </p:blipFill>
        <p:spPr>
          <a:xfrm>
            <a:off x="7233330" y="2009811"/>
            <a:ext cx="8856274" cy="5038725"/>
          </a:xfrm>
          <a:prstGeom prst="rect">
            <a:avLst/>
          </a:prstGeom>
          <a:ln>
            <a:solidFill>
              <a:schemeClr val="accent1"/>
            </a:solidFill>
          </a:ln>
        </p:spPr>
      </p:pic>
    </p:spTree>
    <p:extLst>
      <p:ext uri="{BB962C8B-B14F-4D97-AF65-F5344CB8AC3E}">
        <p14:creationId xmlns:p14="http://schemas.microsoft.com/office/powerpoint/2010/main" val="3942763491"/>
      </p:ext>
    </p:extLst>
  </p:cSld>
  <p:clrMapOvr>
    <a:masterClrMapping/>
  </p:clrMapOvr>
  <p:transition spd="med">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GL: Download STIG Profiles for Red Hat 6</a:t>
            </a:r>
            <a:endParaRPr lang="en-US" dirty="0"/>
          </a:p>
        </p:txBody>
      </p:sp>
      <p:sp>
        <p:nvSpPr>
          <p:cNvPr id="6" name="Text Placeholder 2"/>
          <p:cNvSpPr>
            <a:spLocks noGrp="1"/>
          </p:cNvSpPr>
          <p:nvPr>
            <p:ph type="body" sz="quarter" idx="12"/>
          </p:nvPr>
        </p:nvSpPr>
        <p:spPr>
          <a:xfrm>
            <a:off x="650040" y="1856198"/>
            <a:ext cx="6012017" cy="5345953"/>
          </a:xfrm>
        </p:spPr>
        <p:txBody>
          <a:bodyPr/>
          <a:lstStyle/>
          <a:p>
            <a:r>
              <a:rPr lang="en-US" dirty="0"/>
              <a:t>Download </a:t>
            </a:r>
            <a:r>
              <a:rPr lang="en-US" dirty="0" smtClean="0"/>
              <a:t>the STIG </a:t>
            </a:r>
            <a:r>
              <a:rPr lang="en-US" dirty="0"/>
              <a:t>profiles for </a:t>
            </a:r>
            <a:r>
              <a:rPr lang="en-US" dirty="0" smtClean="0"/>
              <a:t>RHEL 6 from this site and remember the location to where you downloaded onto your laptop.</a:t>
            </a:r>
            <a:br>
              <a:rPr lang="en-US" dirty="0" smtClean="0"/>
            </a:br>
            <a:endParaRPr lang="en-US" dirty="0" smtClean="0"/>
          </a:p>
          <a:p>
            <a:r>
              <a:rPr lang="en-US" dirty="0" smtClean="0">
                <a:hlinkClick r:id="rId3"/>
              </a:rPr>
              <a:t>http</a:t>
            </a:r>
            <a:r>
              <a:rPr lang="en-US" dirty="0">
                <a:hlinkClick r:id="rId3"/>
              </a:rPr>
              <a:t>://iase.disa.mil/stigs/os/unix-linux/Pages/red-hat.aspx</a:t>
            </a:r>
            <a:endParaRPr lang="en-US" dirty="0"/>
          </a:p>
          <a:p>
            <a:endParaRPr lang="en-US" dirty="0"/>
          </a:p>
          <a:p>
            <a:endParaRPr lang="en-US" dirty="0" smtClean="0"/>
          </a:p>
        </p:txBody>
      </p:sp>
      <p:pic>
        <p:nvPicPr>
          <p:cNvPr id="3" name="Picture 2"/>
          <p:cNvPicPr>
            <a:picLocks noChangeAspect="1"/>
          </p:cNvPicPr>
          <p:nvPr/>
        </p:nvPicPr>
        <p:blipFill>
          <a:blip r:embed="rId4"/>
          <a:stretch>
            <a:fillRect/>
          </a:stretch>
        </p:blipFill>
        <p:spPr>
          <a:xfrm>
            <a:off x="6840982" y="1536001"/>
            <a:ext cx="9148378" cy="4645343"/>
          </a:xfrm>
          <a:prstGeom prst="rect">
            <a:avLst/>
          </a:prstGeom>
          <a:ln>
            <a:solidFill>
              <a:schemeClr val="accent1"/>
            </a:solidFill>
          </a:ln>
        </p:spPr>
      </p:pic>
    </p:spTree>
    <p:extLst>
      <p:ext uri="{BB962C8B-B14F-4D97-AF65-F5344CB8AC3E}">
        <p14:creationId xmlns:p14="http://schemas.microsoft.com/office/powerpoint/2010/main" val="2104996062"/>
      </p:ext>
    </p:extLst>
  </p:cSld>
  <p:clrMapOvr>
    <a:masterClrMapping/>
  </p:clrMapOvr>
  <p:transition spd="med">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GL: Import STIG </a:t>
            </a:r>
            <a:r>
              <a:rPr lang="en-US" dirty="0"/>
              <a:t>Profiles for Red Hat 6</a:t>
            </a:r>
          </a:p>
        </p:txBody>
      </p:sp>
      <p:sp>
        <p:nvSpPr>
          <p:cNvPr id="6" name="Text Placeholder 2"/>
          <p:cNvSpPr>
            <a:spLocks noGrp="1"/>
          </p:cNvSpPr>
          <p:nvPr>
            <p:ph type="body" sz="quarter" idx="12"/>
          </p:nvPr>
        </p:nvSpPr>
        <p:spPr>
          <a:xfrm>
            <a:off x="650040" y="1856198"/>
            <a:ext cx="6012017" cy="5345953"/>
          </a:xfrm>
        </p:spPr>
        <p:txBody>
          <a:bodyPr/>
          <a:lstStyle/>
          <a:p>
            <a:r>
              <a:rPr lang="en-US" dirty="0" smtClean="0"/>
              <a:t>Click </a:t>
            </a:r>
            <a:r>
              <a:rPr lang="en-US" b="1" dirty="0" smtClean="0"/>
              <a:t>File &gt; Import STIG</a:t>
            </a:r>
            <a:r>
              <a:rPr lang="en-US" dirty="0" smtClean="0"/>
              <a:t>.</a:t>
            </a:r>
          </a:p>
          <a:p>
            <a:endParaRPr lang="en-US" dirty="0"/>
          </a:p>
          <a:p>
            <a:r>
              <a:rPr lang="en-US" dirty="0" smtClean="0"/>
              <a:t>Navigate to the </a:t>
            </a:r>
            <a:r>
              <a:rPr lang="en-US" dirty="0"/>
              <a:t>STIG profiles </a:t>
            </a:r>
            <a:r>
              <a:rPr lang="en-US" dirty="0" smtClean="0"/>
              <a:t>file you just downloaded and click the file.</a:t>
            </a:r>
          </a:p>
          <a:p>
            <a:endParaRPr lang="en-US" dirty="0"/>
          </a:p>
          <a:p>
            <a:r>
              <a:rPr lang="en-US" dirty="0" smtClean="0"/>
              <a:t/>
            </a:r>
            <a:br>
              <a:rPr lang="en-US" dirty="0" smtClean="0"/>
            </a:br>
            <a:endParaRPr lang="en-US" dirty="0" smtClean="0"/>
          </a:p>
          <a:p>
            <a:endParaRPr lang="en-US" dirty="0"/>
          </a:p>
          <a:p>
            <a:endParaRPr lang="en-US" dirty="0" smtClean="0"/>
          </a:p>
        </p:txBody>
      </p:sp>
      <p:pic>
        <p:nvPicPr>
          <p:cNvPr id="4" name="Picture 3"/>
          <p:cNvPicPr>
            <a:picLocks noChangeAspect="1"/>
          </p:cNvPicPr>
          <p:nvPr/>
        </p:nvPicPr>
        <p:blipFill>
          <a:blip r:embed="rId3"/>
          <a:stretch>
            <a:fillRect/>
          </a:stretch>
        </p:blipFill>
        <p:spPr>
          <a:xfrm>
            <a:off x="6918088" y="1197546"/>
            <a:ext cx="7730599" cy="4351426"/>
          </a:xfrm>
          <a:prstGeom prst="rect">
            <a:avLst/>
          </a:prstGeom>
          <a:ln>
            <a:solidFill>
              <a:schemeClr val="accent1"/>
            </a:solidFill>
          </a:ln>
        </p:spPr>
      </p:pic>
      <p:pic>
        <p:nvPicPr>
          <p:cNvPr id="5" name="Picture 4"/>
          <p:cNvPicPr>
            <a:picLocks noChangeAspect="1"/>
          </p:cNvPicPr>
          <p:nvPr/>
        </p:nvPicPr>
        <p:blipFill>
          <a:blip r:embed="rId4"/>
          <a:stretch>
            <a:fillRect/>
          </a:stretch>
        </p:blipFill>
        <p:spPr>
          <a:xfrm>
            <a:off x="8062656" y="5155843"/>
            <a:ext cx="6842062" cy="2472445"/>
          </a:xfrm>
          <a:prstGeom prst="rect">
            <a:avLst/>
          </a:prstGeom>
          <a:ln>
            <a:solidFill>
              <a:schemeClr val="accent1"/>
            </a:solidFill>
          </a:ln>
        </p:spPr>
      </p:pic>
      <p:cxnSp>
        <p:nvCxnSpPr>
          <p:cNvPr id="7" name="Straight Arrow Connector 6"/>
          <p:cNvCxnSpPr/>
          <p:nvPr/>
        </p:nvCxnSpPr>
        <p:spPr>
          <a:xfrm>
            <a:off x="5321808" y="2194560"/>
            <a:ext cx="1938528" cy="420625"/>
          </a:xfrm>
          <a:prstGeom prst="straightConnector1">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cxnSp>
        <p:nvCxnSpPr>
          <p:cNvPr id="10" name="Straight Arrow Connector 9"/>
          <p:cNvCxnSpPr/>
          <p:nvPr/>
        </p:nvCxnSpPr>
        <p:spPr>
          <a:xfrm>
            <a:off x="2548128" y="4529175"/>
            <a:ext cx="6284976" cy="2420265"/>
          </a:xfrm>
          <a:prstGeom prst="straightConnector1">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13578280"/>
      </p:ext>
    </p:extLst>
  </p:cSld>
  <p:clrMapOvr>
    <a:masterClrMapping/>
  </p:clrMapOvr>
  <p:transition spd="med">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GL: STIG </a:t>
            </a:r>
            <a:r>
              <a:rPr lang="en-US" dirty="0"/>
              <a:t>Profiles for Red Hat 6</a:t>
            </a:r>
          </a:p>
        </p:txBody>
      </p:sp>
      <p:sp>
        <p:nvSpPr>
          <p:cNvPr id="6" name="Text Placeholder 2"/>
          <p:cNvSpPr>
            <a:spLocks noGrp="1"/>
          </p:cNvSpPr>
          <p:nvPr>
            <p:ph type="body" sz="quarter" idx="12"/>
          </p:nvPr>
        </p:nvSpPr>
        <p:spPr>
          <a:xfrm>
            <a:off x="650041" y="1856198"/>
            <a:ext cx="4927800" cy="5345953"/>
          </a:xfrm>
        </p:spPr>
        <p:txBody>
          <a:bodyPr/>
          <a:lstStyle/>
          <a:p>
            <a:r>
              <a:rPr lang="en-US" dirty="0" smtClean="0"/>
              <a:t>Your STIG viewer should now be populated with DoD </a:t>
            </a:r>
            <a:r>
              <a:rPr lang="en-US" dirty="0"/>
              <a:t>Security </a:t>
            </a:r>
            <a:r>
              <a:rPr lang="en-US" dirty="0" smtClean="0"/>
              <a:t>Rule profiles.</a:t>
            </a:r>
          </a:p>
          <a:p>
            <a:endParaRPr lang="en-US" dirty="0"/>
          </a:p>
          <a:p>
            <a:r>
              <a:rPr lang="en-US" dirty="0" smtClean="0"/>
              <a:t/>
            </a:r>
            <a:br>
              <a:rPr lang="en-US" dirty="0" smtClean="0"/>
            </a:br>
            <a:endParaRPr lang="en-US" dirty="0" smtClean="0"/>
          </a:p>
          <a:p>
            <a:endParaRPr lang="en-US" dirty="0"/>
          </a:p>
          <a:p>
            <a:endParaRPr lang="en-US" dirty="0" smtClean="0"/>
          </a:p>
        </p:txBody>
      </p:sp>
      <p:pic>
        <p:nvPicPr>
          <p:cNvPr id="3" name="Picture 2"/>
          <p:cNvPicPr>
            <a:picLocks noChangeAspect="1"/>
          </p:cNvPicPr>
          <p:nvPr/>
        </p:nvPicPr>
        <p:blipFill>
          <a:blip r:embed="rId3"/>
          <a:stretch>
            <a:fillRect/>
          </a:stretch>
        </p:blipFill>
        <p:spPr>
          <a:xfrm>
            <a:off x="6610350" y="1604999"/>
            <a:ext cx="9315450" cy="5848350"/>
          </a:xfrm>
          <a:prstGeom prst="rect">
            <a:avLst/>
          </a:prstGeom>
          <a:ln>
            <a:solidFill>
              <a:schemeClr val="accent1"/>
            </a:solidFill>
          </a:ln>
        </p:spPr>
      </p:pic>
    </p:spTree>
    <p:extLst>
      <p:ext uri="{BB962C8B-B14F-4D97-AF65-F5344CB8AC3E}">
        <p14:creationId xmlns:p14="http://schemas.microsoft.com/office/powerpoint/2010/main" val="1202070191"/>
      </p:ext>
    </p:extLst>
  </p:cSld>
  <p:clrMapOvr>
    <a:masterClrMapping/>
  </p:clrMapOvr>
  <p:transition spd="med">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9089136" y="304800"/>
            <a:ext cx="6748803" cy="7622814"/>
          </a:xfrm>
          <a:prstGeom prst="rect">
            <a:avLst/>
          </a:prstGeom>
          <a:ln>
            <a:solidFill>
              <a:schemeClr val="accent1"/>
            </a:solidFill>
          </a:ln>
        </p:spPr>
      </p:pic>
      <p:sp>
        <p:nvSpPr>
          <p:cNvPr id="2" name="Title 1"/>
          <p:cNvSpPr>
            <a:spLocks noGrp="1"/>
          </p:cNvSpPr>
          <p:nvPr>
            <p:ph type="title"/>
          </p:nvPr>
        </p:nvSpPr>
        <p:spPr/>
        <p:txBody>
          <a:bodyPr>
            <a:normAutofit/>
          </a:bodyPr>
          <a:lstStyle/>
          <a:p>
            <a:r>
              <a:rPr lang="en-US" dirty="0" smtClean="0"/>
              <a:t>GL: Filter STIG Profiles</a:t>
            </a:r>
            <a:endParaRPr lang="en-US" dirty="0"/>
          </a:p>
        </p:txBody>
      </p:sp>
      <p:sp>
        <p:nvSpPr>
          <p:cNvPr id="6" name="Text Placeholder 2"/>
          <p:cNvSpPr>
            <a:spLocks noGrp="1"/>
          </p:cNvSpPr>
          <p:nvPr>
            <p:ph type="body" sz="quarter" idx="12"/>
          </p:nvPr>
        </p:nvSpPr>
        <p:spPr>
          <a:xfrm>
            <a:off x="676656" y="1856198"/>
            <a:ext cx="6144767" cy="5345953"/>
          </a:xfrm>
        </p:spPr>
        <p:txBody>
          <a:bodyPr/>
          <a:lstStyle/>
          <a:p>
            <a:r>
              <a:rPr lang="en-US" dirty="0" smtClean="0"/>
              <a:t>Type </a:t>
            </a:r>
            <a:r>
              <a:rPr lang="en-US" b="1" dirty="0" smtClean="0"/>
              <a:t>38443</a:t>
            </a:r>
            <a:r>
              <a:rPr lang="en-US" dirty="0" smtClean="0"/>
              <a:t> in the filter field.</a:t>
            </a:r>
          </a:p>
          <a:p>
            <a:endParaRPr lang="en-US" dirty="0"/>
          </a:p>
          <a:p>
            <a:r>
              <a:rPr lang="en-US" dirty="0" smtClean="0"/>
              <a:t>Notice how the center pane now lists only one DoD </a:t>
            </a:r>
            <a:r>
              <a:rPr lang="en-US" dirty="0"/>
              <a:t>Security Rule</a:t>
            </a:r>
            <a:r>
              <a:rPr lang="en-US" dirty="0" smtClean="0"/>
              <a:t>. </a:t>
            </a:r>
          </a:p>
          <a:p>
            <a:endParaRPr lang="en-US" dirty="0"/>
          </a:p>
          <a:p>
            <a:endParaRPr lang="en-US" dirty="0"/>
          </a:p>
          <a:p>
            <a:r>
              <a:rPr lang="en-US" dirty="0" smtClean="0"/>
              <a:t/>
            </a:r>
            <a:br>
              <a:rPr lang="en-US" dirty="0" smtClean="0"/>
            </a:br>
            <a:endParaRPr lang="en-US" dirty="0" smtClean="0"/>
          </a:p>
          <a:p>
            <a:endParaRPr lang="en-US" dirty="0"/>
          </a:p>
          <a:p>
            <a:endParaRPr lang="en-US" dirty="0" smtClean="0"/>
          </a:p>
        </p:txBody>
      </p:sp>
      <p:cxnSp>
        <p:nvCxnSpPr>
          <p:cNvPr id="7" name="Straight Arrow Connector 6"/>
          <p:cNvCxnSpPr/>
          <p:nvPr/>
        </p:nvCxnSpPr>
        <p:spPr>
          <a:xfrm>
            <a:off x="5815584" y="2414016"/>
            <a:ext cx="3493008" cy="4407408"/>
          </a:xfrm>
          <a:prstGeom prst="straightConnector1">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
        <p:nvSpPr>
          <p:cNvPr id="10" name="Oval 9"/>
          <p:cNvSpPr/>
          <p:nvPr/>
        </p:nvSpPr>
        <p:spPr bwMode="auto">
          <a:xfrm>
            <a:off x="11832336" y="1133475"/>
            <a:ext cx="4423664" cy="914781"/>
          </a:xfrm>
          <a:prstGeom prst="ellipse">
            <a:avLst/>
          </a:prstGeom>
          <a:noFill/>
          <a:ln w="28575">
            <a:solidFill>
              <a:schemeClr val="accent1"/>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40199908"/>
      </p:ext>
    </p:extLst>
  </p:cSld>
  <p:clrMapOvr>
    <a:masterClrMapping/>
  </p:clrMapOvr>
  <p:transition spd="med">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304800"/>
            <a:ext cx="15574263" cy="828675"/>
          </a:xfrm>
        </p:spPr>
        <p:txBody>
          <a:bodyPr>
            <a:normAutofit fontScale="90000"/>
          </a:bodyPr>
          <a:lstStyle/>
          <a:p>
            <a:r>
              <a:rPr lang="en-US" dirty="0" smtClean="0"/>
              <a:t>GL: Writing Compliance Profiles from DoD Rules</a:t>
            </a:r>
            <a:endParaRPr lang="en-US" dirty="0"/>
          </a:p>
        </p:txBody>
      </p:sp>
      <p:sp>
        <p:nvSpPr>
          <p:cNvPr id="9" name="Text Placeholder 2"/>
          <p:cNvSpPr>
            <a:spLocks noGrp="1"/>
          </p:cNvSpPr>
          <p:nvPr>
            <p:ph type="body" sz="quarter" idx="12"/>
          </p:nvPr>
        </p:nvSpPr>
        <p:spPr>
          <a:xfrm>
            <a:off x="142041" y="1172464"/>
            <a:ext cx="6075880" cy="6766560"/>
          </a:xfrm>
          <a:ln>
            <a:solidFill>
              <a:schemeClr val="accent1"/>
            </a:solidFill>
          </a:ln>
        </p:spPr>
        <p:txBody>
          <a:bodyPr/>
          <a:lstStyle/>
          <a:p>
            <a:r>
              <a:rPr lang="en-US" sz="2000" b="1" dirty="0" smtClean="0">
                <a:latin typeface="Courier New" panose="02070309020205020404" pitchFamily="49" charset="0"/>
                <a:cs typeface="Courier New" panose="02070309020205020404" pitchFamily="49" charset="0"/>
              </a:rPr>
              <a:t>#</a:t>
            </a:r>
            <a:r>
              <a:rPr lang="en-US" sz="2000" b="1" dirty="0">
                <a:latin typeface="Courier New" panose="02070309020205020404" pitchFamily="49" charset="0"/>
                <a:cs typeface="Courier New" panose="02070309020205020404" pitchFamily="49" charset="0"/>
              </a:rPr>
              <a:t>The /etc/</a:t>
            </a:r>
            <a:r>
              <a:rPr lang="en-US" sz="2000" b="1" dirty="0" err="1">
                <a:latin typeface="Courier New" panose="02070309020205020404" pitchFamily="49" charset="0"/>
                <a:cs typeface="Courier New" panose="02070309020205020404" pitchFamily="49" charset="0"/>
              </a:rPr>
              <a:t>gshadow</a:t>
            </a:r>
            <a:r>
              <a:rPr lang="en-US" sz="2000" b="1" dirty="0">
                <a:latin typeface="Courier New" panose="02070309020205020404" pitchFamily="49" charset="0"/>
                <a:cs typeface="Courier New" panose="02070309020205020404" pitchFamily="49" charset="0"/>
              </a:rPr>
              <a:t> file must be owned by root</a:t>
            </a:r>
            <a:r>
              <a:rPr lang="en-US" sz="2000" b="1" dirty="0" smtClean="0">
                <a:latin typeface="Courier New" panose="02070309020205020404" pitchFamily="49" charset="0"/>
                <a:cs typeface="Courier New" panose="02070309020205020404" pitchFamily="49" charset="0"/>
              </a:rPr>
              <a:t>.</a:t>
            </a:r>
            <a:endParaRPr lang="en-US" sz="2000" b="1" dirty="0">
              <a:latin typeface="Courier New" panose="02070309020205020404" pitchFamily="49" charset="0"/>
              <a:cs typeface="Courier New" panose="02070309020205020404" pitchFamily="49" charset="0"/>
            </a:endParaRPr>
          </a:p>
          <a:p>
            <a:r>
              <a:rPr lang="en-US" sz="2000" b="1" dirty="0">
                <a:latin typeface="Courier New" panose="02070309020205020404" pitchFamily="49" charset="0"/>
                <a:cs typeface="Courier New" panose="02070309020205020404" pitchFamily="49" charset="0"/>
              </a:rPr>
              <a:t>#Severity: </a:t>
            </a:r>
            <a:r>
              <a:rPr lang="en-US" sz="2000" b="1" dirty="0" smtClean="0">
                <a:latin typeface="Courier New" panose="02070309020205020404" pitchFamily="49" charset="0"/>
                <a:cs typeface="Courier New" panose="02070309020205020404" pitchFamily="49" charset="0"/>
              </a:rPr>
              <a:t>Medium</a:t>
            </a:r>
            <a:endParaRPr lang="en-US" sz="2000" b="1" dirty="0">
              <a:latin typeface="Courier New" panose="02070309020205020404" pitchFamily="49" charset="0"/>
              <a:cs typeface="Courier New" panose="02070309020205020404" pitchFamily="49" charset="0"/>
            </a:endParaRPr>
          </a:p>
          <a:p>
            <a:r>
              <a:rPr lang="en-US" sz="2000" b="1" dirty="0">
                <a:latin typeface="Courier New" panose="02070309020205020404" pitchFamily="49" charset="0"/>
                <a:cs typeface="Courier New" panose="02070309020205020404" pitchFamily="49" charset="0"/>
              </a:rPr>
              <a:t>#The "/etc/</a:t>
            </a:r>
            <a:r>
              <a:rPr lang="en-US" sz="2000" b="1" dirty="0" err="1">
                <a:latin typeface="Courier New" panose="02070309020205020404" pitchFamily="49" charset="0"/>
                <a:cs typeface="Courier New" panose="02070309020205020404" pitchFamily="49" charset="0"/>
              </a:rPr>
              <a:t>gshadow</a:t>
            </a:r>
            <a:r>
              <a:rPr lang="en-US" sz="2000" b="1" dirty="0">
                <a:latin typeface="Courier New" panose="02070309020205020404" pitchFamily="49" charset="0"/>
                <a:cs typeface="Courier New" panose="02070309020205020404" pitchFamily="49" charset="0"/>
              </a:rPr>
              <a:t>" file contains group password hashes. Protection of this</a:t>
            </a:r>
          </a:p>
          <a:p>
            <a:r>
              <a:rPr lang="en-US" sz="2000" b="1" dirty="0">
                <a:latin typeface="Courier New" panose="02070309020205020404" pitchFamily="49" charset="0"/>
                <a:cs typeface="Courier New" panose="02070309020205020404" pitchFamily="49" charset="0"/>
              </a:rPr>
              <a:t>#file is critical for system security.</a:t>
            </a:r>
          </a:p>
          <a:p>
            <a:endParaRPr lang="en-US" sz="2000" b="1" dirty="0">
              <a:latin typeface="Courier New" panose="02070309020205020404" pitchFamily="49" charset="0"/>
              <a:cs typeface="Courier New" panose="02070309020205020404" pitchFamily="49" charset="0"/>
            </a:endParaRPr>
          </a:p>
          <a:p>
            <a:r>
              <a:rPr lang="en-US" sz="2000" b="1" dirty="0">
                <a:latin typeface="Courier New" panose="02070309020205020404" pitchFamily="49" charset="0"/>
                <a:cs typeface="Courier New" panose="02070309020205020404" pitchFamily="49" charset="0"/>
              </a:rPr>
              <a:t>control 'v-38443-gshadow' do</a:t>
            </a:r>
          </a:p>
          <a:p>
            <a:r>
              <a:rPr lang="en-US" sz="2000" b="1" dirty="0">
                <a:latin typeface="Courier New" panose="02070309020205020404" pitchFamily="49" charset="0"/>
                <a:cs typeface="Courier New" panose="02070309020205020404" pitchFamily="49" charset="0"/>
              </a:rPr>
              <a:t>  impact 0.5</a:t>
            </a:r>
          </a:p>
          <a:p>
            <a:r>
              <a:rPr lang="en-US" sz="2000" b="1" dirty="0">
                <a:latin typeface="Courier New" panose="02070309020205020404" pitchFamily="49" charset="0"/>
                <a:cs typeface="Courier New" panose="02070309020205020404" pitchFamily="49" charset="0"/>
              </a:rPr>
              <a:t>  title 'v-38443: verify </a:t>
            </a:r>
            <a:r>
              <a:rPr lang="en-US" sz="2000" b="1" dirty="0" err="1">
                <a:latin typeface="Courier New" panose="02070309020205020404" pitchFamily="49" charset="0"/>
                <a:cs typeface="Courier New" panose="02070309020205020404" pitchFamily="49" charset="0"/>
              </a:rPr>
              <a:t>gshadow</a:t>
            </a:r>
            <a:r>
              <a:rPr lang="en-US" sz="2000" b="1" dirty="0">
                <a:latin typeface="Courier New" panose="02070309020205020404" pitchFamily="49" charset="0"/>
                <a:cs typeface="Courier New" panose="02070309020205020404" pitchFamily="49" charset="0"/>
              </a:rPr>
              <a:t> is owned by root'</a:t>
            </a:r>
          </a:p>
          <a:p>
            <a:r>
              <a:rPr lang="en-US" sz="2000" b="1" dirty="0">
                <a:latin typeface="Courier New" panose="02070309020205020404" pitchFamily="49" charset="0"/>
                <a:cs typeface="Courier New" panose="02070309020205020404" pitchFamily="49" charset="0"/>
              </a:rPr>
              <a:t>  describe file('/etc/</a:t>
            </a:r>
            <a:r>
              <a:rPr lang="en-US" sz="2000" b="1" dirty="0" err="1">
                <a:latin typeface="Courier New" panose="02070309020205020404" pitchFamily="49" charset="0"/>
                <a:cs typeface="Courier New" panose="02070309020205020404" pitchFamily="49" charset="0"/>
              </a:rPr>
              <a:t>gshadow</a:t>
            </a:r>
            <a:r>
              <a:rPr lang="en-US" sz="2000" b="1" dirty="0">
                <a:latin typeface="Courier New" panose="02070309020205020404" pitchFamily="49" charset="0"/>
                <a:cs typeface="Courier New" panose="02070309020205020404" pitchFamily="49" charset="0"/>
              </a:rPr>
              <a:t>') do</a:t>
            </a:r>
          </a:p>
          <a:p>
            <a:r>
              <a:rPr lang="en-US" sz="2000" b="1" dirty="0">
                <a:latin typeface="Courier New" panose="02070309020205020404" pitchFamily="49" charset="0"/>
                <a:cs typeface="Courier New" panose="02070309020205020404" pitchFamily="49" charset="0"/>
              </a:rPr>
              <a:t>    it { should </a:t>
            </a:r>
            <a:r>
              <a:rPr lang="en-US" sz="2000" b="1" dirty="0" err="1">
                <a:latin typeface="Courier New" panose="02070309020205020404" pitchFamily="49" charset="0"/>
                <a:cs typeface="Courier New" panose="02070309020205020404" pitchFamily="49" charset="0"/>
              </a:rPr>
              <a:t>be_owned_by</a:t>
            </a:r>
            <a:r>
              <a:rPr lang="en-US" sz="2000" b="1" dirty="0">
                <a:latin typeface="Courier New" panose="02070309020205020404" pitchFamily="49" charset="0"/>
                <a:cs typeface="Courier New" panose="02070309020205020404" pitchFamily="49" charset="0"/>
              </a:rPr>
              <a:t> 'root' }</a:t>
            </a:r>
          </a:p>
          <a:p>
            <a:r>
              <a:rPr lang="en-US" sz="2000" b="1" dirty="0">
                <a:latin typeface="Courier New" panose="02070309020205020404" pitchFamily="49" charset="0"/>
                <a:cs typeface="Courier New" panose="02070309020205020404" pitchFamily="49" charset="0"/>
              </a:rPr>
              <a:t>  end</a:t>
            </a:r>
          </a:p>
          <a:p>
            <a:r>
              <a:rPr lang="en-US" sz="2000" b="1" dirty="0">
                <a:latin typeface="Courier New" panose="02070309020205020404" pitchFamily="49" charset="0"/>
                <a:cs typeface="Courier New" panose="02070309020205020404" pitchFamily="49" charset="0"/>
              </a:rPr>
              <a:t>end</a:t>
            </a:r>
          </a:p>
          <a:p>
            <a:r>
              <a:rPr lang="en-US" sz="2000" b="1" dirty="0" smtClean="0"/>
              <a:t/>
            </a:r>
            <a:br>
              <a:rPr lang="en-US" sz="2000" b="1" dirty="0" smtClean="0"/>
            </a:br>
            <a:endParaRPr lang="en-US" sz="2000" b="1" dirty="0" smtClean="0"/>
          </a:p>
          <a:p>
            <a:endParaRPr lang="en-US" dirty="0"/>
          </a:p>
          <a:p>
            <a:endParaRPr lang="en-US" dirty="0" smtClean="0"/>
          </a:p>
        </p:txBody>
      </p:sp>
      <p:pic>
        <p:nvPicPr>
          <p:cNvPr id="13" name="Picture 12"/>
          <p:cNvPicPr>
            <a:picLocks noChangeAspect="1"/>
          </p:cNvPicPr>
          <p:nvPr/>
        </p:nvPicPr>
        <p:blipFill>
          <a:blip r:embed="rId3"/>
          <a:stretch>
            <a:fillRect/>
          </a:stretch>
        </p:blipFill>
        <p:spPr>
          <a:xfrm>
            <a:off x="6399814" y="1464056"/>
            <a:ext cx="9784049" cy="5906008"/>
          </a:xfrm>
          <a:prstGeom prst="rect">
            <a:avLst/>
          </a:prstGeom>
          <a:ln>
            <a:solidFill>
              <a:schemeClr val="accent1"/>
            </a:solidFill>
          </a:ln>
        </p:spPr>
      </p:pic>
      <p:cxnSp>
        <p:nvCxnSpPr>
          <p:cNvPr id="17" name="Straight Arrow Connector 16"/>
          <p:cNvCxnSpPr/>
          <p:nvPr/>
        </p:nvCxnSpPr>
        <p:spPr>
          <a:xfrm flipH="1">
            <a:off x="2468880" y="2084832"/>
            <a:ext cx="4096512" cy="2194560"/>
          </a:xfrm>
          <a:prstGeom prst="straightConnector1">
            <a:avLst/>
          </a:prstGeom>
          <a:ln>
            <a:solidFill>
              <a:schemeClr val="accent1"/>
            </a:solidFill>
            <a:headEnd type="triangle"/>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05369031"/>
      </p:ext>
    </p:extLst>
  </p:cSld>
  <p:clrMapOvr>
    <a:masterClrMapping/>
  </p:clrMapOvr>
  <p:transition spd="med">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304800"/>
            <a:ext cx="15574263" cy="828675"/>
          </a:xfrm>
        </p:spPr>
        <p:txBody>
          <a:bodyPr>
            <a:normAutofit fontScale="90000"/>
          </a:bodyPr>
          <a:lstStyle/>
          <a:p>
            <a:r>
              <a:rPr lang="en-US" dirty="0" smtClean="0"/>
              <a:t>GL: Writing Compliance Profiles from DoD Rules</a:t>
            </a:r>
            <a:endParaRPr lang="en-US" dirty="0"/>
          </a:p>
        </p:txBody>
      </p:sp>
      <p:sp>
        <p:nvSpPr>
          <p:cNvPr id="9" name="Text Placeholder 2"/>
          <p:cNvSpPr>
            <a:spLocks noGrp="1"/>
          </p:cNvSpPr>
          <p:nvPr>
            <p:ph type="body" sz="quarter" idx="12"/>
          </p:nvPr>
        </p:nvSpPr>
        <p:spPr>
          <a:xfrm>
            <a:off x="9540041" y="1172464"/>
            <a:ext cx="6075880" cy="6766560"/>
          </a:xfrm>
          <a:ln>
            <a:solidFill>
              <a:schemeClr val="accent1"/>
            </a:solidFill>
          </a:ln>
        </p:spPr>
        <p:txBody>
          <a:bodyPr/>
          <a:lstStyle/>
          <a:p>
            <a:r>
              <a:rPr lang="en-US" sz="2000" b="1" dirty="0" smtClean="0">
                <a:latin typeface="Courier New" panose="02070309020205020404" pitchFamily="49" charset="0"/>
                <a:cs typeface="Courier New" panose="02070309020205020404" pitchFamily="49" charset="0"/>
              </a:rPr>
              <a:t>#</a:t>
            </a:r>
            <a:r>
              <a:rPr lang="en-US" sz="2000" b="1" dirty="0">
                <a:latin typeface="Courier New" panose="02070309020205020404" pitchFamily="49" charset="0"/>
                <a:cs typeface="Courier New" panose="02070309020205020404" pitchFamily="49" charset="0"/>
              </a:rPr>
              <a:t>The /etc/</a:t>
            </a:r>
            <a:r>
              <a:rPr lang="en-US" sz="2000" b="1" dirty="0" err="1">
                <a:latin typeface="Courier New" panose="02070309020205020404" pitchFamily="49" charset="0"/>
                <a:cs typeface="Courier New" panose="02070309020205020404" pitchFamily="49" charset="0"/>
              </a:rPr>
              <a:t>gshadow</a:t>
            </a:r>
            <a:r>
              <a:rPr lang="en-US" sz="2000" b="1" dirty="0">
                <a:latin typeface="Courier New" panose="02070309020205020404" pitchFamily="49" charset="0"/>
                <a:cs typeface="Courier New" panose="02070309020205020404" pitchFamily="49" charset="0"/>
              </a:rPr>
              <a:t> file must be owned by root</a:t>
            </a:r>
            <a:r>
              <a:rPr lang="en-US" sz="2000" b="1" dirty="0" smtClean="0">
                <a:latin typeface="Courier New" panose="02070309020205020404" pitchFamily="49" charset="0"/>
                <a:cs typeface="Courier New" panose="02070309020205020404" pitchFamily="49" charset="0"/>
              </a:rPr>
              <a:t>.</a:t>
            </a:r>
            <a:endParaRPr lang="en-US" sz="2000" b="1" dirty="0">
              <a:latin typeface="Courier New" panose="02070309020205020404" pitchFamily="49" charset="0"/>
              <a:cs typeface="Courier New" panose="02070309020205020404" pitchFamily="49" charset="0"/>
            </a:endParaRPr>
          </a:p>
          <a:p>
            <a:r>
              <a:rPr lang="en-US" sz="2000" b="1" dirty="0">
                <a:latin typeface="Courier New" panose="02070309020205020404" pitchFamily="49" charset="0"/>
                <a:cs typeface="Courier New" panose="02070309020205020404" pitchFamily="49" charset="0"/>
              </a:rPr>
              <a:t>#Severity: </a:t>
            </a:r>
            <a:r>
              <a:rPr lang="en-US" sz="2000" b="1" dirty="0" smtClean="0">
                <a:latin typeface="Courier New" panose="02070309020205020404" pitchFamily="49" charset="0"/>
                <a:cs typeface="Courier New" panose="02070309020205020404" pitchFamily="49" charset="0"/>
              </a:rPr>
              <a:t>Medium</a:t>
            </a:r>
            <a:endParaRPr lang="en-US" sz="2000" b="1" dirty="0">
              <a:latin typeface="Courier New" panose="02070309020205020404" pitchFamily="49" charset="0"/>
              <a:cs typeface="Courier New" panose="02070309020205020404" pitchFamily="49" charset="0"/>
            </a:endParaRPr>
          </a:p>
          <a:p>
            <a:r>
              <a:rPr lang="en-US" sz="2000" b="1" dirty="0">
                <a:latin typeface="Courier New" panose="02070309020205020404" pitchFamily="49" charset="0"/>
                <a:cs typeface="Courier New" panose="02070309020205020404" pitchFamily="49" charset="0"/>
              </a:rPr>
              <a:t>#The "/etc/</a:t>
            </a:r>
            <a:r>
              <a:rPr lang="en-US" sz="2000" b="1" dirty="0" err="1">
                <a:latin typeface="Courier New" panose="02070309020205020404" pitchFamily="49" charset="0"/>
                <a:cs typeface="Courier New" panose="02070309020205020404" pitchFamily="49" charset="0"/>
              </a:rPr>
              <a:t>gshadow</a:t>
            </a:r>
            <a:r>
              <a:rPr lang="en-US" sz="2000" b="1" dirty="0">
                <a:latin typeface="Courier New" panose="02070309020205020404" pitchFamily="49" charset="0"/>
                <a:cs typeface="Courier New" panose="02070309020205020404" pitchFamily="49" charset="0"/>
              </a:rPr>
              <a:t>" file contains group password hashes. Protection of this</a:t>
            </a:r>
          </a:p>
          <a:p>
            <a:r>
              <a:rPr lang="en-US" sz="2000" b="1" dirty="0">
                <a:latin typeface="Courier New" panose="02070309020205020404" pitchFamily="49" charset="0"/>
                <a:cs typeface="Courier New" panose="02070309020205020404" pitchFamily="49" charset="0"/>
              </a:rPr>
              <a:t>#file is critical for system security.</a:t>
            </a:r>
          </a:p>
          <a:p>
            <a:endParaRPr lang="en-US" sz="2000" b="1" dirty="0">
              <a:latin typeface="Courier New" panose="02070309020205020404" pitchFamily="49" charset="0"/>
              <a:cs typeface="Courier New" panose="02070309020205020404" pitchFamily="49" charset="0"/>
            </a:endParaRPr>
          </a:p>
          <a:p>
            <a:r>
              <a:rPr lang="en-US" sz="2000" b="1" dirty="0">
                <a:latin typeface="Courier New" panose="02070309020205020404" pitchFamily="49" charset="0"/>
                <a:cs typeface="Courier New" panose="02070309020205020404" pitchFamily="49" charset="0"/>
              </a:rPr>
              <a:t>control 'v-38443-gshadow' do</a:t>
            </a:r>
          </a:p>
          <a:p>
            <a:r>
              <a:rPr lang="en-US" sz="2000" b="1" dirty="0">
                <a:latin typeface="Courier New" panose="02070309020205020404" pitchFamily="49" charset="0"/>
                <a:cs typeface="Courier New" panose="02070309020205020404" pitchFamily="49" charset="0"/>
              </a:rPr>
              <a:t>  impact 0.5</a:t>
            </a:r>
          </a:p>
          <a:p>
            <a:r>
              <a:rPr lang="en-US" sz="2000" b="1" dirty="0">
                <a:latin typeface="Courier New" panose="02070309020205020404" pitchFamily="49" charset="0"/>
                <a:cs typeface="Courier New" panose="02070309020205020404" pitchFamily="49" charset="0"/>
              </a:rPr>
              <a:t>  title 'v-38443: verify </a:t>
            </a:r>
            <a:r>
              <a:rPr lang="en-US" sz="2000" b="1" dirty="0" err="1">
                <a:latin typeface="Courier New" panose="02070309020205020404" pitchFamily="49" charset="0"/>
                <a:cs typeface="Courier New" panose="02070309020205020404" pitchFamily="49" charset="0"/>
              </a:rPr>
              <a:t>gshadow</a:t>
            </a:r>
            <a:r>
              <a:rPr lang="en-US" sz="2000" b="1" dirty="0">
                <a:latin typeface="Courier New" panose="02070309020205020404" pitchFamily="49" charset="0"/>
                <a:cs typeface="Courier New" panose="02070309020205020404" pitchFamily="49" charset="0"/>
              </a:rPr>
              <a:t> is owned by root'</a:t>
            </a:r>
          </a:p>
          <a:p>
            <a:r>
              <a:rPr lang="en-US" sz="2000" b="1" dirty="0">
                <a:latin typeface="Courier New" panose="02070309020205020404" pitchFamily="49" charset="0"/>
                <a:cs typeface="Courier New" panose="02070309020205020404" pitchFamily="49" charset="0"/>
              </a:rPr>
              <a:t>  describe file('/etc/</a:t>
            </a:r>
            <a:r>
              <a:rPr lang="en-US" sz="2000" b="1" dirty="0" err="1">
                <a:latin typeface="Courier New" panose="02070309020205020404" pitchFamily="49" charset="0"/>
                <a:cs typeface="Courier New" panose="02070309020205020404" pitchFamily="49" charset="0"/>
              </a:rPr>
              <a:t>gshadow</a:t>
            </a:r>
            <a:r>
              <a:rPr lang="en-US" sz="2000" b="1" dirty="0">
                <a:latin typeface="Courier New" panose="02070309020205020404" pitchFamily="49" charset="0"/>
                <a:cs typeface="Courier New" panose="02070309020205020404" pitchFamily="49" charset="0"/>
              </a:rPr>
              <a:t>') do</a:t>
            </a:r>
          </a:p>
          <a:p>
            <a:r>
              <a:rPr lang="en-US" sz="2000" b="1" dirty="0">
                <a:latin typeface="Courier New" panose="02070309020205020404" pitchFamily="49" charset="0"/>
                <a:cs typeface="Courier New" panose="02070309020205020404" pitchFamily="49" charset="0"/>
              </a:rPr>
              <a:t>    it { should </a:t>
            </a:r>
            <a:r>
              <a:rPr lang="en-US" sz="2000" b="1" dirty="0" err="1">
                <a:latin typeface="Courier New" panose="02070309020205020404" pitchFamily="49" charset="0"/>
                <a:cs typeface="Courier New" panose="02070309020205020404" pitchFamily="49" charset="0"/>
              </a:rPr>
              <a:t>be_owned_by</a:t>
            </a:r>
            <a:r>
              <a:rPr lang="en-US" sz="2000" b="1" dirty="0">
                <a:latin typeface="Courier New" panose="02070309020205020404" pitchFamily="49" charset="0"/>
                <a:cs typeface="Courier New" panose="02070309020205020404" pitchFamily="49" charset="0"/>
              </a:rPr>
              <a:t> 'root' }</a:t>
            </a:r>
          </a:p>
          <a:p>
            <a:r>
              <a:rPr lang="en-US" sz="2000" b="1" dirty="0">
                <a:latin typeface="Courier New" panose="02070309020205020404" pitchFamily="49" charset="0"/>
                <a:cs typeface="Courier New" panose="02070309020205020404" pitchFamily="49" charset="0"/>
              </a:rPr>
              <a:t>  end</a:t>
            </a:r>
          </a:p>
          <a:p>
            <a:r>
              <a:rPr lang="en-US" sz="2000" b="1" dirty="0">
                <a:latin typeface="Courier New" panose="02070309020205020404" pitchFamily="49" charset="0"/>
                <a:cs typeface="Courier New" panose="02070309020205020404" pitchFamily="49" charset="0"/>
              </a:rPr>
              <a:t>end</a:t>
            </a:r>
          </a:p>
          <a:p>
            <a:r>
              <a:rPr lang="en-US" sz="2000" b="1" dirty="0" smtClean="0"/>
              <a:t/>
            </a:r>
            <a:br>
              <a:rPr lang="en-US" sz="2000" b="1" dirty="0" smtClean="0"/>
            </a:br>
            <a:endParaRPr lang="en-US" sz="2000" b="1" dirty="0" smtClean="0"/>
          </a:p>
          <a:p>
            <a:endParaRPr lang="en-US" dirty="0"/>
          </a:p>
          <a:p>
            <a:endParaRPr lang="en-US" dirty="0" smtClean="0"/>
          </a:p>
        </p:txBody>
      </p:sp>
      <p:sp>
        <p:nvSpPr>
          <p:cNvPr id="6" name="Text Placeholder 2"/>
          <p:cNvSpPr txBox="1">
            <a:spLocks/>
          </p:cNvSpPr>
          <p:nvPr/>
        </p:nvSpPr>
        <p:spPr bwMode="white">
          <a:xfrm>
            <a:off x="676656" y="1856198"/>
            <a:ext cx="7662672" cy="5345953"/>
          </a:xfrm>
          <a:prstGeom prst="rect">
            <a:avLst/>
          </a:prstGeom>
        </p:spPr>
        <p:txBody>
          <a:bodyPr vert="horz" wrap="square" lIns="0" tIns="0" rIns="0" bIns="0" rtlCol="0">
            <a:noAutofit/>
          </a:bodyPr>
          <a:lstStyle>
            <a:lvl1pPr algn="l" defTabSz="1217613" rtl="0" eaLnBrk="1" fontAlgn="base" hangingPunct="1">
              <a:spcBef>
                <a:spcPts val="800"/>
              </a:spcBef>
              <a:spcAft>
                <a:spcPts val="800"/>
              </a:spcAft>
              <a:buSzPct val="90000"/>
              <a:buFont typeface="Arial" charset="0"/>
              <a:defRPr sz="3200" kern="1200" baseline="0">
                <a:solidFill>
                  <a:schemeClr val="accent3">
                    <a:lumMod val="50000"/>
                  </a:schemeClr>
                </a:solidFill>
                <a:latin typeface="+mn-lt"/>
                <a:ea typeface="ＭＳ Ｐゴシック" charset="0"/>
                <a:cs typeface="ＭＳ Ｐゴシック" charset="0"/>
              </a:defRPr>
            </a:lvl1pPr>
            <a:lvl2pPr marL="307975" algn="l" defTabSz="1217613" rtl="0" eaLnBrk="1" fontAlgn="base" hangingPunct="1">
              <a:spcBef>
                <a:spcPts val="800"/>
              </a:spcBef>
              <a:spcAft>
                <a:spcPts val="800"/>
              </a:spcAft>
              <a:buSzPct val="90000"/>
              <a:buFont typeface="Arial" charset="0"/>
              <a:defRPr sz="2800" kern="1200" baseline="0">
                <a:solidFill>
                  <a:schemeClr val="accent3">
                    <a:lumMod val="50000"/>
                  </a:schemeClr>
                </a:solidFill>
                <a:latin typeface="+mn-lt"/>
                <a:ea typeface="ＭＳ Ｐゴシック" charset="0"/>
                <a:cs typeface="+mn-cs"/>
              </a:defRPr>
            </a:lvl2pPr>
            <a:lvl3pPr marL="608013" algn="l" defTabSz="1217613" rtl="0" eaLnBrk="1" fontAlgn="base" hangingPunct="1">
              <a:spcBef>
                <a:spcPts val="800"/>
              </a:spcBef>
              <a:spcAft>
                <a:spcPts val="800"/>
              </a:spcAft>
              <a:buSzPct val="90000"/>
              <a:buFont typeface="Arial" charset="0"/>
              <a:defRPr sz="2400" kern="1200" baseline="0">
                <a:solidFill>
                  <a:schemeClr val="accent3">
                    <a:lumMod val="50000"/>
                  </a:schemeClr>
                </a:solidFill>
                <a:latin typeface="+mn-lt"/>
                <a:ea typeface="ＭＳ Ｐゴシック" charset="0"/>
                <a:cs typeface="+mn-cs"/>
              </a:defRPr>
            </a:lvl3pPr>
            <a:lvl4pPr marL="839788" algn="l" defTabSz="1217613" rtl="0" eaLnBrk="1" fontAlgn="base" hangingPunct="1">
              <a:spcBef>
                <a:spcPts val="800"/>
              </a:spcBef>
              <a:spcAft>
                <a:spcPts val="800"/>
              </a:spcAft>
              <a:buSzPct val="90000"/>
              <a:buFont typeface="Arial" charset="0"/>
              <a:defRPr sz="2400" kern="1200" baseline="0">
                <a:solidFill>
                  <a:schemeClr val="accent3">
                    <a:lumMod val="50000"/>
                  </a:schemeClr>
                </a:solidFill>
                <a:latin typeface="+mn-lt"/>
                <a:ea typeface="ＭＳ Ｐゴシック" charset="0"/>
                <a:cs typeface="+mn-cs"/>
              </a:defRPr>
            </a:lvl4pPr>
            <a:lvl5pPr marL="1068388" algn="l" defTabSz="1217613" rtl="0" eaLnBrk="1" fontAlgn="base" hangingPunct="1">
              <a:spcBef>
                <a:spcPts val="800"/>
              </a:spcBef>
              <a:spcAft>
                <a:spcPts val="800"/>
              </a:spcAft>
              <a:buSzPct val="90000"/>
              <a:buFont typeface="Arial" charset="0"/>
              <a:defRPr sz="2000" kern="1200" baseline="0">
                <a:solidFill>
                  <a:schemeClr val="accent3">
                    <a:lumMod val="50000"/>
                  </a:schemeClr>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dirty="0" smtClean="0"/>
              <a:t>If you have permissions you can access a list of predefined DoD controls at this link:</a:t>
            </a:r>
          </a:p>
          <a:p>
            <a:endParaRPr lang="en-US" dirty="0" smtClean="0"/>
          </a:p>
          <a:p>
            <a:r>
              <a:rPr lang="en-US" dirty="0">
                <a:hlinkClick r:id="rId3"/>
              </a:rPr>
              <a:t>https://</a:t>
            </a:r>
            <a:r>
              <a:rPr lang="en-US" dirty="0" smtClean="0">
                <a:hlinkClick r:id="rId3"/>
              </a:rPr>
              <a:t>github.com/chef/compliance-profiles/tree/DOD-STIG/stig/rhel6/test</a:t>
            </a:r>
            <a:endParaRPr lang="en-US" dirty="0" smtClean="0"/>
          </a:p>
          <a:p>
            <a:endParaRPr lang="en-US" dirty="0" smtClean="0"/>
          </a:p>
          <a:p>
            <a:endParaRPr lang="en-US" dirty="0" smtClean="0"/>
          </a:p>
          <a:p>
            <a:r>
              <a:rPr lang="en-US" dirty="0" smtClean="0"/>
              <a:t/>
            </a:r>
            <a:br>
              <a:rPr lang="en-US" dirty="0" smtClean="0"/>
            </a:br>
            <a:endParaRPr lang="en-US" dirty="0" smtClean="0"/>
          </a:p>
          <a:p>
            <a:endParaRPr lang="en-US" dirty="0" smtClean="0"/>
          </a:p>
          <a:p>
            <a:endParaRPr lang="en-US" dirty="0" smtClean="0"/>
          </a:p>
        </p:txBody>
      </p:sp>
    </p:spTree>
    <p:extLst>
      <p:ext uri="{BB962C8B-B14F-4D97-AF65-F5344CB8AC3E}">
        <p14:creationId xmlns:p14="http://schemas.microsoft.com/office/powerpoint/2010/main" val="918827382"/>
      </p:ext>
    </p:extLst>
  </p:cSld>
  <p:clrMapOvr>
    <a:masterClrMapping/>
  </p:clrMapOvr>
  <p:transition spd="med">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DoD </a:t>
            </a:r>
            <a:r>
              <a:rPr lang="en-US" dirty="0"/>
              <a:t>STIG References</a:t>
            </a:r>
          </a:p>
        </p:txBody>
      </p:sp>
      <p:sp>
        <p:nvSpPr>
          <p:cNvPr id="3" name="Text Placeholder 2"/>
          <p:cNvSpPr>
            <a:spLocks noGrp="1"/>
          </p:cNvSpPr>
          <p:nvPr>
            <p:ph type="body" sz="quarter" idx="12"/>
          </p:nvPr>
        </p:nvSpPr>
        <p:spPr/>
        <p:txBody>
          <a:bodyPr/>
          <a:lstStyle/>
          <a:p>
            <a:r>
              <a:rPr lang="en-US" b="1" dirty="0"/>
              <a:t>Windows 2012 </a:t>
            </a:r>
            <a:r>
              <a:rPr lang="en-US" dirty="0"/>
              <a:t>- </a:t>
            </a:r>
            <a:r>
              <a:rPr lang="en-US" dirty="0">
                <a:hlinkClick r:id="rId2"/>
              </a:rPr>
              <a:t>http://</a:t>
            </a:r>
            <a:r>
              <a:rPr lang="en-US" dirty="0" smtClean="0">
                <a:hlinkClick r:id="rId2"/>
              </a:rPr>
              <a:t>iase.disa.mil/stigs/os/windows/Pages/2012.aspx</a:t>
            </a:r>
            <a:endParaRPr lang="en-US" dirty="0" smtClean="0"/>
          </a:p>
          <a:p>
            <a:endParaRPr lang="en-US" dirty="0" smtClean="0"/>
          </a:p>
          <a:p>
            <a:r>
              <a:rPr lang="en-US" b="1" dirty="0" smtClean="0"/>
              <a:t>Unix/Linux </a:t>
            </a:r>
            <a:r>
              <a:rPr lang="en-US" b="1" dirty="0"/>
              <a:t>(Red Hat</a:t>
            </a:r>
            <a:r>
              <a:rPr lang="en-US" b="1" dirty="0" smtClean="0"/>
              <a:t>) </a:t>
            </a:r>
            <a:r>
              <a:rPr lang="en-US" dirty="0" smtClean="0"/>
              <a:t>- </a:t>
            </a:r>
            <a:r>
              <a:rPr lang="en-US" dirty="0" smtClean="0">
                <a:hlinkClick r:id="rId3"/>
              </a:rPr>
              <a:t>http</a:t>
            </a:r>
            <a:r>
              <a:rPr lang="en-US" dirty="0">
                <a:hlinkClick r:id="rId3"/>
              </a:rPr>
              <a:t>://</a:t>
            </a:r>
            <a:r>
              <a:rPr lang="en-US" dirty="0" smtClean="0">
                <a:hlinkClick r:id="rId3"/>
              </a:rPr>
              <a:t>iase.disa.mil/stigs/os/unix-linux/Pages/red-hat.aspx</a:t>
            </a:r>
            <a:endParaRPr lang="en-US" dirty="0" smtClean="0"/>
          </a:p>
          <a:p>
            <a:endParaRPr lang="en-US" dirty="0"/>
          </a:p>
          <a:p>
            <a:r>
              <a:rPr lang="en-US" b="1" dirty="0" smtClean="0"/>
              <a:t>All </a:t>
            </a:r>
            <a:r>
              <a:rPr lang="en-US" b="1" dirty="0"/>
              <a:t>Operating Systems </a:t>
            </a:r>
            <a:r>
              <a:rPr lang="en-US" dirty="0"/>
              <a:t>- </a:t>
            </a:r>
            <a:r>
              <a:rPr lang="en-US" dirty="0">
                <a:hlinkClick r:id="rId4"/>
              </a:rPr>
              <a:t>http://</a:t>
            </a:r>
            <a:r>
              <a:rPr lang="en-US" dirty="0" smtClean="0">
                <a:hlinkClick r:id="rId4"/>
              </a:rPr>
              <a:t>iase.disa.mil/stigs/os/Pages/index.aspx</a:t>
            </a:r>
            <a:endParaRPr lang="en-US" dirty="0" smtClean="0"/>
          </a:p>
          <a:p>
            <a:endParaRPr lang="en-US" dirty="0"/>
          </a:p>
          <a:p>
            <a:endParaRPr lang="en-US" dirty="0"/>
          </a:p>
        </p:txBody>
      </p:sp>
    </p:spTree>
    <p:extLst>
      <p:ext uri="{BB962C8B-B14F-4D97-AF65-F5344CB8AC3E}">
        <p14:creationId xmlns:p14="http://schemas.microsoft.com/office/powerpoint/2010/main" val="2079614084"/>
      </p:ext>
    </p:extLst>
  </p:cSld>
  <p:clrMapOvr>
    <a:masterClrMapping/>
  </p:clrMapOvr>
  <p:transition spd="med">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GL: </a:t>
            </a:r>
            <a:r>
              <a:rPr lang="en-US" dirty="0"/>
              <a:t>TBD SCAP Roadmap.</a:t>
            </a:r>
            <a:br>
              <a:rPr lang="en-US" dirty="0"/>
            </a:br>
            <a:endParaRPr lang="en-US" dirty="0"/>
          </a:p>
        </p:txBody>
      </p:sp>
      <p:sp>
        <p:nvSpPr>
          <p:cNvPr id="6" name="Text Placeholder 2"/>
          <p:cNvSpPr>
            <a:spLocks noGrp="1"/>
          </p:cNvSpPr>
          <p:nvPr>
            <p:ph type="body" sz="quarter" idx="12"/>
          </p:nvPr>
        </p:nvSpPr>
        <p:spPr>
          <a:xfrm>
            <a:off x="650040" y="1133476"/>
            <a:ext cx="15461687" cy="6068676"/>
          </a:xfrm>
        </p:spPr>
        <p:txBody>
          <a:bodyPr/>
          <a:lstStyle/>
          <a:p>
            <a:endParaRPr lang="en-US" sz="2000" dirty="0" smtClean="0"/>
          </a:p>
          <a:p>
            <a:endParaRPr lang="en-US" sz="2000" dirty="0" smtClean="0"/>
          </a:p>
        </p:txBody>
      </p:sp>
    </p:spTree>
    <p:extLst>
      <p:ext uri="{BB962C8B-B14F-4D97-AF65-F5344CB8AC3E}">
        <p14:creationId xmlns:p14="http://schemas.microsoft.com/office/powerpoint/2010/main" val="3892361897"/>
      </p:ext>
    </p:extLst>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1637" y="2292125"/>
            <a:ext cx="14584363" cy="968599"/>
          </a:xfrm>
        </p:spPr>
        <p:txBody>
          <a:bodyPr>
            <a:normAutofit fontScale="90000"/>
          </a:bodyPr>
          <a:lstStyle/>
          <a:p>
            <a:r>
              <a:rPr lang="en-US" dirty="0" smtClean="0"/>
              <a:t>Group Lab:</a:t>
            </a:r>
            <a:br>
              <a:rPr lang="en-US" dirty="0" smtClean="0"/>
            </a:br>
            <a:r>
              <a:rPr lang="en-US" dirty="0" smtClean="0"/>
              <a:t> Compliance Frameworks - CIS Linux</a:t>
            </a:r>
            <a:endParaRPr lang="en-US" dirty="0"/>
          </a:p>
        </p:txBody>
      </p:sp>
      <p:sp>
        <p:nvSpPr>
          <p:cNvPr id="4" name="Content Placeholder 3"/>
          <p:cNvSpPr>
            <a:spLocks noGrp="1"/>
          </p:cNvSpPr>
          <p:nvPr>
            <p:ph sz="quarter" idx="11"/>
          </p:nvPr>
        </p:nvSpPr>
        <p:spPr/>
        <p:txBody>
          <a:bodyPr/>
          <a:lstStyle/>
          <a:p>
            <a:r>
              <a:rPr lang="en-US" dirty="0" smtClean="0"/>
              <a:t>Translating a CIS benchmark into an </a:t>
            </a:r>
            <a:r>
              <a:rPr lang="en-US" dirty="0" err="1" smtClean="0"/>
              <a:t>InSpec</a:t>
            </a:r>
            <a:r>
              <a:rPr lang="en-US" dirty="0" smtClean="0"/>
              <a:t> control and Compliance profile.</a:t>
            </a:r>
            <a:endParaRPr lang="en-US" dirty="0"/>
          </a:p>
        </p:txBody>
      </p:sp>
      <p:sp>
        <p:nvSpPr>
          <p:cNvPr id="3" name="Subtitle 2"/>
          <p:cNvSpPr>
            <a:spLocks noGrp="1"/>
          </p:cNvSpPr>
          <p:nvPr>
            <p:ph type="body" sz="quarter" idx="10"/>
          </p:nvPr>
        </p:nvSpPr>
        <p:spPr/>
        <p:txBody>
          <a:bodyPr/>
          <a:lstStyle/>
          <a:p>
            <a:pPr marL="342900" indent="-342900">
              <a:buFont typeface="Wingdings" panose="05000000000000000000" pitchFamily="2" charset="2"/>
              <a:buChar char="q"/>
            </a:pPr>
            <a:r>
              <a:rPr lang="en-US" dirty="0" smtClean="0"/>
              <a:t>Download </a:t>
            </a:r>
            <a:r>
              <a:rPr lang="en-US" dirty="0"/>
              <a:t>the benchmark PDF for the </a:t>
            </a:r>
            <a:r>
              <a:rPr lang="en-US" dirty="0" smtClean="0"/>
              <a:t>platform </a:t>
            </a:r>
            <a:r>
              <a:rPr lang="en-US" dirty="0"/>
              <a:t>of your scanning </a:t>
            </a:r>
            <a:r>
              <a:rPr lang="en-US" dirty="0" smtClean="0"/>
              <a:t>target</a:t>
            </a:r>
            <a:endParaRPr lang="en-US" dirty="0"/>
          </a:p>
          <a:p>
            <a:pPr marL="342900" indent="-342900">
              <a:buFont typeface="Wingdings" panose="05000000000000000000" pitchFamily="2" charset="2"/>
              <a:buChar char="q"/>
            </a:pPr>
            <a:r>
              <a:rPr lang="en-US" dirty="0" smtClean="0"/>
              <a:t>Implement </a:t>
            </a:r>
            <a:r>
              <a:rPr lang="en-US" dirty="0"/>
              <a:t>Section 3 - Specialty Purpose Services as </a:t>
            </a:r>
            <a:r>
              <a:rPr lang="en-US" dirty="0" err="1"/>
              <a:t>InSpec</a:t>
            </a:r>
            <a:r>
              <a:rPr lang="en-US" dirty="0"/>
              <a:t> </a:t>
            </a:r>
            <a:r>
              <a:rPr lang="en-US" dirty="0" smtClean="0"/>
              <a:t>controls.</a:t>
            </a:r>
          </a:p>
          <a:p>
            <a:endParaRPr lang="en-US" dirty="0"/>
          </a:p>
          <a:p>
            <a:endParaRPr lang="en-US" dirty="0" smtClean="0"/>
          </a:p>
          <a:p>
            <a:endParaRPr lang="en-US" dirty="0"/>
          </a:p>
        </p:txBody>
      </p:sp>
    </p:spTree>
    <p:extLst>
      <p:ext uri="{BB962C8B-B14F-4D97-AF65-F5344CB8AC3E}">
        <p14:creationId xmlns:p14="http://schemas.microsoft.com/office/powerpoint/2010/main" val="422149947"/>
      </p:ext>
    </p:extLst>
  </p:cSld>
  <p:clrMapOvr>
    <a:masterClrMapping/>
  </p:clrMapOvr>
  <p:transition spd="med">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Questions</a:t>
            </a:r>
            <a:endParaRPr lang="en-US" dirty="0"/>
          </a:p>
        </p:txBody>
      </p:sp>
      <p:sp>
        <p:nvSpPr>
          <p:cNvPr id="3" name="Text Placeholder 2"/>
          <p:cNvSpPr>
            <a:spLocks noGrp="1"/>
          </p:cNvSpPr>
          <p:nvPr>
            <p:ph type="body" sz="quarter" idx="12"/>
          </p:nvPr>
        </p:nvSpPr>
        <p:spPr/>
        <p:txBody>
          <a:bodyPr/>
          <a:lstStyle/>
          <a:p>
            <a:pPr marL="514350" indent="-514350">
              <a:buFont typeface="+mj-lt"/>
              <a:buAutoNum type="arabicPeriod"/>
            </a:pPr>
            <a:r>
              <a:rPr lang="en-US" dirty="0" smtClean="0"/>
              <a:t>What is ...?</a:t>
            </a:r>
            <a:br>
              <a:rPr lang="en-US" dirty="0" smtClean="0"/>
            </a:br>
            <a:r>
              <a:rPr lang="en-US" dirty="0" smtClean="0"/>
              <a:t>______________________________</a:t>
            </a:r>
          </a:p>
          <a:p>
            <a:pPr marL="514350" indent="-514350">
              <a:buFont typeface="+mj-lt"/>
              <a:buAutoNum type="arabicPeriod"/>
            </a:pPr>
            <a:r>
              <a:rPr lang="en-US" dirty="0" smtClean="0"/>
              <a:t>Which is the correct answer?  </a:t>
            </a:r>
          </a:p>
          <a:p>
            <a:pPr marL="822325" lvl="1" indent="-514350">
              <a:buFont typeface="+mj-lt"/>
              <a:buAutoNum type="alphaLcPeriod"/>
            </a:pPr>
            <a:r>
              <a:rPr lang="en-US" dirty="0" smtClean="0"/>
              <a:t>answer</a:t>
            </a:r>
          </a:p>
          <a:p>
            <a:pPr marL="822325" lvl="1" indent="-514350">
              <a:buFont typeface="+mj-lt"/>
              <a:buAutoNum type="alphaLcPeriod"/>
            </a:pPr>
            <a:r>
              <a:rPr lang="en-US" dirty="0" smtClean="0"/>
              <a:t>answer</a:t>
            </a:r>
          </a:p>
          <a:p>
            <a:pPr marL="822325" lvl="1" indent="-514350">
              <a:buFont typeface="+mj-lt"/>
              <a:buAutoNum type="alphaLcPeriod"/>
            </a:pPr>
            <a:r>
              <a:rPr lang="en-US" dirty="0" smtClean="0"/>
              <a:t>answer</a:t>
            </a:r>
          </a:p>
          <a:p>
            <a:pPr marL="822325" lvl="1" indent="-514350">
              <a:buFont typeface="+mj-lt"/>
              <a:buAutoNum type="alphaLcPeriod"/>
            </a:pPr>
            <a:r>
              <a:rPr lang="en-US" dirty="0" smtClean="0"/>
              <a:t>answer</a:t>
            </a:r>
            <a:br>
              <a:rPr lang="en-US" dirty="0" smtClean="0"/>
            </a:br>
            <a:endParaRPr lang="en-US" dirty="0" smtClean="0"/>
          </a:p>
          <a:p>
            <a:pPr marL="514350" indent="-514350">
              <a:buFont typeface="+mj-lt"/>
              <a:buAutoNum type="arabicPeriod"/>
            </a:pPr>
            <a:r>
              <a:rPr lang="en-US" dirty="0" smtClean="0"/>
              <a:t>Capable of carrying on a conversation</a:t>
            </a:r>
          </a:p>
          <a:p>
            <a:pPr marL="514350" indent="-514350">
              <a:buFont typeface="+mj-lt"/>
              <a:buAutoNum type="arabicPeriod"/>
            </a:pPr>
            <a:r>
              <a:rPr lang="en-US" dirty="0" smtClean="0"/>
              <a:t>Explain</a:t>
            </a:r>
            <a:endParaRPr lang="en-US" dirty="0"/>
          </a:p>
        </p:txBody>
      </p:sp>
    </p:spTree>
    <p:extLst>
      <p:ext uri="{BB962C8B-B14F-4D97-AF65-F5344CB8AC3E}">
        <p14:creationId xmlns:p14="http://schemas.microsoft.com/office/powerpoint/2010/main" val="321457963"/>
      </p:ext>
    </p:extLst>
  </p:cSld>
  <p:clrMapOvr>
    <a:masterClrMapping/>
  </p:clrMapOvr>
  <p:transition spd="med">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GL: </a:t>
            </a:r>
            <a:r>
              <a:rPr lang="en-US" dirty="0"/>
              <a:t>Download </a:t>
            </a:r>
            <a:r>
              <a:rPr lang="en-US" dirty="0" smtClean="0"/>
              <a:t>Java JRE if Necessary </a:t>
            </a:r>
            <a:endParaRPr lang="en-US" dirty="0"/>
          </a:p>
        </p:txBody>
      </p:sp>
      <p:sp>
        <p:nvSpPr>
          <p:cNvPr id="6" name="Text Placeholder 2"/>
          <p:cNvSpPr>
            <a:spLocks noGrp="1"/>
          </p:cNvSpPr>
          <p:nvPr>
            <p:ph type="body" sz="quarter" idx="12"/>
          </p:nvPr>
        </p:nvSpPr>
        <p:spPr>
          <a:xfrm>
            <a:off x="650040" y="1856198"/>
            <a:ext cx="6012017" cy="5345953"/>
          </a:xfrm>
        </p:spPr>
        <p:txBody>
          <a:bodyPr/>
          <a:lstStyle/>
          <a:p>
            <a:r>
              <a:rPr lang="en-US" dirty="0"/>
              <a:t>Download STIG profiles for RHEL 6 and Windows 2012 MS (Member Server).</a:t>
            </a:r>
          </a:p>
          <a:p>
            <a:pPr lvl="1"/>
            <a:r>
              <a:rPr lang="en-US" dirty="0"/>
              <a:t>RHEL 6 - </a:t>
            </a:r>
            <a:r>
              <a:rPr lang="en-US" dirty="0">
                <a:hlinkClick r:id="rId3"/>
              </a:rPr>
              <a:t>http://iase.disa.mil/stigs/os/unix-linux/Pages/red-hat.aspx</a:t>
            </a:r>
            <a:endParaRPr lang="en-US" dirty="0"/>
          </a:p>
          <a:p>
            <a:pPr lvl="1"/>
            <a:r>
              <a:rPr lang="en-US" dirty="0"/>
              <a:t>Windows 2012 - </a:t>
            </a:r>
            <a:r>
              <a:rPr lang="en-US" dirty="0">
                <a:hlinkClick r:id="rId4"/>
              </a:rPr>
              <a:t>http://iase.disa.mil/stigs/os/windows/Pages/2012.aspx</a:t>
            </a:r>
            <a:endParaRPr lang="en-US" dirty="0"/>
          </a:p>
          <a:p>
            <a:r>
              <a:rPr lang="en-US" dirty="0"/>
              <a:t>Write a compliance profile for RHEL 6 Category 1 benchmarks.</a:t>
            </a:r>
          </a:p>
          <a:p>
            <a:r>
              <a:rPr lang="en-US" dirty="0"/>
              <a:t>Implement the following Windows 2012 controls: V-1073, V-2374</a:t>
            </a:r>
          </a:p>
          <a:p>
            <a:endParaRPr lang="en-US" dirty="0"/>
          </a:p>
          <a:p>
            <a:endParaRPr lang="en-US" dirty="0" smtClean="0"/>
          </a:p>
        </p:txBody>
      </p:sp>
      <p:pic>
        <p:nvPicPr>
          <p:cNvPr id="5" name="Picture 4"/>
          <p:cNvPicPr>
            <a:picLocks noChangeAspect="1"/>
          </p:cNvPicPr>
          <p:nvPr/>
        </p:nvPicPr>
        <p:blipFill>
          <a:blip r:embed="rId5"/>
          <a:stretch>
            <a:fillRect/>
          </a:stretch>
        </p:blipFill>
        <p:spPr>
          <a:xfrm>
            <a:off x="7233330" y="2009811"/>
            <a:ext cx="8856274" cy="5038725"/>
          </a:xfrm>
          <a:prstGeom prst="rect">
            <a:avLst/>
          </a:prstGeom>
          <a:ln>
            <a:solidFill>
              <a:schemeClr val="accent1"/>
            </a:solidFill>
          </a:ln>
        </p:spPr>
      </p:pic>
    </p:spTree>
    <p:extLst>
      <p:ext uri="{BB962C8B-B14F-4D97-AF65-F5344CB8AC3E}">
        <p14:creationId xmlns:p14="http://schemas.microsoft.com/office/powerpoint/2010/main" val="3949413052"/>
      </p:ext>
    </p:extLst>
  </p:cSld>
  <p:clrMapOvr>
    <a:masterClrMapping/>
  </p:clrMapOvr>
  <p:transition spd="med">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txBox="1">
            <a:spLocks/>
          </p:cNvSpPr>
          <p:nvPr/>
        </p:nvSpPr>
        <p:spPr>
          <a:xfrm>
            <a:off x="324400" y="8579607"/>
            <a:ext cx="5681953" cy="507556"/>
          </a:xfrm>
          <a:prstGeom prst="rect">
            <a:avLst/>
          </a:prstGeom>
        </p:spPr>
        <p:txBody>
          <a:bodyPr/>
          <a:ls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a:lstStyle>
          <a:p>
            <a:r>
              <a:rPr lang="en-US" dirty="0" smtClean="0">
                <a:solidFill>
                  <a:srgbClr val="7D868C"/>
                </a:solidFill>
              </a:rPr>
              <a:t>©2016 Chef Software Inc</a:t>
            </a:r>
            <a:r>
              <a:rPr lang="en-US" dirty="0" smtClean="0"/>
              <a:t>.</a:t>
            </a:r>
            <a:endParaRPr lang="en-US" dirty="0"/>
          </a:p>
        </p:txBody>
      </p:sp>
    </p:spTree>
    <p:extLst>
      <p:ext uri="{BB962C8B-B14F-4D97-AF65-F5344CB8AC3E}">
        <p14:creationId xmlns:p14="http://schemas.microsoft.com/office/powerpoint/2010/main" val="522763473"/>
      </p:ext>
    </p:extLst>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GL: Downloading the CIS Benchmarks for Linux </a:t>
            </a:r>
            <a:endParaRPr lang="en-US" sz="4800" dirty="0"/>
          </a:p>
        </p:txBody>
      </p:sp>
      <p:sp>
        <p:nvSpPr>
          <p:cNvPr id="3" name="Text Placeholder 2"/>
          <p:cNvSpPr>
            <a:spLocks noGrp="1"/>
          </p:cNvSpPr>
          <p:nvPr>
            <p:ph type="body" sz="quarter" idx="12"/>
          </p:nvPr>
        </p:nvSpPr>
        <p:spPr>
          <a:xfrm>
            <a:off x="650040" y="1856198"/>
            <a:ext cx="8669058" cy="5345953"/>
          </a:xfrm>
        </p:spPr>
        <p:txBody>
          <a:bodyPr/>
          <a:lstStyle/>
          <a:p>
            <a:r>
              <a:rPr lang="en-US" dirty="0" smtClean="0"/>
              <a:t>1. Go to: </a:t>
            </a:r>
            <a:r>
              <a:rPr lang="en-US" dirty="0">
                <a:hlinkClick r:id="rId3"/>
              </a:rPr>
              <a:t>https://benchmarks.cisecurity.org/</a:t>
            </a:r>
            <a:endParaRPr lang="en-US" dirty="0"/>
          </a:p>
          <a:p>
            <a:pPr marL="514350" indent="-514350">
              <a:buAutoNum type="arabicPeriod" startAt="2"/>
            </a:pPr>
            <a:r>
              <a:rPr lang="en-US" dirty="0" smtClean="0"/>
              <a:t>Click the </a:t>
            </a:r>
            <a:r>
              <a:rPr lang="en-US" b="1" dirty="0" smtClean="0"/>
              <a:t>Products &amp; Services </a:t>
            </a:r>
            <a:r>
              <a:rPr lang="en-US" dirty="0" smtClean="0"/>
              <a:t>tab.</a:t>
            </a:r>
          </a:p>
          <a:p>
            <a:pPr marL="514350" indent="-514350">
              <a:buAutoNum type="arabicPeriod" startAt="2"/>
            </a:pPr>
            <a:r>
              <a:rPr lang="en-US" dirty="0" smtClean="0"/>
              <a:t>Click</a:t>
            </a:r>
            <a:r>
              <a:rPr lang="en-US" b="1" dirty="0" smtClean="0"/>
              <a:t> Benchmarks</a:t>
            </a:r>
            <a:r>
              <a:rPr lang="en-US" dirty="0" smtClean="0"/>
              <a:t>.</a:t>
            </a:r>
            <a:endParaRPr lang="en-US" dirty="0"/>
          </a:p>
        </p:txBody>
      </p:sp>
      <p:pic>
        <p:nvPicPr>
          <p:cNvPr id="7" name="Picture 6"/>
          <p:cNvPicPr>
            <a:picLocks noChangeAspect="1"/>
          </p:cNvPicPr>
          <p:nvPr/>
        </p:nvPicPr>
        <p:blipFill>
          <a:blip r:embed="rId4"/>
          <a:stretch>
            <a:fillRect/>
          </a:stretch>
        </p:blipFill>
        <p:spPr>
          <a:xfrm>
            <a:off x="3501955" y="4157614"/>
            <a:ext cx="9513651" cy="3590401"/>
          </a:xfrm>
          <a:prstGeom prst="rect">
            <a:avLst/>
          </a:prstGeom>
          <a:ln>
            <a:solidFill>
              <a:schemeClr val="accent1"/>
            </a:solidFill>
          </a:ln>
        </p:spPr>
      </p:pic>
      <p:cxnSp>
        <p:nvCxnSpPr>
          <p:cNvPr id="9" name="Straight Arrow Connector 8"/>
          <p:cNvCxnSpPr/>
          <p:nvPr/>
        </p:nvCxnSpPr>
        <p:spPr>
          <a:xfrm>
            <a:off x="5972783" y="3132306"/>
            <a:ext cx="4883285" cy="2820508"/>
          </a:xfrm>
          <a:prstGeom prst="straightConnector1">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cxnSp>
        <p:nvCxnSpPr>
          <p:cNvPr id="10" name="Straight Arrow Connector 9"/>
          <p:cNvCxnSpPr/>
          <p:nvPr/>
        </p:nvCxnSpPr>
        <p:spPr>
          <a:xfrm>
            <a:off x="4549303" y="3751632"/>
            <a:ext cx="917642" cy="3226490"/>
          </a:xfrm>
          <a:prstGeom prst="straightConnector1">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5523049"/>
      </p:ext>
    </p:extLst>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Downloading the CIS Benchmarks </a:t>
            </a:r>
            <a:endParaRPr lang="en-US" dirty="0"/>
          </a:p>
        </p:txBody>
      </p:sp>
      <p:sp>
        <p:nvSpPr>
          <p:cNvPr id="3" name="Text Placeholder 2"/>
          <p:cNvSpPr>
            <a:spLocks noGrp="1"/>
          </p:cNvSpPr>
          <p:nvPr>
            <p:ph type="body" sz="quarter" idx="12"/>
          </p:nvPr>
        </p:nvSpPr>
        <p:spPr>
          <a:xfrm>
            <a:off x="650040" y="1856198"/>
            <a:ext cx="8669058" cy="5345953"/>
          </a:xfrm>
        </p:spPr>
        <p:txBody>
          <a:bodyPr/>
          <a:lstStyle/>
          <a:p>
            <a:r>
              <a:rPr lang="en-US" dirty="0" smtClean="0"/>
              <a:t>Scroll down to the </a:t>
            </a:r>
            <a:r>
              <a:rPr lang="en-US" b="1" dirty="0" smtClean="0"/>
              <a:t>Available Free of Charge </a:t>
            </a:r>
            <a:r>
              <a:rPr lang="en-US" dirty="0" smtClean="0"/>
              <a:t>section and then click </a:t>
            </a:r>
            <a:r>
              <a:rPr lang="en-US" b="1" dirty="0" smtClean="0"/>
              <a:t>Current version of CIS Benchmarks.</a:t>
            </a:r>
            <a:endParaRPr lang="en-US" dirty="0"/>
          </a:p>
        </p:txBody>
      </p:sp>
      <p:pic>
        <p:nvPicPr>
          <p:cNvPr id="4" name="Picture 3"/>
          <p:cNvPicPr>
            <a:picLocks noChangeAspect="1"/>
          </p:cNvPicPr>
          <p:nvPr/>
        </p:nvPicPr>
        <p:blipFill>
          <a:blip r:embed="rId3"/>
          <a:stretch>
            <a:fillRect/>
          </a:stretch>
        </p:blipFill>
        <p:spPr>
          <a:xfrm>
            <a:off x="3501045" y="4048669"/>
            <a:ext cx="9871855" cy="3876205"/>
          </a:xfrm>
          <a:prstGeom prst="rect">
            <a:avLst/>
          </a:prstGeom>
          <a:ln>
            <a:solidFill>
              <a:schemeClr val="accent1"/>
            </a:solidFill>
          </a:ln>
        </p:spPr>
      </p:pic>
      <p:cxnSp>
        <p:nvCxnSpPr>
          <p:cNvPr id="9" name="Straight Arrow Connector 8"/>
          <p:cNvCxnSpPr/>
          <p:nvPr/>
        </p:nvCxnSpPr>
        <p:spPr>
          <a:xfrm>
            <a:off x="2542926" y="3521413"/>
            <a:ext cx="2441643" cy="3424136"/>
          </a:xfrm>
          <a:prstGeom prst="straightConnector1">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04666792"/>
      </p:ext>
    </p:extLst>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GL: Downloading the CIS Linux Benchmarks </a:t>
            </a:r>
            <a:endParaRPr lang="en-US" dirty="0"/>
          </a:p>
        </p:txBody>
      </p:sp>
      <p:sp>
        <p:nvSpPr>
          <p:cNvPr id="3" name="Text Placeholder 2"/>
          <p:cNvSpPr>
            <a:spLocks noGrp="1"/>
          </p:cNvSpPr>
          <p:nvPr>
            <p:ph type="body" sz="quarter" idx="12"/>
          </p:nvPr>
        </p:nvSpPr>
        <p:spPr>
          <a:xfrm>
            <a:off x="650040" y="1856198"/>
            <a:ext cx="8669058" cy="5345953"/>
          </a:xfrm>
        </p:spPr>
        <p:txBody>
          <a:bodyPr/>
          <a:lstStyle/>
          <a:p>
            <a:r>
              <a:rPr lang="en-US" dirty="0" smtClean="0"/>
              <a:t>Scroll down to the benchmark for the system you're running. In our case, click the </a:t>
            </a:r>
            <a:br>
              <a:rPr lang="en-US" dirty="0" smtClean="0"/>
            </a:br>
            <a:r>
              <a:rPr lang="pt-BR" b="1" dirty="0" smtClean="0"/>
              <a:t>CIS </a:t>
            </a:r>
            <a:r>
              <a:rPr lang="pt-BR" b="1" dirty="0"/>
              <a:t>CentOS Linux 6 </a:t>
            </a:r>
            <a:r>
              <a:rPr lang="pt-BR" b="1" dirty="0" smtClean="0"/>
              <a:t>Benchmark </a:t>
            </a:r>
            <a:r>
              <a:rPr lang="pt-BR" dirty="0" smtClean="0"/>
              <a:t>link.</a:t>
            </a:r>
            <a:endParaRPr lang="en-US" dirty="0"/>
          </a:p>
        </p:txBody>
      </p:sp>
      <p:pic>
        <p:nvPicPr>
          <p:cNvPr id="5" name="Picture 4"/>
          <p:cNvPicPr>
            <a:picLocks noChangeAspect="1"/>
          </p:cNvPicPr>
          <p:nvPr/>
        </p:nvPicPr>
        <p:blipFill>
          <a:blip r:embed="rId3"/>
          <a:stretch>
            <a:fillRect/>
          </a:stretch>
        </p:blipFill>
        <p:spPr>
          <a:xfrm>
            <a:off x="2949001" y="3856448"/>
            <a:ext cx="10357998" cy="3768814"/>
          </a:xfrm>
          <a:prstGeom prst="rect">
            <a:avLst/>
          </a:prstGeom>
          <a:ln>
            <a:solidFill>
              <a:schemeClr val="accent1"/>
            </a:solidFill>
          </a:ln>
        </p:spPr>
      </p:pic>
      <p:cxnSp>
        <p:nvCxnSpPr>
          <p:cNvPr id="9" name="Straight Arrow Connector 8"/>
          <p:cNvCxnSpPr/>
          <p:nvPr/>
        </p:nvCxnSpPr>
        <p:spPr>
          <a:xfrm>
            <a:off x="2542926" y="3521413"/>
            <a:ext cx="1951253" cy="2762655"/>
          </a:xfrm>
          <a:prstGeom prst="straightConnector1">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45104221"/>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a:t>
            </a:r>
            <a:r>
              <a:rPr lang="en-US" dirty="0"/>
              <a:t>Downloading t</a:t>
            </a:r>
            <a:r>
              <a:rPr lang="en-US" dirty="0" smtClean="0"/>
              <a:t>he PDF</a:t>
            </a:r>
            <a:endParaRPr lang="en-US" dirty="0"/>
          </a:p>
        </p:txBody>
      </p:sp>
      <p:pic>
        <p:nvPicPr>
          <p:cNvPr id="5" name="Picture 4"/>
          <p:cNvPicPr>
            <a:picLocks noChangeAspect="1"/>
          </p:cNvPicPr>
          <p:nvPr/>
        </p:nvPicPr>
        <p:blipFill>
          <a:blip r:embed="rId3"/>
          <a:stretch>
            <a:fillRect/>
          </a:stretch>
        </p:blipFill>
        <p:spPr>
          <a:xfrm>
            <a:off x="11011384" y="212591"/>
            <a:ext cx="3943428" cy="2827506"/>
          </a:xfrm>
          <a:prstGeom prst="rect">
            <a:avLst/>
          </a:prstGeom>
          <a:ln>
            <a:solidFill>
              <a:schemeClr val="accent1"/>
            </a:solidFill>
          </a:ln>
        </p:spPr>
      </p:pic>
      <p:sp>
        <p:nvSpPr>
          <p:cNvPr id="7" name="Text Placeholder 2"/>
          <p:cNvSpPr>
            <a:spLocks noGrp="1"/>
          </p:cNvSpPr>
          <p:nvPr>
            <p:ph type="body" sz="quarter" idx="12"/>
          </p:nvPr>
        </p:nvSpPr>
        <p:spPr>
          <a:xfrm>
            <a:off x="650040" y="1856198"/>
            <a:ext cx="7482283" cy="5345953"/>
          </a:xfrm>
        </p:spPr>
        <p:txBody>
          <a:bodyPr/>
          <a:lstStyle/>
          <a:p>
            <a:pPr marL="514350" indent="-514350">
              <a:buAutoNum type="arabicPeriod"/>
            </a:pPr>
            <a:r>
              <a:rPr lang="en-US" dirty="0" smtClean="0"/>
              <a:t>Scroll down to the bottom of the page and click </a:t>
            </a:r>
            <a:r>
              <a:rPr lang="en-US" b="1" dirty="0" smtClean="0"/>
              <a:t>Download</a:t>
            </a:r>
            <a:r>
              <a:rPr lang="en-US" dirty="0" smtClean="0"/>
              <a:t>.</a:t>
            </a:r>
            <a:br>
              <a:rPr lang="en-US" dirty="0" smtClean="0"/>
            </a:br>
            <a:r>
              <a:rPr lang="en-US" dirty="0" smtClean="0"/>
              <a:t/>
            </a:r>
            <a:br>
              <a:rPr lang="en-US" dirty="0" smtClean="0"/>
            </a:br>
            <a:endParaRPr lang="en-US" dirty="0" smtClean="0"/>
          </a:p>
          <a:p>
            <a:pPr marL="514350" indent="-514350">
              <a:buAutoNum type="arabicPeriod"/>
            </a:pPr>
            <a:r>
              <a:rPr lang="en-US" dirty="0" smtClean="0"/>
              <a:t>On the resulting page, click the </a:t>
            </a:r>
            <a:r>
              <a:rPr lang="en-US" b="1" dirty="0" smtClean="0"/>
              <a:t>Required Information </a:t>
            </a:r>
            <a:r>
              <a:rPr lang="en-US" dirty="0" smtClean="0"/>
              <a:t>radio buttons.</a:t>
            </a:r>
            <a:br>
              <a:rPr lang="en-US" dirty="0" smtClean="0"/>
            </a:br>
            <a:r>
              <a:rPr lang="en-US" dirty="0" smtClean="0"/>
              <a:t/>
            </a:r>
            <a:br>
              <a:rPr lang="en-US" dirty="0" smtClean="0"/>
            </a:br>
            <a:r>
              <a:rPr lang="en-US" dirty="0" smtClean="0"/>
              <a:t/>
            </a:r>
            <a:br>
              <a:rPr lang="en-US" dirty="0" smtClean="0"/>
            </a:br>
            <a:endParaRPr lang="en-US" dirty="0" smtClean="0"/>
          </a:p>
          <a:p>
            <a:pPr marL="514350" indent="-514350">
              <a:buAutoNum type="arabicPeriod"/>
            </a:pPr>
            <a:r>
              <a:rPr lang="en-US" dirty="0" smtClean="0"/>
              <a:t>Then scroll down and click the </a:t>
            </a:r>
            <a:r>
              <a:rPr lang="en-US" b="1" dirty="0" smtClean="0"/>
              <a:t>I Agree </a:t>
            </a:r>
            <a:r>
              <a:rPr lang="en-US" dirty="0" smtClean="0"/>
              <a:t>button.</a:t>
            </a:r>
          </a:p>
          <a:p>
            <a:endParaRPr lang="en-US" dirty="0"/>
          </a:p>
          <a:p>
            <a:endParaRPr lang="en-US" dirty="0" smtClean="0"/>
          </a:p>
          <a:p>
            <a:endParaRPr lang="en-US" dirty="0"/>
          </a:p>
        </p:txBody>
      </p:sp>
      <p:pic>
        <p:nvPicPr>
          <p:cNvPr id="8" name="Picture 7"/>
          <p:cNvPicPr>
            <a:picLocks noChangeAspect="1"/>
          </p:cNvPicPr>
          <p:nvPr/>
        </p:nvPicPr>
        <p:blipFill>
          <a:blip r:embed="rId4"/>
          <a:stretch>
            <a:fillRect/>
          </a:stretch>
        </p:blipFill>
        <p:spPr>
          <a:xfrm>
            <a:off x="9943790" y="5763005"/>
            <a:ext cx="5735894" cy="2319335"/>
          </a:xfrm>
          <a:prstGeom prst="rect">
            <a:avLst/>
          </a:prstGeom>
          <a:ln>
            <a:solidFill>
              <a:schemeClr val="accent1"/>
            </a:solidFill>
          </a:ln>
        </p:spPr>
      </p:pic>
      <p:pic>
        <p:nvPicPr>
          <p:cNvPr id="9" name="Picture 8"/>
          <p:cNvPicPr>
            <a:picLocks noChangeAspect="1"/>
          </p:cNvPicPr>
          <p:nvPr/>
        </p:nvPicPr>
        <p:blipFill>
          <a:blip r:embed="rId5"/>
          <a:stretch>
            <a:fillRect/>
          </a:stretch>
        </p:blipFill>
        <p:spPr>
          <a:xfrm>
            <a:off x="8476444" y="3257196"/>
            <a:ext cx="7632890" cy="2310496"/>
          </a:xfrm>
          <a:prstGeom prst="rect">
            <a:avLst/>
          </a:prstGeom>
          <a:ln>
            <a:solidFill>
              <a:schemeClr val="accent1"/>
            </a:solidFill>
          </a:ln>
        </p:spPr>
      </p:pic>
    </p:spTree>
    <p:extLst>
      <p:ext uri="{BB962C8B-B14F-4D97-AF65-F5344CB8AC3E}">
        <p14:creationId xmlns:p14="http://schemas.microsoft.com/office/powerpoint/2010/main" val="1558988611"/>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a:t>
            </a:r>
            <a:r>
              <a:rPr lang="en-US" dirty="0"/>
              <a:t>Downloading the CIS Benchmarks </a:t>
            </a:r>
          </a:p>
        </p:txBody>
      </p:sp>
      <p:pic>
        <p:nvPicPr>
          <p:cNvPr id="5" name="Picture 4"/>
          <p:cNvPicPr>
            <a:picLocks noChangeAspect="1"/>
          </p:cNvPicPr>
          <p:nvPr/>
        </p:nvPicPr>
        <p:blipFill>
          <a:blip r:embed="rId2"/>
          <a:stretch>
            <a:fillRect/>
          </a:stretch>
        </p:blipFill>
        <p:spPr>
          <a:xfrm>
            <a:off x="2521515" y="4260716"/>
            <a:ext cx="11212971" cy="3109102"/>
          </a:xfrm>
          <a:prstGeom prst="rect">
            <a:avLst/>
          </a:prstGeom>
          <a:ln>
            <a:solidFill>
              <a:schemeClr val="accent1"/>
            </a:solidFill>
          </a:ln>
        </p:spPr>
      </p:pic>
      <p:sp>
        <p:nvSpPr>
          <p:cNvPr id="7" name="Text Placeholder 2"/>
          <p:cNvSpPr>
            <a:spLocks noGrp="1"/>
          </p:cNvSpPr>
          <p:nvPr>
            <p:ph type="body" sz="quarter" idx="12"/>
          </p:nvPr>
        </p:nvSpPr>
        <p:spPr>
          <a:xfrm>
            <a:off x="650040" y="1856198"/>
            <a:ext cx="8669058" cy="5345953"/>
          </a:xfrm>
        </p:spPr>
        <p:txBody>
          <a:bodyPr/>
          <a:lstStyle/>
          <a:p>
            <a:r>
              <a:rPr lang="en-US" dirty="0" smtClean="0"/>
              <a:t>Save the PDF to your laptop. If a Save icon is not obvious, you should be able to save the PDF by right-clicking it.</a:t>
            </a:r>
            <a:endParaRPr lang="en-US" dirty="0"/>
          </a:p>
        </p:txBody>
      </p:sp>
    </p:spTree>
    <p:extLst>
      <p:ext uri="{BB962C8B-B14F-4D97-AF65-F5344CB8AC3E}">
        <p14:creationId xmlns:p14="http://schemas.microsoft.com/office/powerpoint/2010/main" val="2159566683"/>
      </p:ext>
    </p:extLst>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Base">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2.xml><?xml version="1.0" encoding="utf-8"?>
<a:theme xmlns:a="http://schemas.openxmlformats.org/drawingml/2006/main" name="Interaction">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812F700BE7F874999720E88173FE491" ma:contentTypeVersion="0" ma:contentTypeDescription="Create a new document." ma:contentTypeScope="" ma:versionID="3f79f408e2ca720b7aba6e0e32464d0c">
  <xsd:schema xmlns:xsd="http://www.w3.org/2001/XMLSchema" xmlns:xs="http://www.w3.org/2001/XMLSchema" xmlns:p="http://schemas.microsoft.com/office/2006/metadata/properties" xmlns:ns2="7bb5d761-a2ea-4873-95f7-7a6658fb3ef0" targetNamespace="http://schemas.microsoft.com/office/2006/metadata/properties" ma:root="true" ma:fieldsID="1e062cd38ba31e406bfc4340fbc7f87a" ns2:_="">
    <xsd:import namespace="7bb5d761-a2ea-4873-95f7-7a6658fb3ef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5d761-a2ea-4873-95f7-7a6658fb3ef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dlc_DocId xmlns="7bb5d761-a2ea-4873-95f7-7a6658fb3ef0">M4CWTKMW727E-592-73</_dlc_DocId>
    <_dlc_DocIdUrl xmlns="7bb5d761-a2ea-4873-95f7-7a6658fb3ef0">
      <Url>https://kms.vci.local/marketing/team/_layouts/DocIdRedir.aspx?ID=M4CWTKMW727E-592-73</Url>
      <Description>M4CWTKMW727E-592-73</Description>
    </_dlc_DocIdUrl>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164479E5-0B02-49AC-B79E-EC1D6164D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5d761-a2ea-4873-95f7-7a6658fb3e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921749B-AEB7-461B-845F-603CABD25259}">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7bb5d761-a2ea-4873-95f7-7a6658fb3ef0"/>
    <ds:schemaRef ds:uri="http://purl.org/dc/terms/"/>
    <ds:schemaRef ds:uri="http://schemas.openxmlformats.org/package/2006/metadata/core-properties"/>
    <ds:schemaRef ds:uri="http://www.w3.org/XML/1998/namespace"/>
    <ds:schemaRef ds:uri="http://purl.org/dc/dcmitype/"/>
  </ds:schemaRefs>
</ds:datastoreItem>
</file>

<file path=customXml/itemProps3.xml><?xml version="1.0" encoding="utf-8"?>
<ds:datastoreItem xmlns:ds="http://schemas.openxmlformats.org/officeDocument/2006/customXml" ds:itemID="{5CDEB364-43EC-4510-9881-539C2A3FCE9E}">
  <ds:schemaRefs>
    <ds:schemaRef ds:uri="http://schemas.microsoft.com/sharepoint/v3/contenttype/forms"/>
  </ds:schemaRefs>
</ds:datastoreItem>
</file>

<file path=customXml/itemProps4.xml><?xml version="1.0" encoding="utf-8"?>
<ds:datastoreItem xmlns:ds="http://schemas.openxmlformats.org/officeDocument/2006/customXml" ds:itemID="{B13EBC30-FE27-4C6A-B723-23FC2188F7DC}">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Template-FW</Template>
  <TotalTime>6023</TotalTime>
  <Words>2056</Words>
  <Application>Microsoft Office PowerPoint</Application>
  <PresentationFormat>Custom</PresentationFormat>
  <Paragraphs>360</Paragraphs>
  <Slides>42</Slides>
  <Notes>36</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42</vt:i4>
      </vt:variant>
    </vt:vector>
  </HeadingPairs>
  <TitlesOfParts>
    <vt:vector size="48" baseType="lpstr">
      <vt:lpstr>ＭＳ Ｐゴシック</vt:lpstr>
      <vt:lpstr>Arial</vt:lpstr>
      <vt:lpstr>Courier New</vt:lpstr>
      <vt:lpstr>Wingdings</vt:lpstr>
      <vt:lpstr>Base</vt:lpstr>
      <vt:lpstr>Interaction</vt:lpstr>
      <vt:lpstr>Applying Compliance Frameworks Using InSpec</vt:lpstr>
      <vt:lpstr>Objectives</vt:lpstr>
      <vt:lpstr>CIS Compliance Frameworks</vt:lpstr>
      <vt:lpstr>Group Lab:  Compliance Frameworks - CIS Linux</vt:lpstr>
      <vt:lpstr>GL: Downloading the CIS Benchmarks for Linux </vt:lpstr>
      <vt:lpstr>GL: Downloading the CIS Benchmarks </vt:lpstr>
      <vt:lpstr>GL: Downloading the CIS Linux Benchmarks </vt:lpstr>
      <vt:lpstr>GL: Downloading the PDF</vt:lpstr>
      <vt:lpstr>GL: Downloading the CIS Benchmarks </vt:lpstr>
      <vt:lpstr>GL: CIS Benchmarks</vt:lpstr>
      <vt:lpstr>Demonstration: Writing an InSpec Test for CIS Benchmark (1 of 3)</vt:lpstr>
      <vt:lpstr>Demonstration: Writing an InSpec Test for CIS Benchmark (2 of 3)</vt:lpstr>
      <vt:lpstr>Demonstration: Writing an InSpec Test for CIS Benchmark (3 of 3) </vt:lpstr>
      <vt:lpstr>Lab: Write a Linux InSpec Test for CIS Linux - TBD Really?</vt:lpstr>
      <vt:lpstr>Group Lab: Compliance Frameworks - CIS Windows</vt:lpstr>
      <vt:lpstr>GL: Downloading the CIS Benchmarks for Windows </vt:lpstr>
      <vt:lpstr>GL: Downloading the CIS Benchmarks for Windows </vt:lpstr>
      <vt:lpstr>GL: Downloading the CIS Benchmarks for Windows </vt:lpstr>
      <vt:lpstr>GL: Downloading the PDF</vt:lpstr>
      <vt:lpstr>GL: Downloading the CIS Benchmarks for Windows </vt:lpstr>
      <vt:lpstr>GL: CIS Benchmarks for Windows</vt:lpstr>
      <vt:lpstr>GL: Writing an InSpec Test for a Windows CIS Benchmark (1 of 3) </vt:lpstr>
      <vt:lpstr>GL: Writing an InSpec Test for a Windows CIS Benchmark (2 of 3) </vt:lpstr>
      <vt:lpstr>GL: Writing an InSpec Test for a Windows CIS Benchmark (3 of 3) </vt:lpstr>
      <vt:lpstr>GL: CIS Benchmarks for Windows</vt:lpstr>
      <vt:lpstr>DoD Compliance Frameworks</vt:lpstr>
      <vt:lpstr>DoD Compliance Frameworks</vt:lpstr>
      <vt:lpstr>GL: Compliance Frameworks - DoD</vt:lpstr>
      <vt:lpstr>GL: Download STIGViewer2.x</vt:lpstr>
      <vt:lpstr>GL: Launch STIGViewer2.x</vt:lpstr>
      <vt:lpstr>GL: Download Java JRE if Necessary </vt:lpstr>
      <vt:lpstr>GL: Download STIG Profiles for Red Hat 6</vt:lpstr>
      <vt:lpstr>GL: Import STIG Profiles for Red Hat 6</vt:lpstr>
      <vt:lpstr>GL: STIG Profiles for Red Hat 6</vt:lpstr>
      <vt:lpstr>GL: Filter STIG Profiles</vt:lpstr>
      <vt:lpstr>GL: Writing Compliance Profiles from DoD Rules</vt:lpstr>
      <vt:lpstr>GL: Writing Compliance Profiles from DoD Rules</vt:lpstr>
      <vt:lpstr>DoD STIG References</vt:lpstr>
      <vt:lpstr>GL: TBD SCAP Roadmap. </vt:lpstr>
      <vt:lpstr>Review Questions</vt:lpstr>
      <vt:lpstr>GL: Download Java JRE if Necessary </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 Del Fante</dc:creator>
  <cp:lastModifiedBy>Steve Del Fante</cp:lastModifiedBy>
  <cp:revision>311</cp:revision>
  <cp:lastPrinted>2015-02-07T23:49:10Z</cp:lastPrinted>
  <dcterms:created xsi:type="dcterms:W3CDTF">2015-11-10T15:58:30Z</dcterms:created>
  <dcterms:modified xsi:type="dcterms:W3CDTF">2016-02-10T14:51:32Z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0x0101000812F700BE7F874999720E88173FE491</vt:lpwstr>
  </property>
  <property fmtid="{D5CDD505-2E9C-101B-9397-08002B2CF9AE}" pid="3" name="_dlc_DocIdItemGuid">
    <vt:lpwstr>bfd9fc01-1599-4dd9-b7eb-4ffa6e7bdb79</vt:lpwstr>
  </property>
</Properties>
</file>