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16"/>
  </p:notesMasterIdLst>
  <p:handoutMasterIdLst>
    <p:handoutMasterId r:id="rId17"/>
  </p:handoutMasterIdLst>
  <p:sldIdLst>
    <p:sldId id="256" r:id="rId7"/>
    <p:sldId id="358" r:id="rId8"/>
    <p:sldId id="361" r:id="rId9"/>
    <p:sldId id="362" r:id="rId10"/>
    <p:sldId id="365" r:id="rId11"/>
    <p:sldId id="363" r:id="rId12"/>
    <p:sldId id="364" r:id="rId13"/>
    <p:sldId id="366" r:id="rId14"/>
    <p:sldId id="359" r:id="rId1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63075" autoAdjust="0"/>
  </p:normalViewPr>
  <p:slideViewPr>
    <p:cSldViewPr snapToGrid="0">
      <p:cViewPr varScale="1">
        <p:scale>
          <a:sx n="28" d="100"/>
          <a:sy n="28" d="100"/>
        </p:scale>
        <p:origin x="68" y="7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5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8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2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ChefConf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is a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gathering of hundreds of Chef community members. We get together </a:t>
            </a:r>
            <a:r>
              <a:rPr lang="en-US" sz="1200" dirty="0" smtClean="0">
                <a:solidFill>
                  <a:srgbClr val="2E3235"/>
                </a:solidFill>
              </a:rPr>
              <a:t>to learn about the latest and greatest in the industry (both the </a:t>
            </a:r>
            <a:r>
              <a:rPr lang="en-US" sz="1200" dirty="0" err="1" smtClean="0">
                <a:solidFill>
                  <a:srgbClr val="2E3235"/>
                </a:solidFill>
              </a:rPr>
              <a:t>hows</a:t>
            </a:r>
            <a:r>
              <a:rPr lang="en-US" sz="1200" dirty="0" smtClean="0">
                <a:solidFill>
                  <a:srgbClr val="2E3235"/>
                </a:solidFill>
              </a:rPr>
              <a:t> and the whys), as well as exchange ideas, brainstorm solutions, and give hugs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which has become the calling card of the DevOps community, and the Chef community in particular.  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ChefConf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2016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will be held in Austin, Texas during July.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0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6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17"/>
          <p:cNvSpPr>
            <a:spLocks noGrp="1"/>
          </p:cNvSpPr>
          <p:nvPr>
            <p:ph type="ftr" sz="quarter" idx="1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 smtClean="0"/>
              <a:t>Objectives:</a:t>
            </a:r>
            <a:endParaRPr lang="en-US" sz="32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5754833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"/>
            <a:ext cx="16256000" cy="335450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 userDrawn="1"/>
        </p:nvSpPr>
        <p:spPr bwMode="white">
          <a:xfrm>
            <a:off x="136961" y="488145"/>
            <a:ext cx="713427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rtlCol="0" anchor="ctr">
            <a:noAutofit/>
          </a:bodyPr>
          <a:lstStyle/>
          <a:p>
            <a:endParaRPr lang="en-US" sz="16933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013752" y="2496327"/>
            <a:ext cx="10972800" cy="852712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Lab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13753" y="3506118"/>
            <a:ext cx="10974132" cy="33464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733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Problem</a:t>
            </a:r>
          </a:p>
          <a:p>
            <a:r>
              <a:rPr lang="en-US" dirty="0" smtClean="0"/>
              <a:t>About this …</a:t>
            </a:r>
          </a:p>
          <a:p>
            <a:r>
              <a:rPr lang="en-US" dirty="0" smtClean="0"/>
              <a:t>Something about …</a:t>
            </a:r>
          </a:p>
          <a:p>
            <a:r>
              <a:rPr lang="en-US" dirty="0" smtClean="0"/>
              <a:t>And maybe another about?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86552" y="551454"/>
            <a:ext cx="1903430" cy="193023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9-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  <p:sldLayoutId id="2147483871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9-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  <p:sldLayoutId id="2147483870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complianc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docs.chef.io/install_complianc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upgrade_complia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dsl_complian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release/compliance_1-0/api_complia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chef.io/chefconf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3013752" y="2496326"/>
            <a:ext cx="10972800" cy="1337551"/>
          </a:xfrm>
        </p:spPr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3013752" y="3705138"/>
            <a:ext cx="10972800" cy="1278342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Places to Talk About, Practice, and Learn Chef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530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701145" y="3506118"/>
            <a:ext cx="11425170" cy="33464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many Chef resources available to you outside this class. During this module we will talk about just a few of those resources.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But…remember what we said at the beginning of this class:</a:t>
            </a:r>
            <a:endParaRPr lang="en-US" dirty="0"/>
          </a:p>
          <a:p>
            <a:endParaRPr lang="en-US" dirty="0" smtClean="0"/>
          </a:p>
          <a:p>
            <a:pPr algn="ctr"/>
            <a:r>
              <a:rPr lang="en-US" i="1" dirty="0"/>
              <a:t>T</a:t>
            </a:r>
            <a:r>
              <a:rPr lang="en-US" i="1" dirty="0" smtClean="0"/>
              <a:t>he best way to learn Chef is to use Chef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06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3013752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docs.chef.io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3013753" y="3506118"/>
            <a:ext cx="10974132" cy="3346421"/>
          </a:xfrm>
        </p:spPr>
        <p:txBody>
          <a:bodyPr/>
          <a:lstStyle/>
          <a:p>
            <a:r>
              <a:rPr lang="en-US" dirty="0" smtClean="0"/>
              <a:t>Docs are available </a:t>
            </a:r>
            <a:r>
              <a:rPr lang="en-US" dirty="0"/>
              <a:t>to you, 24 hours a day, 7 days a week.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question you have, you probably will find the answer </a:t>
            </a:r>
            <a:r>
              <a:rPr lang="en-US" dirty="0" smtClean="0"/>
              <a:t>for on </a:t>
            </a:r>
            <a:r>
              <a:rPr lang="en-US" dirty="0"/>
              <a:t>our Docs site.</a:t>
            </a:r>
          </a:p>
        </p:txBody>
      </p:sp>
    </p:spTree>
    <p:extLst>
      <p:ext uri="{BB962C8B-B14F-4D97-AF65-F5344CB8AC3E}">
        <p14:creationId xmlns:p14="http://schemas.microsoft.com/office/powerpoint/2010/main" val="10775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3013752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docs.chef.io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3013753" y="3506118"/>
            <a:ext cx="10974132" cy="3742175"/>
          </a:xfrm>
        </p:spPr>
        <p:txBody>
          <a:bodyPr/>
          <a:lstStyle/>
          <a:p>
            <a:r>
              <a:rPr lang="en-US" dirty="0" smtClean="0"/>
              <a:t>Main Chef Compliance doc link: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docs.chef.io/compliance.html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Install Chef Compliance </a:t>
            </a:r>
            <a:r>
              <a:rPr lang="en-US" dirty="0" smtClean="0"/>
              <a:t>Server:</a:t>
            </a:r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docs.chef.io/install_compliance.html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3013752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docs.chef.io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3013753" y="3506118"/>
            <a:ext cx="10974132" cy="3742175"/>
          </a:xfrm>
        </p:spPr>
        <p:txBody>
          <a:bodyPr/>
          <a:lstStyle/>
          <a:p>
            <a:r>
              <a:rPr lang="en-US" dirty="0" smtClean="0"/>
              <a:t>Upgrade Compliance Server doc link: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docs.chef.io/upgrade_compliance.html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3013752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docs.chef.io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2378753" y="3506118"/>
            <a:ext cx="10974132" cy="3742175"/>
          </a:xfrm>
        </p:spPr>
        <p:txBody>
          <a:bodyPr/>
          <a:lstStyle/>
          <a:p>
            <a:r>
              <a:rPr lang="en-US" dirty="0"/>
              <a:t>Compliance DSL (domain-specific </a:t>
            </a:r>
            <a:r>
              <a:rPr lang="en-US" dirty="0" smtClean="0"/>
              <a:t>language):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docs.chef.io/dsl_compliance.html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link contains descriptions and examples of the InSpec syntax used to define </a:t>
            </a:r>
            <a:r>
              <a:rPr lang="en-US" dirty="0"/>
              <a:t>controls.</a:t>
            </a:r>
          </a:p>
        </p:txBody>
      </p:sp>
    </p:spTree>
    <p:extLst>
      <p:ext uri="{BB962C8B-B14F-4D97-AF65-F5344CB8AC3E}">
        <p14:creationId xmlns:p14="http://schemas.microsoft.com/office/powerpoint/2010/main" val="10532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3013752" y="2496327"/>
            <a:ext cx="10972800" cy="852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docs.chef.io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2378753" y="3506118"/>
            <a:ext cx="10974132" cy="3742175"/>
          </a:xfrm>
        </p:spPr>
        <p:txBody>
          <a:bodyPr/>
          <a:lstStyle/>
          <a:p>
            <a:r>
              <a:rPr lang="en-US" dirty="0"/>
              <a:t>Compliance </a:t>
            </a:r>
            <a:r>
              <a:rPr lang="en-US" dirty="0" smtClean="0"/>
              <a:t>API: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docs.chef.io/release/compliance_1-0/api_compliance.html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Compliance API is a REST-based API that is designed to be easy and </a:t>
            </a:r>
            <a:r>
              <a:rPr lang="en-US" dirty="0" smtClean="0"/>
              <a:t>predictable.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8"/>
            <a:ext cx="16256000" cy="8119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white">
          <a:xfrm>
            <a:off x="3962231" y="7376442"/>
            <a:ext cx="8402561" cy="581111"/>
          </a:xfrm>
          <a:prstGeom prst="rect">
            <a:avLst/>
          </a:prstGeom>
        </p:spPr>
        <p:txBody>
          <a:bodyPr vert="horz" wrap="none" lIns="121920" tIns="121920" rIns="121920" bIns="121920" rtlCol="0">
            <a:normAutofit fontScale="85000" lnSpcReduction="20000"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hlinkClick r:id="rId4"/>
              </a:rPr>
              <a:t>https://www.chef.io/chefconf</a:t>
            </a:r>
            <a:r>
              <a:rPr lang="en-US" sz="3200" dirty="0" smtClean="0">
                <a:solidFill>
                  <a:schemeClr val="bg2"/>
                </a:solidFill>
                <a:hlinkClick r:id="rId4"/>
              </a:rPr>
              <a:t>/</a:t>
            </a:r>
            <a:endParaRPr lang="en-US" sz="3200" dirty="0" smtClean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10733" y="6511249"/>
            <a:ext cx="4271108" cy="85271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121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867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8" name="Picture 7" descr="C:\Users\sdelfante\Desktop\pic-chef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10" y="752148"/>
            <a:ext cx="5048579" cy="49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3349</TotalTime>
  <Words>237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Courier New</vt:lpstr>
      <vt:lpstr>Wingdings</vt:lpstr>
      <vt:lpstr>Base</vt:lpstr>
      <vt:lpstr>Interaction</vt:lpstr>
      <vt:lpstr>Further Resources</vt:lpstr>
      <vt:lpstr>Going Forward</vt:lpstr>
      <vt:lpstr>docs.chef.io</vt:lpstr>
      <vt:lpstr>docs.chef.io</vt:lpstr>
      <vt:lpstr>docs.chef.io</vt:lpstr>
      <vt:lpstr>docs.chef.io</vt:lpstr>
      <vt:lpstr>docs.chef.io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240</cp:revision>
  <cp:lastPrinted>2015-02-07T23:49:10Z</cp:lastPrinted>
  <dcterms:created xsi:type="dcterms:W3CDTF">2015-11-10T15:58:30Z</dcterms:created>
  <dcterms:modified xsi:type="dcterms:W3CDTF">2016-02-12T16:39:16Z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