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8"/>
  </p:notesMasterIdLst>
  <p:handoutMasterIdLst>
    <p:handoutMasterId r:id="rId49"/>
  </p:handoutMasterIdLst>
  <p:sldIdLst>
    <p:sldId id="256" r:id="rId7"/>
    <p:sldId id="257" r:id="rId8"/>
    <p:sldId id="325" r:id="rId9"/>
    <p:sldId id="333" r:id="rId10"/>
    <p:sldId id="335" r:id="rId11"/>
    <p:sldId id="336" r:id="rId12"/>
    <p:sldId id="337" r:id="rId13"/>
    <p:sldId id="338" r:id="rId14"/>
    <p:sldId id="340" r:id="rId15"/>
    <p:sldId id="341" r:id="rId16"/>
    <p:sldId id="328" r:id="rId17"/>
    <p:sldId id="339" r:id="rId18"/>
    <p:sldId id="332" r:id="rId19"/>
    <p:sldId id="342" r:id="rId20"/>
    <p:sldId id="343" r:id="rId21"/>
    <p:sldId id="345" r:id="rId22"/>
    <p:sldId id="344" r:id="rId23"/>
    <p:sldId id="346" r:id="rId24"/>
    <p:sldId id="347" r:id="rId25"/>
    <p:sldId id="348" r:id="rId26"/>
    <p:sldId id="350" r:id="rId27"/>
    <p:sldId id="349" r:id="rId28"/>
    <p:sldId id="330" r:id="rId29"/>
    <p:sldId id="351" r:id="rId30"/>
    <p:sldId id="331" r:id="rId31"/>
    <p:sldId id="326" r:id="rId32"/>
    <p:sldId id="329" r:id="rId33"/>
    <p:sldId id="316" r:id="rId34"/>
    <p:sldId id="318" r:id="rId35"/>
    <p:sldId id="324" r:id="rId36"/>
    <p:sldId id="317" r:id="rId37"/>
    <p:sldId id="320" r:id="rId38"/>
    <p:sldId id="323" r:id="rId39"/>
    <p:sldId id="321" r:id="rId40"/>
    <p:sldId id="322" r:id="rId41"/>
    <p:sldId id="315" r:id="rId42"/>
    <p:sldId id="272" r:id="rId43"/>
    <p:sldId id="278" r:id="rId44"/>
    <p:sldId id="301" r:id="rId45"/>
    <p:sldId id="276" r:id="rId46"/>
    <p:sldId id="267" r:id="rId4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71552" autoAdjust="0"/>
  </p:normalViewPr>
  <p:slideViewPr>
    <p:cSldViewPr snapToGrid="0">
      <p:cViewPr>
        <p:scale>
          <a:sx n="33" d="100"/>
          <a:sy n="33" d="100"/>
        </p:scale>
        <p:origin x="1416" y="5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hefio.slack.com/archives/compliance-support/p1453741013000026"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chefio.slack.com/archives/compliance-support/p1453741013000026"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7138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5568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3782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41013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Answer--Because your new user name is part of the Team object that is resides under the new (chef)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711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14415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Answer--Because your new user name is part of the Team object that is under the new (chef</a:t>
            </a:r>
            <a:r>
              <a:rPr lang="en-US" smtClean="0"/>
              <a:t>)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66694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So to share nodes between different users, they are shared by virtue of a combination of an Organization and a team...because a Team object is a child object of an Organization, correct?</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1 </a:t>
            </a:r>
          </a:p>
          <a:p>
            <a:r>
              <a:rPr lang="en-US" i="1" dirty="0" smtClean="0">
                <a:effectLst/>
              </a:rPr>
              <a:t/>
            </a:r>
            <a:br>
              <a:rPr lang="en-US" i="1" dirty="0" smtClean="0">
                <a:effectLst/>
              </a:rPr>
            </a:br>
            <a:endParaRPr lang="en-US" dirty="0" smtClean="0">
              <a:effectLst/>
            </a:endParaRPr>
          </a:p>
          <a:p>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a:rPr>
              <a:t>8:56</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a:rPr>
              <a:t>]</a:t>
            </a:r>
            <a:r>
              <a:rPr lang="en-US" dirty="0" smtClean="0">
                <a:effectLst/>
              </a:rPr>
              <a:t> </a:t>
            </a:r>
          </a:p>
          <a:p>
            <a:r>
              <a:rPr lang="en-US" dirty="0" smtClean="0">
                <a:effectLst/>
              </a:rPr>
              <a:t>Therefore, Nodes need to be created under an Organization, and then any team members associate to that Org can see and or manage nodes created under that Org, right?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53655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So to share nodes between different users, they are shared by virtue of a combination of an Organization and a team...because a Team object is a child object of an Organization, correct?</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1 </a:t>
            </a:r>
          </a:p>
          <a:p>
            <a:r>
              <a:rPr lang="en-US" i="1" dirty="0" smtClean="0">
                <a:effectLst/>
              </a:rPr>
              <a:t/>
            </a:r>
            <a:br>
              <a:rPr lang="en-US" i="1" dirty="0" smtClean="0">
                <a:effectLst/>
              </a:rPr>
            </a:br>
            <a:endParaRPr lang="en-US" dirty="0" smtClean="0">
              <a:effectLst/>
            </a:endParaRPr>
          </a:p>
          <a:p>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a:rPr>
              <a:t>8:56</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a:rPr>
              <a:t>]</a:t>
            </a:r>
            <a:r>
              <a:rPr lang="en-US" dirty="0" smtClean="0">
                <a:effectLst/>
              </a:rPr>
              <a:t> </a:t>
            </a:r>
          </a:p>
          <a:p>
            <a:r>
              <a:rPr lang="en-US" dirty="0" smtClean="0">
                <a:effectLst/>
              </a:rPr>
              <a:t>Therefore, Nodes need to be created under an Organization, and then any team members associate to that Org can see and or manage nodes created under that Org, right?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47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Nodes are created under </a:t>
            </a:r>
            <a:br>
              <a:rPr lang="en-US" dirty="0" smtClean="0"/>
            </a:br>
            <a:r>
              <a:rPr lang="en-US" dirty="0" smtClean="0"/>
              <a:t>`test-org`.</a:t>
            </a:r>
          </a:p>
          <a:p>
            <a:endParaRPr lang="en-US" dirty="0" smtClean="0"/>
          </a:p>
          <a:p>
            <a:r>
              <a:rPr lang="en-US" dirty="0" smtClean="0"/>
              <a:t>This is done by associating users a Team object that lives under an Organization object.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99698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uploading procedure we'll do in the exercise, in the workplace you could also upload such custom profiles using an API.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3228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of this writing, the</a:t>
            </a:r>
            <a:r>
              <a:rPr lang="en-US" baseline="0" dirty="0" smtClean="0"/>
              <a:t> only way to share access to nodes is via </a:t>
            </a:r>
            <a:r>
              <a:rPr lang="en-US" baseline="0" dirty="0" smtClean="0"/>
              <a:t>teams/organizations</a:t>
            </a:r>
            <a:r>
              <a:rPr lang="en-US" baseline="0" dirty="0" smtClean="0"/>
              <a:t>. </a:t>
            </a:r>
            <a:endParaRPr lang="en-US" baseline="0" dirty="0" smtClean="0"/>
          </a:p>
          <a:p>
            <a:endParaRPr lang="en-US" baseline="0" dirty="0" smtClean="0"/>
          </a:p>
          <a:p>
            <a:r>
              <a:rPr lang="en-US" dirty="0" smtClean="0"/>
              <a:t>Permissions / RBAC is used to control what users and organizations can do in the context of chef compliance. You can effectively enable or disable permissions to scan systems, update packages, or manage various aspects of Chef Compliance including users and organizations. see </a:t>
            </a:r>
            <a:r>
              <a:rPr lang="en-US" dirty="0" err="1" smtClean="0"/>
              <a:t>ChefComplianceSalesEngFAQ</a:t>
            </a:r>
            <a:endParaRPr lang="en-US" dirty="0" smtClean="0"/>
          </a:p>
          <a:p>
            <a:r>
              <a:rPr lang="en-US" dirty="0" smtClean="0"/>
              <a:t> </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20403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6069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0" dirty="0" smtClean="0"/>
              <a:t>The custom profile you will create will scan nodes to ensure they have a '/</a:t>
            </a:r>
            <a:r>
              <a:rPr lang="en-US" b="0" dirty="0" err="1" smtClean="0"/>
              <a:t>tmp</a:t>
            </a:r>
            <a:r>
              <a:rPr lang="en-US" b="0" dirty="0" smtClean="0"/>
              <a:t>' directory and </a:t>
            </a:r>
            <a:r>
              <a:rPr lang="en-US" b="0" baseline="0" dirty="0" smtClean="0"/>
              <a:t>that directory should be </a:t>
            </a:r>
            <a:r>
              <a:rPr lang="en-US" dirty="0" smtClean="0"/>
              <a:t>owned by the root user.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1" dirty="0" smtClean="0"/>
              <a:t>Note</a:t>
            </a:r>
            <a:r>
              <a:rPr lang="en-US" dirty="0" smtClean="0"/>
              <a:t>: In the workplace you would likely perform these custom profile tasks on your local</a:t>
            </a:r>
            <a:r>
              <a:rPr lang="en-US" baseline="0" dirty="0" smtClean="0"/>
              <a:t> workstation and upload them to the Compliance Server. In this class we'll use our target nodes as a workstation to create the profile on since they already have Chef installed on them. Then we'll ultimately upload the customer profile to your Compliance Server.</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 your target node, create a directory for your profiles</a:t>
            </a:r>
            <a:r>
              <a:rPr lang="en-US" baseline="0" dirty="0" smtClean="0"/>
              <a:t> and the move into that new directory.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 `mkdir -p ~/</a:t>
            </a:r>
            <a:r>
              <a:rPr lang="en-US" dirty="0" err="1" smtClean="0"/>
              <a:t>compliance_profiles</a:t>
            </a:r>
            <a:r>
              <a:rPr lang="en-US" dirty="0" smtClean="0"/>
              <a:t>/profile_01`</a:t>
            </a:r>
          </a:p>
          <a:p>
            <a:r>
              <a:rPr lang="en-US" dirty="0" smtClean="0"/>
              <a:t>$ `cd ~/</a:t>
            </a:r>
            <a:r>
              <a:rPr lang="en-US" dirty="0" err="1" smtClean="0"/>
              <a:t>compliance_profiles</a:t>
            </a:r>
            <a:r>
              <a:rPr lang="en-US" dirty="0" smtClean="0"/>
              <a:t>/profile_01'</a:t>
            </a:r>
          </a:p>
          <a:p>
            <a:endParaRPr lang="en-US" dirty="0" smtClean="0"/>
          </a:p>
          <a:p>
            <a:r>
              <a:rPr lang="en-US" dirty="0" smtClean="0"/>
              <a:t>Reminder: In the workplace you would likely perform this task TBD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82353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uploading procedure we'll do in the exercise, in the workplace you could also upload such custom profiles using an API.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0595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Site Management</a:t>
            </a:r>
            <a:r>
              <a:rPr lang="en-US" baseline="0" dirty="0" smtClean="0"/>
              <a:t> permission can be thought of as Administrator-level permissions. It is like a superset of the </a:t>
            </a:r>
            <a:r>
              <a:rPr lang="en-US" b="0" dirty="0" smtClean="0"/>
              <a:t>Organization Management and the User Management</a:t>
            </a:r>
            <a:r>
              <a:rPr lang="en-US" b="0" baseline="0" dirty="0" smtClean="0"/>
              <a:t> permissions.</a:t>
            </a:r>
            <a:endParaRPr lang="en-US" b="0" dirty="0" smtClean="0"/>
          </a:p>
          <a:p>
            <a:endParaRPr lang="en-US" dirty="0" smtClean="0"/>
          </a:p>
          <a:p>
            <a:r>
              <a:rPr lang="en-US" dirty="0" smtClean="0"/>
              <a:t>We will</a:t>
            </a:r>
            <a:r>
              <a:rPr lang="en-US" baseline="0" dirty="0" smtClean="0"/>
              <a:t> discuss Organizations and their purpose later in this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8989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that you can't delete the original admin user, however, since you always need at least an admin user.</a:t>
            </a:r>
            <a:endParaRPr lang="en-US" dirty="0" smtClean="0"/>
          </a:p>
          <a:p>
            <a:endParaRPr lang="en-US" dirty="0" smtClean="0"/>
          </a:p>
          <a:p>
            <a:r>
              <a:rPr lang="en-US" dirty="0" smtClean="0"/>
              <a:t>We will use this new user in the up coming lab</a:t>
            </a:r>
            <a:r>
              <a:rPr lang="en-US" baseline="0" dirty="0" smtClean="0"/>
              <a:t> exercises.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9771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of this writing, the</a:t>
            </a:r>
            <a:r>
              <a:rPr lang="en-US" baseline="0" dirty="0" smtClean="0"/>
              <a:t> only way to share access to nodes from one user's account </a:t>
            </a:r>
            <a:r>
              <a:rPr lang="en-US" baseline="0" dirty="0" smtClean="0"/>
              <a:t>is via a combination of an Organizations object and its Team object.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0029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48579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1109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31306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Answer--The</a:t>
            </a:r>
            <a:r>
              <a:rPr lang="en-US" baseline="0" dirty="0" smtClean="0"/>
              <a:t> nodes have not gone anywhere. They are only accessible under the admin user's default organization, not under this new `chef` organization. In the next steps we'll add a node to our new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1897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smtClean="0"/>
              <a:t>Objectives:</a:t>
            </a:r>
            <a:endParaRPr lang="en-US" sz="3200" b="1" dirty="0"/>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5754833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hyperlink" Target="https://files.slack.com/files-pri/T03GRS9QS-F0K62MG2V/pasted_image_at_2016_01_22_11_06_am.png" TargetMode="External"/><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hyperlink" Target="https://chefio.slack.com/files/steve_delfante/F0K62MG2V/pasted_image_at_2016_01_22_11_06_am.png" TargetMode="External"/><Relationship Id="rId5" Type="http://schemas.openxmlformats.org/officeDocument/2006/relationships/hyperlink" Target="https://chefio.slack.com/archives/compliance-team/p1453489562001324" TargetMode="External"/><Relationship Id="rId4" Type="http://schemas.openxmlformats.org/officeDocument/2006/relationships/hyperlink" Target="https://chefio.slack.com/team/steve_delfante"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chef/chef-compliance/blob/master/docs/api_compliance.rst#post-bulk" TargetMode="External"/><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smtClean="0"/>
              <a:t>Users, Organizations, Teams and Permissions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a:t>Specifying Views and Actions Various Users Have Access To</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r>
              <a:rPr lang="en-US" dirty="0" smtClean="0"/>
              <a:t>Notice that you cannot access any nodes.</a:t>
            </a:r>
          </a:p>
          <a:p>
            <a:endParaRPr lang="en-US" dirty="0"/>
          </a:p>
          <a:p>
            <a:r>
              <a:rPr lang="en-US" dirty="0" smtClean="0"/>
              <a:t>Also notice that your current permissions don't allow you to manage anything.</a:t>
            </a:r>
          </a:p>
          <a:p>
            <a:endParaRPr lang="en-US" dirty="0"/>
          </a:p>
          <a:p>
            <a:r>
              <a:rPr lang="en-US" dirty="0" smtClean="0"/>
              <a:t>8. Log out and then log back in as the </a:t>
            </a:r>
            <a:r>
              <a:rPr lang="en-US" b="1" dirty="0" smtClean="0"/>
              <a:t>admin</a:t>
            </a:r>
            <a:r>
              <a:rPr lang="en-US" dirty="0" smtClean="0"/>
              <a:t> user.</a:t>
            </a:r>
            <a:endParaRPr lang="en-US" dirty="0"/>
          </a:p>
        </p:txBody>
      </p:sp>
      <p:pic>
        <p:nvPicPr>
          <p:cNvPr id="14" name="Picture 13"/>
          <p:cNvPicPr>
            <a:picLocks noChangeAspect="1"/>
          </p:cNvPicPr>
          <p:nvPr/>
        </p:nvPicPr>
        <p:blipFill>
          <a:blip r:embed="rId2"/>
          <a:stretch>
            <a:fillRect/>
          </a:stretch>
        </p:blipFill>
        <p:spPr>
          <a:xfrm>
            <a:off x="7115963" y="1328029"/>
            <a:ext cx="8915220" cy="6081700"/>
          </a:xfrm>
          <a:prstGeom prst="rect">
            <a:avLst/>
          </a:prstGeom>
          <a:ln>
            <a:solidFill>
              <a:schemeClr val="accent1"/>
            </a:solidFill>
          </a:ln>
        </p:spPr>
      </p:pic>
      <p:cxnSp>
        <p:nvCxnSpPr>
          <p:cNvPr id="11" name="Straight Arrow Connector 10"/>
          <p:cNvCxnSpPr/>
          <p:nvPr/>
        </p:nvCxnSpPr>
        <p:spPr>
          <a:xfrm>
            <a:off x="4103436" y="5156055"/>
            <a:ext cx="3484138" cy="126420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95310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Organizations in Chef Compliance</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Organizations are objects that enable you to </a:t>
            </a:r>
            <a:r>
              <a:rPr lang="en-US" dirty="0" smtClean="0"/>
              <a:t>segregate target </a:t>
            </a:r>
            <a:r>
              <a:rPr lang="en-US" dirty="0" smtClean="0"/>
              <a:t>nodes </a:t>
            </a:r>
            <a:r>
              <a:rPr lang="en-US" dirty="0" smtClean="0"/>
              <a:t>and make them accessible </a:t>
            </a:r>
            <a:r>
              <a:rPr lang="en-US" dirty="0" smtClean="0"/>
              <a:t>to </a:t>
            </a:r>
            <a:r>
              <a:rPr lang="en-US" dirty="0"/>
              <a:t>users </a:t>
            </a:r>
            <a:r>
              <a:rPr lang="en-US" dirty="0" smtClean="0"/>
              <a:t>other than just the admin user.</a:t>
            </a:r>
          </a:p>
          <a:p>
            <a:endParaRPr lang="en-US" dirty="0"/>
          </a:p>
          <a:p>
            <a:r>
              <a:rPr lang="en-US" dirty="0" smtClean="0"/>
              <a:t>Before you add nodes </a:t>
            </a:r>
            <a:r>
              <a:rPr lang="en-US" dirty="0" smtClean="0"/>
              <a:t>that you may want to share with other users, </a:t>
            </a:r>
            <a:r>
              <a:rPr lang="en-US" dirty="0" smtClean="0"/>
              <a:t>you </a:t>
            </a:r>
            <a:r>
              <a:rPr lang="en-US" dirty="0" smtClean="0"/>
              <a:t>should first create at least one Compliance </a:t>
            </a:r>
            <a:r>
              <a:rPr lang="en-US" dirty="0" smtClean="0"/>
              <a:t>Organization and a corresponding Compliance Team to </a:t>
            </a:r>
            <a:r>
              <a:rPr lang="en-US" dirty="0" smtClean="0"/>
              <a:t>which those nodes will be associated</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424996688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Using Organizations and Teams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an Organization.</a:t>
            </a:r>
          </a:p>
          <a:p>
            <a:pPr marL="342900" indent="-342900">
              <a:buFont typeface="Wingdings" panose="05000000000000000000" pitchFamily="2" charset="2"/>
              <a:buChar char="q"/>
            </a:pPr>
            <a:r>
              <a:rPr lang="en-US" dirty="0" smtClean="0"/>
              <a:t>Create a Team.</a:t>
            </a:r>
          </a:p>
          <a:p>
            <a:pPr marL="342900" indent="-342900">
              <a:buFont typeface="Wingdings" panose="05000000000000000000" pitchFamily="2" charset="2"/>
              <a:buChar char="q"/>
            </a:pPr>
            <a:r>
              <a:rPr lang="en-US" dirty="0" smtClean="0"/>
              <a:t>Add a Member to a Team.</a:t>
            </a:r>
          </a:p>
          <a:p>
            <a:pPr marL="342900" indent="-342900">
              <a:buFont typeface="Wingdings" panose="05000000000000000000" pitchFamily="2" charset="2"/>
              <a:buChar char="q"/>
            </a:pPr>
            <a:r>
              <a:rPr lang="en-US" dirty="0" smtClean="0"/>
              <a:t>Add a Node to an Organization.</a:t>
            </a:r>
          </a:p>
          <a:p>
            <a:pPr marL="342900" indent="-342900">
              <a:buFont typeface="Wingdings" panose="05000000000000000000" pitchFamily="2" charset="2"/>
              <a:buChar char="q"/>
            </a:pPr>
            <a:r>
              <a:rPr lang="en-US" dirty="0" smtClean="0"/>
              <a:t>Test  a Team Member's Access to a Node.</a:t>
            </a:r>
          </a:p>
          <a:p>
            <a:pPr marL="342900" indent="-342900">
              <a:buFont typeface="Wingdings" panose="05000000000000000000" pitchFamily="2" charset="2"/>
              <a:buChar char="q"/>
            </a:pPr>
            <a:endParaRPr lang="en-US" dirty="0"/>
          </a:p>
        </p:txBody>
      </p:sp>
      <p:sp>
        <p:nvSpPr>
          <p:cNvPr id="5" name="Content Placeholder 2"/>
          <p:cNvSpPr>
            <a:spLocks noGrp="1"/>
          </p:cNvSpPr>
          <p:nvPr>
            <p:ph sz="quarter" idx="11"/>
          </p:nvPr>
        </p:nvSpPr>
        <p:spPr/>
        <p:txBody>
          <a:bodyPr/>
          <a:lstStyle/>
          <a:p>
            <a:r>
              <a:rPr lang="en-US" dirty="0" smtClean="0"/>
              <a:t>Let's keep learning by doing. We'll stop along the way to explain details </a:t>
            </a:r>
            <a:r>
              <a:rPr lang="en-US" dirty="0"/>
              <a:t>again</a:t>
            </a:r>
            <a:r>
              <a:rPr lang="en-US" dirty="0" smtClean="0"/>
              <a:t>.</a:t>
            </a:r>
            <a:endParaRPr lang="en-US" dirty="0"/>
          </a:p>
        </p:txBody>
      </p:sp>
    </p:spTree>
    <p:extLst>
      <p:ext uri="{BB962C8B-B14F-4D97-AF65-F5344CB8AC3E}">
        <p14:creationId xmlns:p14="http://schemas.microsoft.com/office/powerpoint/2010/main" val="174401603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an Organization</a:t>
            </a:r>
            <a:endParaRPr lang="en-US" dirty="0"/>
          </a:p>
        </p:txBody>
      </p:sp>
      <p:sp>
        <p:nvSpPr>
          <p:cNvPr id="3" name="Text Placeholder 2"/>
          <p:cNvSpPr>
            <a:spLocks noGrp="1"/>
          </p:cNvSpPr>
          <p:nvPr>
            <p:ph type="body" sz="quarter" idx="12"/>
          </p:nvPr>
        </p:nvSpPr>
        <p:spPr>
          <a:xfrm>
            <a:off x="650039" y="1856198"/>
            <a:ext cx="6587339" cy="5345953"/>
          </a:xfrm>
        </p:spPr>
        <p:txBody>
          <a:bodyPr/>
          <a:lstStyle/>
          <a:p>
            <a:pPr marL="514350" indent="-514350">
              <a:buFont typeface="+mj-lt"/>
              <a:buAutoNum type="arabicPeriod"/>
            </a:pPr>
            <a:r>
              <a:rPr lang="en-US" dirty="0" smtClean="0"/>
              <a:t>From the bottom-left of the Dashboard, click </a:t>
            </a:r>
            <a:r>
              <a:rPr lang="en-US" b="1" dirty="0" smtClean="0"/>
              <a:t>admin &gt; Create Organization</a:t>
            </a:r>
            <a:r>
              <a:rPr lang="en-US" dirty="0" smtClean="0"/>
              <a:t>.</a:t>
            </a:r>
          </a:p>
          <a:p>
            <a:pPr marL="514350" indent="-514350">
              <a:buFont typeface="+mj-lt"/>
              <a:buAutoNum type="arabicPeriod"/>
            </a:pPr>
            <a:r>
              <a:rPr lang="en-US" dirty="0" smtClean="0"/>
              <a:t>Type a new organization name (</a:t>
            </a:r>
            <a:r>
              <a:rPr lang="en-US" b="1" dirty="0" smtClean="0"/>
              <a:t>chef</a:t>
            </a:r>
            <a:r>
              <a:rPr lang="en-US" dirty="0" smtClean="0"/>
              <a:t>) in the Organization name field and then click the </a:t>
            </a:r>
            <a:r>
              <a:rPr lang="en-US" b="1" dirty="0" smtClean="0"/>
              <a:t>Add organization </a:t>
            </a:r>
            <a:r>
              <a:rPr lang="en-US" dirty="0" smtClean="0"/>
              <a:t>button.</a:t>
            </a:r>
            <a:endParaRPr lang="en-US" dirty="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11773743" y="304800"/>
            <a:ext cx="3129031" cy="4057739"/>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9474199" y="4362539"/>
            <a:ext cx="6397557" cy="3705755"/>
          </a:xfrm>
          <a:prstGeom prst="rect">
            <a:avLst/>
          </a:prstGeom>
          <a:ln>
            <a:solidFill>
              <a:schemeClr val="accent1"/>
            </a:solidFill>
          </a:ln>
        </p:spPr>
      </p:pic>
      <p:cxnSp>
        <p:nvCxnSpPr>
          <p:cNvPr id="8" name="Straight Arrow Connector 7"/>
          <p:cNvCxnSpPr/>
          <p:nvPr/>
        </p:nvCxnSpPr>
        <p:spPr>
          <a:xfrm flipV="1">
            <a:off x="6402028" y="2115907"/>
            <a:ext cx="5621359" cy="82184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4998002" y="5198659"/>
            <a:ext cx="4214705" cy="61848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34149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Creating an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364198"/>
            <a:ext cx="6587339" cy="5345953"/>
          </a:xfrm>
        </p:spPr>
        <p:txBody>
          <a:bodyPr/>
          <a:lstStyle/>
          <a:p>
            <a:pPr marL="514350" indent="-514350">
              <a:buFont typeface="+mj-lt"/>
              <a:buAutoNum type="arabicPeriod" startAt="3"/>
            </a:pPr>
            <a:r>
              <a:rPr lang="en-US" dirty="0" smtClean="0"/>
              <a:t>From the resulting screen, click the </a:t>
            </a:r>
            <a:r>
              <a:rPr lang="en-US" b="1" dirty="0" smtClean="0"/>
              <a:t>Teams</a:t>
            </a:r>
            <a:r>
              <a:rPr lang="en-US" dirty="0" smtClean="0"/>
              <a:t> link to add team member to your new organization.</a:t>
            </a:r>
          </a:p>
          <a:p>
            <a:pPr marL="514350" indent="-514350">
              <a:buFont typeface="+mj-lt"/>
              <a:buAutoNum type="arabicPeriod" startAt="3"/>
            </a:pPr>
            <a:r>
              <a:rPr lang="en-US" dirty="0" smtClean="0"/>
              <a:t>Click the Add user filed and then select your new user name to this team.</a:t>
            </a:r>
          </a:p>
          <a:p>
            <a:pPr marL="514350" indent="-514350">
              <a:buFont typeface="+mj-lt"/>
              <a:buAutoNum type="arabicPeriod" startAt="3"/>
            </a:pPr>
            <a:endParaRPr lang="en-US" dirty="0"/>
          </a:p>
        </p:txBody>
      </p:sp>
      <p:pic>
        <p:nvPicPr>
          <p:cNvPr id="4" name="Picture 3"/>
          <p:cNvPicPr>
            <a:picLocks noChangeAspect="1"/>
          </p:cNvPicPr>
          <p:nvPr/>
        </p:nvPicPr>
        <p:blipFill>
          <a:blip r:embed="rId3"/>
          <a:stretch>
            <a:fillRect/>
          </a:stretch>
        </p:blipFill>
        <p:spPr>
          <a:xfrm>
            <a:off x="9085162" y="304800"/>
            <a:ext cx="6226175" cy="3605892"/>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9081193" y="4186756"/>
            <a:ext cx="6442514" cy="3737370"/>
          </a:xfrm>
          <a:prstGeom prst="rect">
            <a:avLst/>
          </a:prstGeom>
          <a:ln>
            <a:solidFill>
              <a:schemeClr val="accent1"/>
            </a:solidFill>
          </a:ln>
        </p:spPr>
      </p:pic>
      <p:cxnSp>
        <p:nvCxnSpPr>
          <p:cNvPr id="10" name="Straight Arrow Connector 9"/>
          <p:cNvCxnSpPr/>
          <p:nvPr/>
        </p:nvCxnSpPr>
        <p:spPr>
          <a:xfrm flipV="1">
            <a:off x="5117977" y="3618689"/>
            <a:ext cx="7780900" cy="1911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2741185" y="5908214"/>
            <a:ext cx="6850287" cy="1601539"/>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68974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110198"/>
            <a:ext cx="6587339" cy="5345953"/>
          </a:xfrm>
        </p:spPr>
        <p:txBody>
          <a:bodyPr/>
          <a:lstStyle/>
          <a:p>
            <a:r>
              <a:rPr lang="en-US" dirty="0" smtClean="0"/>
              <a:t>You should now see that your new user name is part of the chef organization's team.</a:t>
            </a:r>
          </a:p>
          <a:p>
            <a:r>
              <a:rPr lang="en-US" dirty="0" smtClean="0"/>
              <a:t>In the next step we'll switch to the new organization so we can add a node to it.</a:t>
            </a:r>
          </a:p>
          <a:p>
            <a:endParaRPr lang="en-US" dirty="0"/>
          </a:p>
          <a:p>
            <a:r>
              <a:rPr lang="en-US" dirty="0" smtClean="0"/>
              <a:t>5. From the bottom-left of the web UI, click </a:t>
            </a:r>
            <a:r>
              <a:rPr lang="en-US" b="1" dirty="0" smtClean="0"/>
              <a:t>admin</a:t>
            </a:r>
            <a:r>
              <a:rPr lang="en-US" dirty="0" smtClean="0"/>
              <a:t> and then click your new organization (</a:t>
            </a:r>
            <a:r>
              <a:rPr lang="en-US" b="1" dirty="0" smtClean="0"/>
              <a:t>chef</a:t>
            </a:r>
            <a:r>
              <a:rPr lang="en-US" dirty="0" smtClean="0"/>
              <a:t>) to switch to it.</a:t>
            </a:r>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7" name="Picture 6"/>
          <p:cNvPicPr>
            <a:picLocks noChangeAspect="1"/>
          </p:cNvPicPr>
          <p:nvPr/>
        </p:nvPicPr>
        <p:blipFill>
          <a:blip r:embed="rId3"/>
          <a:stretch>
            <a:fillRect/>
          </a:stretch>
        </p:blipFill>
        <p:spPr>
          <a:xfrm>
            <a:off x="7626500" y="609076"/>
            <a:ext cx="8464293" cy="5597171"/>
          </a:xfrm>
          <a:prstGeom prst="rect">
            <a:avLst/>
          </a:prstGeom>
          <a:ln>
            <a:solidFill>
              <a:schemeClr val="accent1"/>
            </a:solidFill>
          </a:ln>
        </p:spPr>
      </p:pic>
      <p:cxnSp>
        <p:nvCxnSpPr>
          <p:cNvPr id="13" name="Straight Arrow Connector 12"/>
          <p:cNvCxnSpPr/>
          <p:nvPr/>
        </p:nvCxnSpPr>
        <p:spPr>
          <a:xfrm flipV="1">
            <a:off x="6828817" y="5933873"/>
            <a:ext cx="972766" cy="27237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400484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142039" y="2364198"/>
            <a:ext cx="6587339" cy="5345953"/>
          </a:xfrm>
        </p:spPr>
        <p:txBody>
          <a:bodyPr/>
          <a:lstStyle/>
          <a:p>
            <a:r>
              <a:rPr lang="en-US" dirty="0" smtClean="0"/>
              <a:t>6. Click the Dashboard link and notice that you can no longer see any nodes.</a:t>
            </a:r>
          </a:p>
          <a:p>
            <a:endParaRPr lang="en-US" dirty="0"/>
          </a:p>
          <a:p>
            <a:r>
              <a:rPr lang="en-US" b="1" dirty="0" smtClean="0"/>
              <a:t>Questions</a:t>
            </a:r>
            <a:r>
              <a:rPr lang="en-US" dirty="0" smtClean="0"/>
              <a:t>: Where have your previous nodes gone?</a:t>
            </a:r>
          </a:p>
          <a:p>
            <a:endParaRPr lang="en-US" dirty="0" smtClean="0"/>
          </a:p>
          <a:p>
            <a:pPr marL="514350" indent="-514350">
              <a:buFont typeface="+mj-lt"/>
              <a:buAutoNum type="arabicPeriod" startAt="7"/>
            </a:pPr>
            <a:r>
              <a:rPr lang="en-US" dirty="0" smtClean="0"/>
              <a:t>Click </a:t>
            </a:r>
            <a:r>
              <a:rPr lang="en-US" dirty="0"/>
              <a:t>the </a:t>
            </a:r>
            <a:r>
              <a:rPr lang="en-US" b="1" dirty="0" smtClean="0"/>
              <a:t>Add</a:t>
            </a:r>
            <a:r>
              <a:rPr lang="en-US" dirty="0" smtClean="0"/>
              <a:t> button to add a node to your organization.</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6648806" y="1722203"/>
            <a:ext cx="9432098" cy="4270035"/>
          </a:xfrm>
          <a:prstGeom prst="rect">
            <a:avLst/>
          </a:prstGeom>
          <a:ln>
            <a:solidFill>
              <a:schemeClr val="accent1"/>
            </a:solidFill>
          </a:ln>
        </p:spPr>
      </p:pic>
      <p:cxnSp>
        <p:nvCxnSpPr>
          <p:cNvPr id="6" name="Straight Arrow Connector 5"/>
          <p:cNvCxnSpPr/>
          <p:nvPr/>
        </p:nvCxnSpPr>
        <p:spPr>
          <a:xfrm flipV="1">
            <a:off x="5983051" y="2348893"/>
            <a:ext cx="4902741" cy="489767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499527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364198"/>
            <a:ext cx="6587339" cy="5345953"/>
          </a:xfrm>
        </p:spPr>
        <p:txBody>
          <a:bodyPr/>
          <a:lstStyle/>
          <a:p>
            <a:pPr marL="514350" indent="-514350">
              <a:buFont typeface="+mj-lt"/>
              <a:buAutoNum type="arabicPeriod" startAt="7"/>
            </a:pPr>
            <a:r>
              <a:rPr lang="en-US" dirty="0" smtClean="0"/>
              <a:t>Add one of the </a:t>
            </a:r>
            <a:r>
              <a:rPr lang="en-US" b="1" dirty="0" smtClean="0"/>
              <a:t>target nodes </a:t>
            </a:r>
            <a:r>
              <a:rPr lang="en-US" dirty="0" smtClean="0"/>
              <a:t>you were assigned at the beginning of this course and then click the </a:t>
            </a:r>
            <a:r>
              <a:rPr lang="en-US" b="1" dirty="0" smtClean="0"/>
              <a:t>Add 1 node </a:t>
            </a:r>
            <a:r>
              <a:rPr lang="en-US" dirty="0" smtClean="0"/>
              <a:t>button.</a:t>
            </a:r>
          </a:p>
          <a:p>
            <a:pPr marL="514350" indent="-514350">
              <a:buFont typeface="+mj-lt"/>
              <a:buAutoNum type="arabicPeriod" startAt="7"/>
            </a:pPr>
            <a:endParaRPr lang="en-US" dirty="0"/>
          </a:p>
          <a:p>
            <a:r>
              <a:rPr lang="en-US" b="1" dirty="0" smtClean="0"/>
              <a:t>Note</a:t>
            </a:r>
            <a:r>
              <a:rPr lang="en-US" dirty="0" smtClean="0"/>
              <a:t>: Use the same password authentication method as done previously in the course.</a:t>
            </a:r>
          </a:p>
          <a:p>
            <a:pPr marL="514350" indent="-514350">
              <a:buFont typeface="+mj-lt"/>
              <a:buAutoNum type="arabicPeriod" startAt="7"/>
            </a:pPr>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8190689" y="217392"/>
            <a:ext cx="7554324" cy="7681287"/>
          </a:xfrm>
          <a:prstGeom prst="rect">
            <a:avLst/>
          </a:prstGeom>
          <a:ln>
            <a:solidFill>
              <a:schemeClr val="accent1"/>
            </a:solidFill>
          </a:ln>
        </p:spPr>
      </p:pic>
    </p:spTree>
    <p:extLst>
      <p:ext uri="{BB962C8B-B14F-4D97-AF65-F5344CB8AC3E}">
        <p14:creationId xmlns:p14="http://schemas.microsoft.com/office/powerpoint/2010/main" val="287729374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6170672" cy="5345953"/>
          </a:xfrm>
        </p:spPr>
        <p:txBody>
          <a:bodyPr/>
          <a:lstStyle/>
          <a:p>
            <a:r>
              <a:rPr lang="en-US" dirty="0" smtClean="0"/>
              <a:t>You should now see the node you added to your new </a:t>
            </a:r>
            <a:r>
              <a:rPr lang="en-US" b="1" dirty="0" smtClean="0"/>
              <a:t>chef</a:t>
            </a:r>
            <a:r>
              <a:rPr lang="en-US" dirty="0" smtClean="0"/>
              <a:t> organization.</a:t>
            </a:r>
            <a:endParaRPr lang="en-US" dirty="0"/>
          </a:p>
          <a:p>
            <a:endParaRPr lang="en-US" dirty="0" smtClean="0"/>
          </a:p>
          <a:p>
            <a:r>
              <a:rPr lang="en-US" dirty="0" smtClean="0"/>
              <a:t>You can also determine which organization you are switched to by looking at the bottom-left of the Chef Compliance Dashboard.</a:t>
            </a:r>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6945718" y="1241865"/>
            <a:ext cx="8806820" cy="6468286"/>
          </a:xfrm>
          <a:prstGeom prst="rect">
            <a:avLst/>
          </a:prstGeom>
          <a:ln>
            <a:solidFill>
              <a:schemeClr val="accent1"/>
            </a:solidFill>
          </a:ln>
        </p:spPr>
      </p:pic>
      <p:cxnSp>
        <p:nvCxnSpPr>
          <p:cNvPr id="7" name="Straight Arrow Connector 6"/>
          <p:cNvCxnSpPr/>
          <p:nvPr/>
        </p:nvCxnSpPr>
        <p:spPr>
          <a:xfrm>
            <a:off x="6446387" y="2753637"/>
            <a:ext cx="3456370" cy="43703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3931787" y="6843037"/>
            <a:ext cx="3456370" cy="43703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336178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6170672" cy="5345953"/>
          </a:xfrm>
        </p:spPr>
        <p:txBody>
          <a:bodyPr/>
          <a:lstStyle/>
          <a:p>
            <a:r>
              <a:rPr lang="en-US" dirty="0" smtClean="0"/>
              <a:t>As you may recall, the last time you tried to view nodes while logged into the Compliance Dashboard with your new user name, you could not see any nodes.</a:t>
            </a:r>
          </a:p>
          <a:p>
            <a:endParaRPr lang="en-US" dirty="0" smtClean="0"/>
          </a:p>
          <a:p>
            <a:r>
              <a:rPr lang="en-US" dirty="0" smtClean="0"/>
              <a:t>8. Log out of the Compliance Dashboard and log back in with your </a:t>
            </a:r>
            <a:r>
              <a:rPr lang="en-US" b="1" dirty="0" smtClean="0"/>
              <a:t>new user name</a:t>
            </a:r>
            <a:r>
              <a:rPr lang="en-US" dirty="0" smtClean="0"/>
              <a:t>.</a:t>
            </a:r>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6750996" y="1357709"/>
            <a:ext cx="9341268" cy="3739585"/>
          </a:xfrm>
          <a:prstGeom prst="rect">
            <a:avLst/>
          </a:prstGeom>
          <a:ln>
            <a:solidFill>
              <a:schemeClr val="accent1"/>
            </a:solidFill>
          </a:ln>
        </p:spPr>
      </p:pic>
    </p:spTree>
    <p:extLst>
      <p:ext uri="{BB962C8B-B14F-4D97-AF65-F5344CB8AC3E}">
        <p14:creationId xmlns:p14="http://schemas.microsoft.com/office/powerpoint/2010/main" val="420809919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users.</a:t>
            </a:r>
          </a:p>
          <a:p>
            <a:pPr marL="457200" indent="-457200">
              <a:buFont typeface="Wingdings" charset="2"/>
              <a:buChar char="Ø"/>
            </a:pPr>
            <a:r>
              <a:rPr lang="en-US" dirty="0"/>
              <a:t>Set user </a:t>
            </a:r>
            <a:r>
              <a:rPr lang="en-US" dirty="0" smtClean="0"/>
              <a:t>permissions.</a:t>
            </a:r>
            <a:endParaRPr lang="en-US" dirty="0" smtClean="0"/>
          </a:p>
          <a:p>
            <a:pPr marL="457200" indent="-457200">
              <a:buFont typeface="Wingdings" charset="2"/>
              <a:buChar char="Ø"/>
            </a:pPr>
            <a:r>
              <a:rPr lang="en-US" dirty="0" smtClean="0"/>
              <a:t>Create </a:t>
            </a:r>
            <a:r>
              <a:rPr lang="en-US" dirty="0" smtClean="0"/>
              <a:t>and apply </a:t>
            </a:r>
            <a:r>
              <a:rPr lang="en-US" dirty="0" smtClean="0"/>
              <a:t>organizations.</a:t>
            </a:r>
          </a:p>
          <a:p>
            <a:pPr marL="457200" indent="-457200">
              <a:buFont typeface="Wingdings" charset="2"/>
              <a:buChar char="Ø"/>
            </a:pPr>
            <a:r>
              <a:rPr lang="en-US" dirty="0" smtClean="0"/>
              <a:t>Create Teams.</a:t>
            </a:r>
          </a:p>
          <a:p>
            <a:pPr marL="457200" indent="-457200">
              <a:buFont typeface="Wingdings" charset="2"/>
              <a:buChar char="Ø"/>
            </a:pPr>
            <a:r>
              <a:rPr lang="en-US" dirty="0" smtClean="0"/>
              <a:t>Set Team permissions.</a:t>
            </a:r>
            <a:endParaRPr lang="en-US" dirty="0" smtClean="0"/>
          </a:p>
          <a:p>
            <a:pPr marL="457200" indent="-457200">
              <a:buFont typeface="Wingdings" charset="2"/>
              <a:buChar char="Ø"/>
            </a:pPr>
            <a:endParaRPr lang="en-US" dirty="0"/>
          </a:p>
          <a:p>
            <a:pPr marL="457200" indent="-457200">
              <a:buFont typeface="Wingdings" charset="2"/>
              <a:buChar char="Ø"/>
            </a:pPr>
            <a:endParaRPr lang="en-US" dirty="0" smtClean="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smtClean="0"/>
              <a:t>While logged in with your new user name, you should now be able to access the node that was created under your new organization.</a:t>
            </a:r>
          </a:p>
          <a:p>
            <a:endParaRPr lang="en-US" dirty="0"/>
          </a:p>
          <a:p>
            <a:r>
              <a:rPr lang="en-US" dirty="0" smtClean="0"/>
              <a:t>Do you remember why this is possible?</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5" name="Picture 4"/>
          <p:cNvPicPr>
            <a:picLocks noChangeAspect="1"/>
          </p:cNvPicPr>
          <p:nvPr/>
        </p:nvPicPr>
        <p:blipFill>
          <a:blip r:embed="rId3"/>
          <a:stretch>
            <a:fillRect/>
          </a:stretch>
        </p:blipFill>
        <p:spPr>
          <a:xfrm>
            <a:off x="7792423" y="452607"/>
            <a:ext cx="7752377" cy="7257544"/>
          </a:xfrm>
          <a:prstGeom prst="rect">
            <a:avLst/>
          </a:prstGeom>
          <a:ln>
            <a:solidFill>
              <a:schemeClr val="accent1"/>
            </a:solidFill>
          </a:ln>
        </p:spPr>
      </p:pic>
    </p:spTree>
    <p:extLst>
      <p:ext uri="{BB962C8B-B14F-4D97-AF65-F5344CB8AC3E}">
        <p14:creationId xmlns:p14="http://schemas.microsoft.com/office/powerpoint/2010/main" val="410933368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a:t>9</a:t>
            </a:r>
            <a:r>
              <a:rPr lang="en-US" dirty="0" smtClean="0"/>
              <a:t>. From the bottom-left of the Compliance Dashboard, switch back and forth between you new organization and your user name's default organization. </a:t>
            </a:r>
          </a:p>
          <a:p>
            <a:endParaRPr lang="en-US" dirty="0"/>
          </a:p>
          <a:p>
            <a:r>
              <a:rPr lang="en-US" dirty="0" smtClean="0"/>
              <a:t>You should only be able to access the nodes that was created under your new organization.</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9283430" y="304800"/>
            <a:ext cx="6125183" cy="7505288"/>
          </a:xfrm>
          <a:prstGeom prst="rect">
            <a:avLst/>
          </a:prstGeom>
          <a:ln>
            <a:solidFill>
              <a:schemeClr val="accent1"/>
            </a:solidFill>
          </a:ln>
        </p:spPr>
      </p:pic>
    </p:spTree>
    <p:extLst>
      <p:ext uri="{BB962C8B-B14F-4D97-AF65-F5344CB8AC3E}">
        <p14:creationId xmlns:p14="http://schemas.microsoft.com/office/powerpoint/2010/main" val="38336066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smtClean="0"/>
              <a:t>While logged in with your new user name, you should now be able to access the node that was created under your new organization.</a:t>
            </a:r>
          </a:p>
          <a:p>
            <a:endParaRPr lang="en-US" dirty="0"/>
          </a:p>
          <a:p>
            <a:r>
              <a:rPr lang="en-US" dirty="0" smtClean="0"/>
              <a:t>Do you remember why this is possible?</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5" name="Picture 4"/>
          <p:cNvPicPr>
            <a:picLocks noChangeAspect="1"/>
          </p:cNvPicPr>
          <p:nvPr/>
        </p:nvPicPr>
        <p:blipFill>
          <a:blip r:embed="rId3"/>
          <a:stretch>
            <a:fillRect/>
          </a:stretch>
        </p:blipFill>
        <p:spPr>
          <a:xfrm>
            <a:off x="7792423" y="452607"/>
            <a:ext cx="7752377" cy="7257544"/>
          </a:xfrm>
          <a:prstGeom prst="rect">
            <a:avLst/>
          </a:prstGeom>
          <a:ln>
            <a:solidFill>
              <a:schemeClr val="accent1"/>
            </a:solidFill>
          </a:ln>
        </p:spPr>
      </p:pic>
    </p:spTree>
    <p:extLst>
      <p:ext uri="{BB962C8B-B14F-4D97-AF65-F5344CB8AC3E}">
        <p14:creationId xmlns:p14="http://schemas.microsoft.com/office/powerpoint/2010/main" val="76938565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568242" cy="828675"/>
          </a:xfrm>
        </p:spPr>
        <p:txBody>
          <a:bodyPr>
            <a:normAutofit fontScale="90000"/>
          </a:bodyPr>
          <a:lstStyle/>
          <a:p>
            <a:r>
              <a:rPr lang="en-US" dirty="0" smtClean="0"/>
              <a:t>Organizations and Teams</a:t>
            </a:r>
            <a:endParaRPr lang="en-US" dirty="0"/>
          </a:p>
        </p:txBody>
      </p:sp>
      <p:sp>
        <p:nvSpPr>
          <p:cNvPr id="3" name="Text Placeholder 2"/>
          <p:cNvSpPr>
            <a:spLocks noGrp="1"/>
          </p:cNvSpPr>
          <p:nvPr>
            <p:ph type="body" sz="quarter" idx="12"/>
          </p:nvPr>
        </p:nvSpPr>
        <p:spPr>
          <a:xfrm>
            <a:off x="650040" y="1856198"/>
            <a:ext cx="6078564" cy="5345953"/>
          </a:xfrm>
        </p:spPr>
        <p:txBody>
          <a:bodyPr/>
          <a:lstStyle/>
          <a:p>
            <a:r>
              <a:rPr lang="en-US" dirty="0"/>
              <a:t>When an organization is created and nodes are created under it, you can then allow users other than just the admin user to access those nodes. </a:t>
            </a:r>
            <a:endParaRPr lang="en-US" dirty="0" smtClean="0"/>
          </a:p>
          <a:p>
            <a:endParaRPr lang="en-US" dirty="0"/>
          </a:p>
          <a:p>
            <a:r>
              <a:rPr lang="en-US" dirty="0" smtClean="0"/>
              <a:t>This </a:t>
            </a:r>
            <a:r>
              <a:rPr lang="en-US" dirty="0"/>
              <a:t>is done by associating </a:t>
            </a:r>
            <a:r>
              <a:rPr lang="en-US" dirty="0" smtClean="0"/>
              <a:t>users to </a:t>
            </a:r>
            <a:r>
              <a:rPr lang="en-US" dirty="0"/>
              <a:t>a Team object that lives under an Organization object.</a:t>
            </a:r>
          </a:p>
          <a:p>
            <a:endParaRPr lang="en-US" dirty="0"/>
          </a:p>
        </p:txBody>
      </p:sp>
      <p:pic>
        <p:nvPicPr>
          <p:cNvPr id="5" name="Picture 4"/>
          <p:cNvPicPr>
            <a:picLocks noChangeAspect="1"/>
          </p:cNvPicPr>
          <p:nvPr/>
        </p:nvPicPr>
        <p:blipFill>
          <a:blip r:embed="rId3"/>
          <a:stretch>
            <a:fillRect/>
          </a:stretch>
        </p:blipFill>
        <p:spPr>
          <a:xfrm>
            <a:off x="8336022" y="332197"/>
            <a:ext cx="4776129" cy="3403923"/>
          </a:xfrm>
          <a:prstGeom prst="rect">
            <a:avLst/>
          </a:prstGeom>
        </p:spPr>
      </p:pic>
    </p:spTree>
    <p:extLst>
      <p:ext uri="{BB962C8B-B14F-4D97-AF65-F5344CB8AC3E}">
        <p14:creationId xmlns:p14="http://schemas.microsoft.com/office/powerpoint/2010/main" val="146538642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568242" cy="828675"/>
          </a:xfrm>
        </p:spPr>
        <p:txBody>
          <a:bodyPr>
            <a:normAutofit/>
          </a:bodyPr>
          <a:lstStyle/>
          <a:p>
            <a:r>
              <a:rPr lang="en-US" dirty="0" smtClean="0"/>
              <a:t>TODO - permissions.</a:t>
            </a:r>
            <a:endParaRPr lang="en-US" dirty="0"/>
          </a:p>
        </p:txBody>
      </p:sp>
      <p:sp>
        <p:nvSpPr>
          <p:cNvPr id="3" name="Text Placeholder 2"/>
          <p:cNvSpPr>
            <a:spLocks noGrp="1"/>
          </p:cNvSpPr>
          <p:nvPr>
            <p:ph type="body" sz="quarter" idx="12"/>
          </p:nvPr>
        </p:nvSpPr>
        <p:spPr>
          <a:xfrm>
            <a:off x="650040" y="1856198"/>
            <a:ext cx="6078564" cy="5345953"/>
          </a:xfrm>
        </p:spPr>
        <p:txBody>
          <a:bodyPr/>
          <a:lstStyle/>
          <a:p>
            <a:r>
              <a:rPr lang="en-US" dirty="0" smtClean="0"/>
              <a:t>Everything past this slide is under heavy construction.</a:t>
            </a:r>
            <a:endParaRPr lang="en-US" dirty="0"/>
          </a:p>
          <a:p>
            <a:endParaRPr lang="en-US" dirty="0"/>
          </a:p>
        </p:txBody>
      </p:sp>
    </p:spTree>
    <p:extLst>
      <p:ext uri="{BB962C8B-B14F-4D97-AF65-F5344CB8AC3E}">
        <p14:creationId xmlns:p14="http://schemas.microsoft.com/office/powerpoint/2010/main" val="263247576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4146003" cy="828675"/>
          </a:xfrm>
        </p:spPr>
        <p:txBody>
          <a:bodyPr>
            <a:normAutofit fontScale="90000"/>
          </a:bodyPr>
          <a:lstStyle/>
          <a:p>
            <a:r>
              <a:rPr lang="en-US" dirty="0" smtClean="0"/>
              <a:t>Sharing Nodes via Organizations and Teams</a:t>
            </a:r>
            <a:endParaRPr lang="en-US" dirty="0"/>
          </a:p>
        </p:txBody>
      </p:sp>
      <p:pic>
        <p:nvPicPr>
          <p:cNvPr id="5" name="Picture 4"/>
          <p:cNvPicPr>
            <a:picLocks noChangeAspect="1"/>
          </p:cNvPicPr>
          <p:nvPr/>
        </p:nvPicPr>
        <p:blipFill>
          <a:blip r:embed="rId3"/>
          <a:stretch>
            <a:fillRect/>
          </a:stretch>
        </p:blipFill>
        <p:spPr>
          <a:xfrm>
            <a:off x="2114893" y="4838086"/>
            <a:ext cx="4776129" cy="3403923"/>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7330781" y="5201468"/>
            <a:ext cx="4029075" cy="2743200"/>
          </a:xfrm>
          <a:prstGeom prst="rect">
            <a:avLst/>
          </a:prstGeom>
          <a:ln>
            <a:solidFill>
              <a:schemeClr val="accent1"/>
            </a:solidFill>
          </a:ln>
        </p:spPr>
      </p:pic>
      <p:pic>
        <p:nvPicPr>
          <p:cNvPr id="6" name="Picture 5"/>
          <p:cNvPicPr>
            <a:picLocks noChangeAspect="1"/>
          </p:cNvPicPr>
          <p:nvPr/>
        </p:nvPicPr>
        <p:blipFill>
          <a:blip r:embed="rId5"/>
          <a:stretch>
            <a:fillRect/>
          </a:stretch>
        </p:blipFill>
        <p:spPr>
          <a:xfrm>
            <a:off x="11799615" y="5487218"/>
            <a:ext cx="4076700" cy="2171700"/>
          </a:xfrm>
          <a:prstGeom prst="rect">
            <a:avLst/>
          </a:prstGeom>
          <a:ln>
            <a:solidFill>
              <a:schemeClr val="accent1"/>
            </a:solidFill>
          </a:ln>
        </p:spPr>
      </p:pic>
      <p:pic>
        <p:nvPicPr>
          <p:cNvPr id="7" name="Picture 6"/>
          <p:cNvPicPr>
            <a:picLocks noChangeAspect="1"/>
          </p:cNvPicPr>
          <p:nvPr/>
        </p:nvPicPr>
        <p:blipFill>
          <a:blip r:embed="rId6"/>
          <a:stretch>
            <a:fillRect/>
          </a:stretch>
        </p:blipFill>
        <p:spPr>
          <a:xfrm>
            <a:off x="13560214" y="1095784"/>
            <a:ext cx="2390775" cy="3343275"/>
          </a:xfrm>
          <a:prstGeom prst="rect">
            <a:avLst/>
          </a:prstGeom>
          <a:ln>
            <a:solidFill>
              <a:schemeClr val="accent1"/>
            </a:solidFill>
          </a:ln>
        </p:spPr>
      </p:pic>
      <p:pic>
        <p:nvPicPr>
          <p:cNvPr id="8" name="Picture 7"/>
          <p:cNvPicPr>
            <a:picLocks noChangeAspect="1"/>
          </p:cNvPicPr>
          <p:nvPr/>
        </p:nvPicPr>
        <p:blipFill>
          <a:blip r:embed="rId7"/>
          <a:stretch>
            <a:fillRect/>
          </a:stretch>
        </p:blipFill>
        <p:spPr>
          <a:xfrm>
            <a:off x="609599" y="1095784"/>
            <a:ext cx="2228850" cy="3362325"/>
          </a:xfrm>
          <a:prstGeom prst="rect">
            <a:avLst/>
          </a:prstGeom>
          <a:ln>
            <a:solidFill>
              <a:schemeClr val="accent1"/>
            </a:solidFill>
          </a:ln>
        </p:spPr>
      </p:pic>
      <p:pic>
        <p:nvPicPr>
          <p:cNvPr id="10" name="Picture 9"/>
          <p:cNvPicPr>
            <a:picLocks noChangeAspect="1"/>
          </p:cNvPicPr>
          <p:nvPr/>
        </p:nvPicPr>
        <p:blipFill>
          <a:blip r:embed="rId8"/>
          <a:stretch>
            <a:fillRect/>
          </a:stretch>
        </p:blipFill>
        <p:spPr>
          <a:xfrm>
            <a:off x="3251857" y="1614896"/>
            <a:ext cx="4305300" cy="1552575"/>
          </a:xfrm>
          <a:prstGeom prst="rect">
            <a:avLst/>
          </a:prstGeom>
          <a:ln>
            <a:solidFill>
              <a:schemeClr val="accent1"/>
            </a:solidFill>
          </a:ln>
        </p:spPr>
      </p:pic>
      <p:pic>
        <p:nvPicPr>
          <p:cNvPr id="12" name="Picture 11"/>
          <p:cNvPicPr>
            <a:picLocks noChangeAspect="1"/>
          </p:cNvPicPr>
          <p:nvPr/>
        </p:nvPicPr>
        <p:blipFill>
          <a:blip r:embed="rId9"/>
          <a:stretch>
            <a:fillRect/>
          </a:stretch>
        </p:blipFill>
        <p:spPr>
          <a:xfrm>
            <a:off x="7970565" y="989986"/>
            <a:ext cx="3829050" cy="3848100"/>
          </a:xfrm>
          <a:prstGeom prst="rect">
            <a:avLst/>
          </a:prstGeom>
          <a:ln>
            <a:solidFill>
              <a:schemeClr val="accent1"/>
            </a:solidFill>
          </a:ln>
        </p:spPr>
      </p:pic>
      <p:pic>
        <p:nvPicPr>
          <p:cNvPr id="13" name="Picture 12"/>
          <p:cNvPicPr>
            <a:picLocks noChangeAspect="1"/>
          </p:cNvPicPr>
          <p:nvPr/>
        </p:nvPicPr>
        <p:blipFill>
          <a:blip r:embed="rId10"/>
          <a:stretch>
            <a:fillRect/>
          </a:stretch>
        </p:blipFill>
        <p:spPr>
          <a:xfrm>
            <a:off x="-2533307" y="5201468"/>
            <a:ext cx="4648200" cy="2981325"/>
          </a:xfrm>
          <a:prstGeom prst="rect">
            <a:avLst/>
          </a:prstGeom>
          <a:ln>
            <a:solidFill>
              <a:schemeClr val="accent1"/>
            </a:solidFill>
          </a:ln>
        </p:spPr>
      </p:pic>
    </p:spTree>
    <p:extLst>
      <p:ext uri="{BB962C8B-B14F-4D97-AF65-F5344CB8AC3E}">
        <p14:creationId xmlns:p14="http://schemas.microsoft.com/office/powerpoint/2010/main" val="205722842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Organizations in Chef Compliance</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You can also limit other users' ability to manage nodes by setting permissions at the user level, or at the organization's team level.</a:t>
            </a:r>
          </a:p>
          <a:p>
            <a:endParaRPr lang="en-US" dirty="0"/>
          </a:p>
          <a:p>
            <a:r>
              <a:rPr lang="en-US" dirty="0" smtClean="0"/>
              <a:t>Team objects reside under the Organization object and will be discussed later in this module.</a:t>
            </a:r>
            <a:endParaRPr lang="en-US" dirty="0"/>
          </a:p>
        </p:txBody>
      </p:sp>
    </p:spTree>
    <p:extLst>
      <p:ext uri="{BB962C8B-B14F-4D97-AF65-F5344CB8AC3E}">
        <p14:creationId xmlns:p14="http://schemas.microsoft.com/office/powerpoint/2010/main" val="402433042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and Organizations</a:t>
            </a:r>
            <a:endParaRPr lang="en-US" dirty="0"/>
          </a:p>
        </p:txBody>
      </p:sp>
      <p:sp>
        <p:nvSpPr>
          <p:cNvPr id="3" name="Text Placeholder 2"/>
          <p:cNvSpPr>
            <a:spLocks noGrp="1"/>
          </p:cNvSpPr>
          <p:nvPr>
            <p:ph type="body" sz="quarter" idx="12"/>
          </p:nvPr>
        </p:nvSpPr>
        <p:spPr/>
        <p:txBody>
          <a:bodyPr/>
          <a:lstStyle/>
          <a:p>
            <a:r>
              <a:rPr lang="en-US" dirty="0"/>
              <a:t>You asked about permission management in Chef Compliance:</a:t>
            </a:r>
            <a:r>
              <a:rPr lang="en-US" dirty="0"/>
              <a:t/>
            </a:r>
            <a:br>
              <a:rPr lang="en-US" dirty="0"/>
            </a:br>
            <a:r>
              <a:rPr lang="en-US" dirty="0"/>
              <a:t>- we distinguish between users and teams</a:t>
            </a:r>
            <a:r>
              <a:rPr lang="en-US" dirty="0"/>
              <a:t/>
            </a:r>
            <a:br>
              <a:rPr lang="en-US" dirty="0"/>
            </a:br>
            <a:r>
              <a:rPr lang="en-US" dirty="0"/>
              <a:t>- multiple users can be part of a team</a:t>
            </a:r>
            <a:r>
              <a:rPr lang="en-US" dirty="0"/>
              <a:t/>
            </a:r>
            <a:br>
              <a:rPr lang="en-US" dirty="0"/>
            </a:br>
            <a:r>
              <a:rPr lang="en-US" dirty="0"/>
              <a:t>- if you want to share nodes with multiple users, the nodes need to be part of a team (we do not have a transfer nodes from user to team yet)</a:t>
            </a:r>
            <a:r>
              <a:rPr lang="en-US" dirty="0"/>
              <a:t/>
            </a:r>
            <a:br>
              <a:rPr lang="en-US" dirty="0"/>
            </a:br>
            <a:r>
              <a:rPr lang="en-US" dirty="0"/>
              <a:t>A user can have the following permissions:</a:t>
            </a:r>
            <a:r>
              <a:rPr lang="en-US" dirty="0"/>
              <a:t/>
            </a:r>
            <a:br>
              <a:rPr lang="en-US" dirty="0"/>
            </a:br>
            <a:r>
              <a:rPr lang="en-US" dirty="0"/>
              <a:t>- site management - aka administrator, can do everything</a:t>
            </a:r>
            <a:r>
              <a:rPr lang="en-US" dirty="0"/>
              <a:t/>
            </a:r>
            <a:br>
              <a:rPr lang="en-US" dirty="0"/>
            </a:br>
            <a:r>
              <a:rPr lang="en-US" dirty="0"/>
              <a:t>- organization management - can create, edit or delete orgs</a:t>
            </a:r>
            <a:r>
              <a:rPr lang="en-US" dirty="0"/>
              <a:t/>
            </a:r>
            <a:br>
              <a:rPr lang="en-US" dirty="0"/>
            </a:br>
            <a:r>
              <a:rPr lang="en-US" dirty="0"/>
              <a:t>- user management - can create, edit or delete users</a:t>
            </a:r>
            <a:r>
              <a:rPr lang="en-US" dirty="0"/>
              <a:t/>
            </a:r>
            <a:br>
              <a:rPr lang="en-US" dirty="0"/>
            </a:br>
            <a:r>
              <a:rPr lang="en-US" dirty="0"/>
              <a:t>Team:</a:t>
            </a:r>
            <a:r>
              <a:rPr lang="en-US" dirty="0"/>
              <a:t/>
            </a:r>
            <a:br>
              <a:rPr lang="en-US" dirty="0"/>
            </a:br>
            <a:r>
              <a:rPr lang="en-US" dirty="0"/>
              <a:t>- node management - add, edit or delete nodes</a:t>
            </a:r>
            <a:r>
              <a:rPr lang="en-US" dirty="0"/>
              <a:t/>
            </a:r>
            <a:br>
              <a:rPr lang="en-US" dirty="0"/>
            </a:br>
            <a:r>
              <a:rPr lang="en-US" dirty="0"/>
              <a:t>- compliance scans - execute scans</a:t>
            </a:r>
            <a:r>
              <a:rPr lang="en-US" dirty="0"/>
              <a:t/>
            </a:r>
            <a:br>
              <a:rPr lang="en-US" dirty="0"/>
            </a:br>
            <a:r>
              <a:rPr lang="en-US" dirty="0"/>
              <a:t>- patch management - execute patch execution (deactivated by default)</a:t>
            </a:r>
            <a:r>
              <a:rPr lang="en-US" dirty="0"/>
              <a:t/>
            </a:r>
            <a:br>
              <a:rPr lang="en-US" dirty="0"/>
            </a:br>
            <a:r>
              <a:rPr lang="en-US" dirty="0"/>
              <a:t>- security automation - use cookbooks for remediation (not available yet)</a:t>
            </a:r>
            <a:r>
              <a:rPr lang="en-US" dirty="0"/>
              <a:t/>
            </a:r>
            <a:br>
              <a:rPr lang="en-US" dirty="0"/>
            </a:br>
            <a:r>
              <a:rPr lang="en-US" dirty="0"/>
              <a:t>I think we need to remove the latest to points until we have finalized the features.(edited)</a:t>
            </a:r>
            <a:endParaRPr lang="en-US" dirty="0"/>
          </a:p>
        </p:txBody>
      </p:sp>
    </p:spTree>
    <p:extLst>
      <p:ext uri="{BB962C8B-B14F-4D97-AF65-F5344CB8AC3E}">
        <p14:creationId xmlns:p14="http://schemas.microsoft.com/office/powerpoint/2010/main" val="2651180901"/>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5881" y="2452145"/>
            <a:ext cx="12664758" cy="968599"/>
          </a:xfrm>
        </p:spPr>
        <p:txBody>
          <a:bodyPr>
            <a:normAutofit fontScale="90000"/>
          </a:bodyPr>
          <a:lstStyle/>
          <a:p>
            <a:r>
              <a:rPr lang="en-US" dirty="0" smtClean="0"/>
              <a:t>Group Lab: Managing Users and Permissions</a:t>
            </a:r>
            <a:endParaRPr lang="en-US" dirty="0"/>
          </a:p>
        </p:txBody>
      </p:sp>
      <p:sp>
        <p:nvSpPr>
          <p:cNvPr id="3" name="Content Placeholder 2"/>
          <p:cNvSpPr>
            <a:spLocks noGrp="1"/>
          </p:cNvSpPr>
          <p:nvPr>
            <p:ph sz="quarter" idx="11"/>
          </p:nvPr>
        </p:nvSpPr>
        <p:spPr>
          <a:xfrm>
            <a:off x="1671638" y="3420745"/>
            <a:ext cx="12319000" cy="1528233"/>
          </a:xfrm>
        </p:spPr>
        <p:txBody>
          <a:bodyPr/>
          <a:lstStyle/>
          <a:p>
            <a:r>
              <a:rPr lang="en-US" dirty="0" smtClean="0"/>
              <a:t>Uploading it so it can be used in scans..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Zip up the new profile.</a:t>
            </a:r>
          </a:p>
          <a:p>
            <a:pPr marL="342900" indent="-342900">
              <a:buFont typeface="Wingdings" panose="05000000000000000000" pitchFamily="2" charset="2"/>
              <a:buChar char="q"/>
            </a:pPr>
            <a:r>
              <a:rPr lang="en-US" dirty="0" smtClean="0"/>
              <a:t>Upload it to your laptop and then to the Compliance Server.</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01278988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Permissions</a:t>
            </a:r>
            <a:endParaRPr lang="en-US" dirty="0"/>
          </a:p>
        </p:txBody>
      </p:sp>
      <p:sp>
        <p:nvSpPr>
          <p:cNvPr id="3" name="Text Placeholder 2"/>
          <p:cNvSpPr>
            <a:spLocks noGrp="1"/>
          </p:cNvSpPr>
          <p:nvPr>
            <p:ph type="body" sz="quarter" idx="12"/>
          </p:nvPr>
        </p:nvSpPr>
        <p:spPr>
          <a:xfrm>
            <a:off x="650040" y="1856198"/>
            <a:ext cx="13428269" cy="5345953"/>
          </a:xfrm>
        </p:spPr>
        <p:txBody>
          <a:bodyPr/>
          <a:lstStyle/>
          <a:p>
            <a:r>
              <a:rPr lang="en-US" dirty="0" smtClean="0"/>
              <a:t>OUTLINE</a:t>
            </a:r>
          </a:p>
          <a:p>
            <a:r>
              <a:rPr lang="en-US" dirty="0" smtClean="0"/>
              <a:t>Creating a user</a:t>
            </a:r>
          </a:p>
          <a:p>
            <a:r>
              <a:rPr lang="en-US" dirty="0" smtClean="0"/>
              <a:t>Creating an org - must create nodes while in org.</a:t>
            </a:r>
          </a:p>
          <a:p>
            <a:endParaRPr lang="en-US" dirty="0"/>
          </a:p>
          <a:p>
            <a:r>
              <a:rPr lang="en-US" dirty="0" smtClean="0"/>
              <a:t>Teams - have special </a:t>
            </a:r>
            <a:r>
              <a:rPr lang="en-US" dirty="0" err="1" smtClean="0"/>
              <a:t>privleges</a:t>
            </a:r>
            <a:r>
              <a:rPr lang="en-US" dirty="0" smtClean="0"/>
              <a:t>--orgs seem to own team and in orgs is where you create teams.</a:t>
            </a:r>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3019320"/>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Users</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You can create and edit Compliance Server users.</a:t>
            </a:r>
          </a:p>
          <a:p>
            <a:endParaRPr lang="en-US" dirty="0"/>
          </a:p>
          <a:p>
            <a:r>
              <a:rPr lang="en-US" dirty="0" smtClean="0"/>
              <a:t>You can also modify their permission in or to allow or prevent certain actions.</a:t>
            </a:r>
            <a:endParaRPr lang="en-US" dirty="0"/>
          </a:p>
        </p:txBody>
      </p:sp>
    </p:spTree>
    <p:extLst>
      <p:ext uri="{BB962C8B-B14F-4D97-AF65-F5344CB8AC3E}">
        <p14:creationId xmlns:p14="http://schemas.microsoft.com/office/powerpoint/2010/main" val="3334238159"/>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Permissions</a:t>
            </a:r>
            <a:endParaRPr lang="en-US" dirty="0"/>
          </a:p>
        </p:txBody>
      </p:sp>
      <p:sp>
        <p:nvSpPr>
          <p:cNvPr id="3" name="Text Placeholder 2"/>
          <p:cNvSpPr>
            <a:spLocks noGrp="1"/>
          </p:cNvSpPr>
          <p:nvPr>
            <p:ph type="body" sz="quarter" idx="12"/>
          </p:nvPr>
        </p:nvSpPr>
        <p:spPr>
          <a:xfrm>
            <a:off x="650040" y="1856198"/>
            <a:ext cx="4819107" cy="5345953"/>
          </a:xfrm>
        </p:spPr>
        <p:txBody>
          <a:bodyPr/>
          <a:lstStyle/>
          <a:p>
            <a:endParaRPr lang="en-US" dirty="0"/>
          </a:p>
        </p:txBody>
      </p:sp>
      <p:pic>
        <p:nvPicPr>
          <p:cNvPr id="9" name="Picture 8"/>
          <p:cNvPicPr>
            <a:picLocks noChangeAspect="1"/>
          </p:cNvPicPr>
          <p:nvPr/>
        </p:nvPicPr>
        <p:blipFill>
          <a:blip r:embed="rId2"/>
          <a:stretch>
            <a:fillRect/>
          </a:stretch>
        </p:blipFill>
        <p:spPr>
          <a:xfrm>
            <a:off x="10962585" y="410385"/>
            <a:ext cx="3616057" cy="4211962"/>
          </a:xfrm>
          <a:prstGeom prst="rect">
            <a:avLst/>
          </a:prstGeom>
          <a:ln>
            <a:solidFill>
              <a:schemeClr val="accent1"/>
            </a:solidFill>
          </a:ln>
        </p:spPr>
      </p:pic>
      <p:cxnSp>
        <p:nvCxnSpPr>
          <p:cNvPr id="7" name="Straight Arrow Connector 6"/>
          <p:cNvCxnSpPr/>
          <p:nvPr/>
        </p:nvCxnSpPr>
        <p:spPr>
          <a:xfrm>
            <a:off x="6124755" y="2516366"/>
            <a:ext cx="5458932" cy="1181054"/>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3"/>
          <a:stretch>
            <a:fillRect/>
          </a:stretch>
        </p:blipFill>
        <p:spPr>
          <a:xfrm>
            <a:off x="9284928" y="5248185"/>
            <a:ext cx="6105525" cy="2581275"/>
          </a:xfrm>
          <a:prstGeom prst="rect">
            <a:avLst/>
          </a:prstGeom>
          <a:ln>
            <a:solidFill>
              <a:schemeClr val="accent1"/>
            </a:solidFill>
          </a:ln>
        </p:spPr>
      </p:pic>
    </p:spTree>
    <p:extLst>
      <p:ext uri="{BB962C8B-B14F-4D97-AF65-F5344CB8AC3E}">
        <p14:creationId xmlns:p14="http://schemas.microsoft.com/office/powerpoint/2010/main" val="1295840728"/>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Permissions</a:t>
            </a:r>
            <a:endParaRPr lang="en-US" dirty="0"/>
          </a:p>
        </p:txBody>
      </p:sp>
      <p:sp>
        <p:nvSpPr>
          <p:cNvPr id="3" name="Text Placeholder 2"/>
          <p:cNvSpPr>
            <a:spLocks noGrp="1"/>
          </p:cNvSpPr>
          <p:nvPr>
            <p:ph type="body" sz="quarter" idx="12"/>
          </p:nvPr>
        </p:nvSpPr>
        <p:spPr>
          <a:xfrm>
            <a:off x="650040" y="1856198"/>
            <a:ext cx="4819107" cy="5345953"/>
          </a:xfrm>
        </p:spPr>
        <p:txBody>
          <a:bodyPr/>
          <a:lstStyle/>
          <a:p>
            <a:endParaRPr lang="en-US" dirty="0"/>
          </a:p>
        </p:txBody>
      </p:sp>
      <p:pic>
        <p:nvPicPr>
          <p:cNvPr id="4" name="Picture 3"/>
          <p:cNvPicPr>
            <a:picLocks noChangeAspect="1"/>
          </p:cNvPicPr>
          <p:nvPr/>
        </p:nvPicPr>
        <p:blipFill>
          <a:blip r:embed="rId2"/>
          <a:stretch>
            <a:fillRect/>
          </a:stretch>
        </p:blipFill>
        <p:spPr>
          <a:xfrm>
            <a:off x="12410745" y="1586991"/>
            <a:ext cx="2927021" cy="5968082"/>
          </a:xfrm>
          <a:prstGeom prst="rect">
            <a:avLst/>
          </a:prstGeom>
        </p:spPr>
      </p:pic>
    </p:spTree>
    <p:extLst>
      <p:ext uri="{BB962C8B-B14F-4D97-AF65-F5344CB8AC3E}">
        <p14:creationId xmlns:p14="http://schemas.microsoft.com/office/powerpoint/2010/main" val="1377954874"/>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Permissions</a:t>
            </a:r>
            <a:endParaRPr lang="en-US" dirty="0"/>
          </a:p>
        </p:txBody>
      </p:sp>
      <p:sp>
        <p:nvSpPr>
          <p:cNvPr id="3" name="Text Placeholder 2"/>
          <p:cNvSpPr>
            <a:spLocks noGrp="1"/>
          </p:cNvSpPr>
          <p:nvPr>
            <p:ph type="body" sz="quarter" idx="12"/>
          </p:nvPr>
        </p:nvSpPr>
        <p:spPr>
          <a:xfrm>
            <a:off x="650040" y="1856198"/>
            <a:ext cx="4819107" cy="5345953"/>
          </a:xfrm>
        </p:spPr>
        <p:txBody>
          <a:bodyPr/>
          <a:lstStyle/>
          <a:p>
            <a:r>
              <a:rPr lang="en-US" dirty="0" smtClean="0"/>
              <a:t>1. full perms can mange users, orgs and perms.</a:t>
            </a:r>
          </a:p>
          <a:p>
            <a:endParaRPr lang="en-US" dirty="0"/>
          </a:p>
          <a:p>
            <a:r>
              <a:rPr lang="en-US" dirty="0" smtClean="0"/>
              <a:t>2. if </a:t>
            </a:r>
            <a:r>
              <a:rPr lang="en-US" dirty="0" err="1" smtClean="0"/>
              <a:t>i</a:t>
            </a:r>
            <a:r>
              <a:rPr lang="en-US" dirty="0" smtClean="0"/>
              <a:t> set test2 user perms to only org management</a:t>
            </a:r>
          </a:p>
          <a:p>
            <a:endParaRPr lang="en-US" dirty="0"/>
          </a:p>
          <a:p>
            <a:r>
              <a:rPr lang="en-US" dirty="0" smtClean="0"/>
              <a:t>3. if </a:t>
            </a:r>
            <a:r>
              <a:rPr lang="en-US" dirty="0" err="1" smtClean="0"/>
              <a:t>i</a:t>
            </a:r>
            <a:r>
              <a:rPr lang="en-US" dirty="0" smtClean="0"/>
              <a:t> remove all </a:t>
            </a:r>
            <a:r>
              <a:rPr lang="en-US" dirty="0" err="1" smtClean="0"/>
              <a:t>perms..you</a:t>
            </a:r>
            <a:r>
              <a:rPr lang="en-US" dirty="0" smtClean="0"/>
              <a:t> can do nothing but view profiles and add keys..</a:t>
            </a:r>
            <a:endParaRPr lang="en-US" dirty="0"/>
          </a:p>
        </p:txBody>
      </p:sp>
      <p:pic>
        <p:nvPicPr>
          <p:cNvPr id="5" name="Picture 4"/>
          <p:cNvPicPr>
            <a:picLocks noChangeAspect="1"/>
          </p:cNvPicPr>
          <p:nvPr/>
        </p:nvPicPr>
        <p:blipFill>
          <a:blip r:embed="rId2"/>
          <a:stretch>
            <a:fillRect/>
          </a:stretch>
        </p:blipFill>
        <p:spPr>
          <a:xfrm>
            <a:off x="10508657" y="3617883"/>
            <a:ext cx="4788845" cy="3127974"/>
          </a:xfrm>
          <a:prstGeom prst="rect">
            <a:avLst/>
          </a:prstGeom>
        </p:spPr>
      </p:pic>
      <p:pic>
        <p:nvPicPr>
          <p:cNvPr id="6" name="Picture 5"/>
          <p:cNvPicPr>
            <a:picLocks noChangeAspect="1"/>
          </p:cNvPicPr>
          <p:nvPr/>
        </p:nvPicPr>
        <p:blipFill>
          <a:blip r:embed="rId3"/>
          <a:stretch>
            <a:fillRect/>
          </a:stretch>
        </p:blipFill>
        <p:spPr>
          <a:xfrm>
            <a:off x="10426580" y="427448"/>
            <a:ext cx="2476500" cy="2857500"/>
          </a:xfrm>
          <a:prstGeom prst="rect">
            <a:avLst/>
          </a:prstGeom>
        </p:spPr>
      </p:pic>
      <p:cxnSp>
        <p:nvCxnSpPr>
          <p:cNvPr id="8" name="Straight Arrow Connector 7"/>
          <p:cNvCxnSpPr/>
          <p:nvPr/>
        </p:nvCxnSpPr>
        <p:spPr>
          <a:xfrm>
            <a:off x="5952226" y="3812875"/>
            <a:ext cx="4192438" cy="716299"/>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flipV="1">
            <a:off x="3755425" y="2017529"/>
            <a:ext cx="6078688" cy="97496"/>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4"/>
          <a:stretch>
            <a:fillRect/>
          </a:stretch>
        </p:blipFill>
        <p:spPr>
          <a:xfrm>
            <a:off x="10144664" y="7165748"/>
            <a:ext cx="2190750" cy="962025"/>
          </a:xfrm>
          <a:prstGeom prst="rect">
            <a:avLst/>
          </a:prstGeom>
        </p:spPr>
      </p:pic>
    </p:spTree>
    <p:extLst>
      <p:ext uri="{BB962C8B-B14F-4D97-AF65-F5344CB8AC3E}">
        <p14:creationId xmlns:p14="http://schemas.microsoft.com/office/powerpoint/2010/main" val="3575102315"/>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Permissions</a:t>
            </a:r>
            <a:endParaRPr lang="en-US" dirty="0"/>
          </a:p>
        </p:txBody>
      </p:sp>
      <p:sp>
        <p:nvSpPr>
          <p:cNvPr id="3" name="Text Placeholder 2"/>
          <p:cNvSpPr>
            <a:spLocks noGrp="1"/>
          </p:cNvSpPr>
          <p:nvPr>
            <p:ph type="body" sz="quarter" idx="12"/>
          </p:nvPr>
        </p:nvSpPr>
        <p:spPr>
          <a:xfrm>
            <a:off x="650040" y="1856198"/>
            <a:ext cx="4819107" cy="5345953"/>
          </a:xfrm>
        </p:spPr>
        <p:txBody>
          <a:bodyPr/>
          <a:lstStyle/>
          <a:p>
            <a:r>
              <a:rPr lang="en-US" dirty="0" smtClean="0"/>
              <a:t>1. If </a:t>
            </a:r>
            <a:r>
              <a:rPr lang="en-US" dirty="0" err="1" smtClean="0"/>
              <a:t>i</a:t>
            </a:r>
            <a:r>
              <a:rPr lang="en-US" dirty="0" smtClean="0"/>
              <a:t> set to site management only can do all?</a:t>
            </a:r>
          </a:p>
          <a:p>
            <a:endParaRPr lang="en-US" dirty="0"/>
          </a:p>
          <a:p>
            <a:r>
              <a:rPr lang="en-US" dirty="0" smtClean="0"/>
              <a:t>2. if </a:t>
            </a:r>
            <a:r>
              <a:rPr lang="en-US" dirty="0" err="1" smtClean="0"/>
              <a:t>i</a:t>
            </a:r>
            <a:r>
              <a:rPr lang="en-US" dirty="0" smtClean="0"/>
              <a:t> set test2 user perms to only org management</a:t>
            </a:r>
          </a:p>
          <a:p>
            <a:endParaRPr lang="en-US" dirty="0"/>
          </a:p>
          <a:p>
            <a:r>
              <a:rPr lang="en-US" dirty="0" smtClean="0"/>
              <a:t>3. if </a:t>
            </a:r>
            <a:r>
              <a:rPr lang="en-US" dirty="0" err="1" smtClean="0"/>
              <a:t>i</a:t>
            </a:r>
            <a:r>
              <a:rPr lang="en-US" dirty="0" smtClean="0"/>
              <a:t> remove all </a:t>
            </a:r>
            <a:r>
              <a:rPr lang="en-US" dirty="0" err="1" smtClean="0"/>
              <a:t>perms..you</a:t>
            </a:r>
            <a:r>
              <a:rPr lang="en-US" dirty="0" smtClean="0"/>
              <a:t> can do nothing but view profiles and add keys..</a:t>
            </a:r>
            <a:endParaRPr lang="en-US" dirty="0"/>
          </a:p>
        </p:txBody>
      </p:sp>
      <p:cxnSp>
        <p:nvCxnSpPr>
          <p:cNvPr id="8" name="Straight Arrow Connector 7"/>
          <p:cNvCxnSpPr/>
          <p:nvPr/>
        </p:nvCxnSpPr>
        <p:spPr>
          <a:xfrm>
            <a:off x="5952226" y="3812875"/>
            <a:ext cx="4192438" cy="716299"/>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flipV="1">
            <a:off x="3755425" y="2017529"/>
            <a:ext cx="6078688" cy="97496"/>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4" name="Picture 3"/>
          <p:cNvPicPr>
            <a:picLocks noChangeAspect="1"/>
          </p:cNvPicPr>
          <p:nvPr/>
        </p:nvPicPr>
        <p:blipFill>
          <a:blip r:embed="rId2"/>
          <a:stretch>
            <a:fillRect/>
          </a:stretch>
        </p:blipFill>
        <p:spPr>
          <a:xfrm>
            <a:off x="10767798" y="676311"/>
            <a:ext cx="3068972" cy="3028591"/>
          </a:xfrm>
          <a:prstGeom prst="rect">
            <a:avLst/>
          </a:prstGeom>
        </p:spPr>
      </p:pic>
    </p:spTree>
    <p:extLst>
      <p:ext uri="{BB962C8B-B14F-4D97-AF65-F5344CB8AC3E}">
        <p14:creationId xmlns:p14="http://schemas.microsoft.com/office/powerpoint/2010/main" val="178382884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Permissions</a:t>
            </a:r>
            <a:endParaRPr lang="en-US" dirty="0"/>
          </a:p>
        </p:txBody>
      </p:sp>
      <p:sp>
        <p:nvSpPr>
          <p:cNvPr id="3" name="Text Placeholder 2"/>
          <p:cNvSpPr>
            <a:spLocks noGrp="1"/>
          </p:cNvSpPr>
          <p:nvPr>
            <p:ph type="body" sz="quarter" idx="12"/>
          </p:nvPr>
        </p:nvSpPr>
        <p:spPr>
          <a:xfrm>
            <a:off x="650040" y="1856198"/>
            <a:ext cx="4819107" cy="5345953"/>
          </a:xfrm>
        </p:spPr>
        <p:txBody>
          <a:bodyPr/>
          <a:lstStyle/>
          <a:p>
            <a:r>
              <a:rPr lang="en-US" dirty="0"/>
              <a:t>I got it to work now. Seem that after I switch to a different org, I then need to create/add nodes while in that org.</a:t>
            </a:r>
          </a:p>
        </p:txBody>
      </p:sp>
      <p:pic>
        <p:nvPicPr>
          <p:cNvPr id="4" name="Picture 3"/>
          <p:cNvPicPr>
            <a:picLocks noChangeAspect="1"/>
          </p:cNvPicPr>
          <p:nvPr/>
        </p:nvPicPr>
        <p:blipFill>
          <a:blip r:embed="rId2"/>
          <a:stretch>
            <a:fillRect/>
          </a:stretch>
        </p:blipFill>
        <p:spPr>
          <a:xfrm>
            <a:off x="12410745" y="1586991"/>
            <a:ext cx="2927021" cy="5968082"/>
          </a:xfrm>
          <a:prstGeom prst="rect">
            <a:avLst/>
          </a:prstGeom>
        </p:spPr>
      </p:pic>
    </p:spTree>
    <p:extLst>
      <p:ext uri="{BB962C8B-B14F-4D97-AF65-F5344CB8AC3E}">
        <p14:creationId xmlns:p14="http://schemas.microsoft.com/office/powerpoint/2010/main" val="3819132160"/>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Permissions</a:t>
            </a:r>
            <a:endParaRPr lang="en-US" dirty="0"/>
          </a:p>
        </p:txBody>
      </p:sp>
      <p:sp>
        <p:nvSpPr>
          <p:cNvPr id="3" name="Text Placeholder 2"/>
          <p:cNvSpPr>
            <a:spLocks noGrp="1"/>
          </p:cNvSpPr>
          <p:nvPr>
            <p:ph type="body" sz="quarter" idx="12"/>
          </p:nvPr>
        </p:nvSpPr>
        <p:spPr>
          <a:xfrm>
            <a:off x="650040" y="1856198"/>
            <a:ext cx="4819107" cy="5345953"/>
          </a:xfrm>
        </p:spPr>
        <p:txBody>
          <a:bodyPr/>
          <a:lstStyle/>
          <a:p>
            <a:r>
              <a:rPr lang="en-US" dirty="0" smtClean="0"/>
              <a:t>can edit or create a node.</a:t>
            </a:r>
          </a:p>
          <a:p>
            <a:endParaRPr lang="en-US" dirty="0"/>
          </a:p>
          <a:p>
            <a:r>
              <a:rPr lang="en-US" dirty="0" smtClean="0"/>
              <a:t>HARD refresh</a:t>
            </a:r>
            <a:endParaRPr lang="en-US" dirty="0"/>
          </a:p>
        </p:txBody>
      </p:sp>
      <p:pic>
        <p:nvPicPr>
          <p:cNvPr id="5" name="Picture 4"/>
          <p:cNvPicPr>
            <a:picLocks noChangeAspect="1"/>
          </p:cNvPicPr>
          <p:nvPr/>
        </p:nvPicPr>
        <p:blipFill>
          <a:blip r:embed="rId2"/>
          <a:stretch>
            <a:fillRect/>
          </a:stretch>
        </p:blipFill>
        <p:spPr>
          <a:xfrm>
            <a:off x="7598201" y="1133475"/>
            <a:ext cx="3810000" cy="2499554"/>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12003436" y="1133475"/>
            <a:ext cx="3976765" cy="4283983"/>
          </a:xfrm>
          <a:prstGeom prst="rect">
            <a:avLst/>
          </a:prstGeom>
          <a:ln>
            <a:solidFill>
              <a:schemeClr val="accent1"/>
            </a:solidFill>
          </a:ln>
        </p:spPr>
      </p:pic>
      <p:sp>
        <p:nvSpPr>
          <p:cNvPr id="7" name="Rectangle 6"/>
          <p:cNvSpPr/>
          <p:nvPr/>
        </p:nvSpPr>
        <p:spPr>
          <a:xfrm>
            <a:off x="199366" y="4139222"/>
            <a:ext cx="8128000" cy="3785652"/>
          </a:xfrm>
          <a:prstGeom prst="rect">
            <a:avLst/>
          </a:prstGeom>
        </p:spPr>
        <p:txBody>
          <a:bodyPr>
            <a:spAutoFit/>
          </a:bodyPr>
          <a:lstStyle/>
          <a:p>
            <a:r>
              <a:rPr lang="en-US" dirty="0"/>
              <a:t>Teams seem to have their own set of permissions. Couple questions please:</a:t>
            </a:r>
            <a:r>
              <a:rPr lang="en-US" i="1" dirty="0"/>
              <a:t/>
            </a:r>
            <a:br>
              <a:rPr lang="en-US" i="1" dirty="0"/>
            </a:br>
            <a:r>
              <a:rPr lang="en-US" dirty="0"/>
              <a:t>1. How does a user's Site Management permissions relate to a Team's Node Management and Compliance Scan permissions?</a:t>
            </a:r>
            <a:r>
              <a:rPr lang="en-US" i="1" dirty="0"/>
              <a:t/>
            </a:r>
            <a:br>
              <a:rPr lang="en-US" i="1" dirty="0"/>
            </a:br>
            <a:endParaRPr lang="en-US" dirty="0"/>
          </a:p>
          <a:p>
            <a:r>
              <a:rPr lang="en-US" b="1" dirty="0" err="1">
                <a:solidFill>
                  <a:srgbClr val="2C2D30"/>
                </a:solidFill>
                <a:hlinkClick r:id="rId4"/>
              </a:rPr>
              <a:t>steve_delfante</a:t>
            </a:r>
            <a:r>
              <a:rPr lang="en-US" dirty="0"/>
              <a:t> </a:t>
            </a:r>
            <a:r>
              <a:rPr lang="en-US" sz="1050" i="1" dirty="0">
                <a:solidFill>
                  <a:srgbClr val="9E9EA6"/>
                </a:solidFill>
                <a:latin typeface="Slack-Lato"/>
                <a:hlinkClick r:id="rId5" tooltip="Today at 11:06:02 AM&lt;br&gt;Click to open in archives"/>
              </a:rPr>
              <a:t>[</a:t>
            </a:r>
            <a:r>
              <a:rPr lang="en-US" sz="1050" dirty="0">
                <a:solidFill>
                  <a:srgbClr val="9E9EA6"/>
                </a:solidFill>
                <a:latin typeface="Slack-Lato"/>
                <a:hlinkClick r:id="rId5" tooltip="Today at 11:06:02 AM&lt;br&gt;Click to open in archives"/>
              </a:rPr>
              <a:t>11:06 AM</a:t>
            </a:r>
            <a:r>
              <a:rPr lang="en-US" sz="1050" i="1" dirty="0">
                <a:solidFill>
                  <a:srgbClr val="9E9EA6"/>
                </a:solidFill>
                <a:latin typeface="Slack-Lato"/>
                <a:hlinkClick r:id="rId5" tooltip="Today at 11:06:02 AM&lt;br&gt;Click to open in archives"/>
              </a:rPr>
              <a:t>]</a:t>
            </a:r>
            <a:r>
              <a:rPr lang="en-US" dirty="0"/>
              <a:t> </a:t>
            </a:r>
            <a:r>
              <a:rPr lang="en-US" dirty="0">
                <a:solidFill>
                  <a:srgbClr val="9E9EA6"/>
                </a:solidFill>
                <a:hlinkClick r:id="rId6"/>
              </a:rPr>
              <a:t>uploaded an image: </a:t>
            </a:r>
            <a:r>
              <a:rPr lang="en-US" b="1" dirty="0">
                <a:solidFill>
                  <a:srgbClr val="2A80B9"/>
                </a:solidFill>
                <a:hlinkClick r:id="rId6"/>
              </a:rPr>
              <a:t>Pasted image at 2016-01-22, 11:06 AM</a:t>
            </a:r>
            <a:r>
              <a:rPr lang="en-US" dirty="0">
                <a:solidFill>
                  <a:srgbClr val="9E9EA6"/>
                </a:solidFill>
                <a:hlinkClick r:id="rId6"/>
              </a:rPr>
              <a:t> </a:t>
            </a:r>
            <a:endParaRPr lang="en-US" dirty="0">
              <a:solidFill>
                <a:srgbClr val="2A80B9"/>
              </a:solidFill>
              <a:latin typeface="Slack-Lato"/>
              <a:hlinkClick r:id="rId7" tooltip="Open in lightbox (ctrl+click to open original in new tab)"/>
            </a:endParaRPr>
          </a:p>
          <a:p>
            <a:r>
              <a:rPr lang="en-US" dirty="0"/>
              <a:t/>
            </a:r>
            <a:br>
              <a:rPr lang="en-US" dirty="0"/>
            </a:br>
            <a:endParaRPr lang="en-US" dirty="0"/>
          </a:p>
        </p:txBody>
      </p:sp>
    </p:spTree>
    <p:extLst>
      <p:ext uri="{BB962C8B-B14F-4D97-AF65-F5344CB8AC3E}">
        <p14:creationId xmlns:p14="http://schemas.microsoft.com/office/powerpoint/2010/main" val="196608920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Reports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mmm</a:t>
            </a:r>
          </a:p>
          <a:p>
            <a:endParaRPr lang="en-US" dirty="0"/>
          </a:p>
          <a:p>
            <a:endParaRPr lang="en-US" dirty="0" smtClean="0"/>
          </a:p>
          <a:p>
            <a:r>
              <a:rPr lang="en-US" dirty="0" smtClean="0"/>
              <a:t>IMPORTING NODES</a:t>
            </a:r>
          </a:p>
          <a:p>
            <a:r>
              <a:rPr lang="en-US" dirty="0" err="1" smtClean="0"/>
              <a:t>andrew</a:t>
            </a:r>
            <a:r>
              <a:rPr lang="en-US" dirty="0"/>
              <a:t>: you can add nodes using the API, e.g. in bulk</a:t>
            </a:r>
            <a:r>
              <a:rPr lang="en-US" dirty="0">
                <a:hlinkClick r:id="rId3"/>
              </a:rPr>
              <a:t>https://github.com/chef/chef-compliance/blob/master/docs/api_compliance.rst#post-bulk</a:t>
            </a:r>
            <a:endParaRPr lang="en-US" dirty="0"/>
          </a:p>
        </p:txBody>
      </p:sp>
    </p:spTree>
    <p:extLst>
      <p:ext uri="{BB962C8B-B14F-4D97-AF65-F5344CB8AC3E}">
        <p14:creationId xmlns:p14="http://schemas.microsoft.com/office/powerpoint/2010/main" val="31178829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292126"/>
            <a:ext cx="12319001" cy="1251174"/>
          </a:xfrm>
        </p:spPr>
        <p:txBody>
          <a:bodyPr>
            <a:normAutofit/>
          </a:bodyPr>
          <a:lstStyle/>
          <a:p>
            <a:r>
              <a:rPr lang="en-US" dirty="0" smtClean="0"/>
              <a:t>GE: Creating a Custom Profile</a:t>
            </a:r>
            <a:endParaRPr lang="en-US" dirty="0"/>
          </a:p>
        </p:txBody>
      </p:sp>
      <p:sp>
        <p:nvSpPr>
          <p:cNvPr id="3" name="Content Placeholder 2"/>
          <p:cNvSpPr>
            <a:spLocks noGrp="1"/>
          </p:cNvSpPr>
          <p:nvPr>
            <p:ph sz="quarter" idx="11"/>
          </p:nvPr>
        </p:nvSpPr>
        <p:spPr/>
        <p:txBody>
          <a:bodyPr/>
          <a:lstStyle/>
          <a:p>
            <a:r>
              <a:rPr lang="en-US" dirty="0" smtClean="0"/>
              <a:t>Creating custom profiles to fit your business needs.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 custom profile.</a:t>
            </a:r>
          </a:p>
          <a:p>
            <a:pPr marL="342900" indent="-342900">
              <a:buFont typeface="Wingdings" panose="05000000000000000000" pitchFamily="2" charset="2"/>
              <a:buChar char="q"/>
            </a:pPr>
            <a:r>
              <a:rPr lang="en-US" dirty="0" smtClean="0"/>
              <a:t>Test your profile with </a:t>
            </a:r>
            <a:r>
              <a:rPr lang="en-US" dirty="0" err="1" smtClean="0"/>
              <a:t>InSpec</a:t>
            </a: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413050"/>
            <a:ext cx="14423693" cy="4086978"/>
          </a:xfrm>
        </p:spPr>
        <p:txBody>
          <a:bodyPr/>
          <a:lstStyle/>
          <a:p>
            <a:pPr defTabSz="1217613" fontAlgn="base">
              <a:lnSpc>
                <a:spcPct val="90000"/>
              </a:lnSpc>
              <a:spcBef>
                <a:spcPct val="30000"/>
              </a:spcBef>
              <a:spcAft>
                <a:spcPts val="450"/>
              </a:spcAft>
              <a:buSzTx/>
              <a:defRPr/>
            </a:pPr>
            <a:endParaRPr lang="en-US" dirty="0"/>
          </a:p>
        </p:txBody>
      </p:sp>
      <p:sp>
        <p:nvSpPr>
          <p:cNvPr id="3" name="Text Placeholder 2"/>
          <p:cNvSpPr>
            <a:spLocks noGrp="1"/>
          </p:cNvSpPr>
          <p:nvPr>
            <p:ph type="body" sz="quarter" idx="11"/>
          </p:nvPr>
        </p:nvSpPr>
        <p:spPr>
          <a:xfrm>
            <a:off x="1121104" y="1239874"/>
            <a:ext cx="14422528" cy="1630917"/>
          </a:xfrm>
        </p:spPr>
        <p:txBody>
          <a:bodyPr/>
          <a:lstStyle/>
          <a:p>
            <a:r>
              <a:rPr lang="en-US" dirty="0" smtClean="0"/>
              <a:t>$ mkdir </a:t>
            </a:r>
            <a:r>
              <a:rPr lang="en-US" dirty="0"/>
              <a:t>-p ~/</a:t>
            </a:r>
            <a:r>
              <a:rPr lang="en-US" dirty="0" err="1" smtClean="0"/>
              <a:t>compliance_profiles</a:t>
            </a:r>
            <a:r>
              <a:rPr lang="en-US" dirty="0" smtClean="0"/>
              <a:t>/profile_01</a:t>
            </a:r>
          </a:p>
          <a:p>
            <a:r>
              <a:rPr lang="en-US" dirty="0" smtClean="0"/>
              <a:t>$ cd </a:t>
            </a:r>
            <a:r>
              <a:rPr lang="en-US" dirty="0"/>
              <a:t>~/</a:t>
            </a:r>
            <a:r>
              <a:rPr lang="en-US" dirty="0" err="1" smtClean="0"/>
              <a:t>compliance_profiles</a:t>
            </a:r>
            <a:r>
              <a:rPr lang="en-US" dirty="0" smtClean="0"/>
              <a:t>/profile_01</a:t>
            </a:r>
            <a:endParaRPr lang="en-US" dirty="0"/>
          </a:p>
        </p:txBody>
      </p:sp>
      <p:sp>
        <p:nvSpPr>
          <p:cNvPr id="5" name="Title 4"/>
          <p:cNvSpPr>
            <a:spLocks noGrp="1"/>
          </p:cNvSpPr>
          <p:nvPr>
            <p:ph type="title"/>
          </p:nvPr>
        </p:nvSpPr>
        <p:spPr/>
        <p:txBody>
          <a:bodyPr>
            <a:normAutofit/>
          </a:bodyPr>
          <a:lstStyle/>
          <a:p>
            <a:r>
              <a:rPr lang="en-US" dirty="0"/>
              <a:t>GE: </a:t>
            </a:r>
            <a:r>
              <a:rPr lang="en-US" dirty="0" smtClean="0"/>
              <a:t>Create a Directory for your Profile</a:t>
            </a:r>
            <a:endParaRPr lang="en-US" dirty="0"/>
          </a:p>
        </p:txBody>
      </p:sp>
    </p:spTree>
    <p:extLst>
      <p:ext uri="{BB962C8B-B14F-4D97-AF65-F5344CB8AC3E}">
        <p14:creationId xmlns:p14="http://schemas.microsoft.com/office/powerpoint/2010/main" val="3303351184"/>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5881" y="2452145"/>
            <a:ext cx="12664758" cy="968599"/>
          </a:xfrm>
        </p:spPr>
        <p:txBody>
          <a:bodyPr>
            <a:normAutofit fontScale="90000"/>
          </a:bodyPr>
          <a:lstStyle/>
          <a:p>
            <a:r>
              <a:rPr lang="en-US" dirty="0" smtClean="0"/>
              <a:t>GE: Uploading the Custom Profile to the Compliance Server </a:t>
            </a:r>
            <a:endParaRPr lang="en-US" dirty="0"/>
          </a:p>
        </p:txBody>
      </p:sp>
      <p:sp>
        <p:nvSpPr>
          <p:cNvPr id="3" name="Content Placeholder 2"/>
          <p:cNvSpPr>
            <a:spLocks noGrp="1"/>
          </p:cNvSpPr>
          <p:nvPr>
            <p:ph sz="quarter" idx="11"/>
          </p:nvPr>
        </p:nvSpPr>
        <p:spPr>
          <a:xfrm>
            <a:off x="1671638" y="3420745"/>
            <a:ext cx="12319000" cy="1528233"/>
          </a:xfrm>
        </p:spPr>
        <p:txBody>
          <a:bodyPr/>
          <a:lstStyle/>
          <a:p>
            <a:r>
              <a:rPr lang="en-US" dirty="0" smtClean="0"/>
              <a:t>Uploading it so it can be used in scans..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Zip up the new profile.</a:t>
            </a:r>
          </a:p>
          <a:p>
            <a:pPr marL="342900" indent="-342900">
              <a:buFont typeface="Wingdings" panose="05000000000000000000" pitchFamily="2" charset="2"/>
              <a:buChar char="q"/>
            </a:pPr>
            <a:r>
              <a:rPr lang="en-US" dirty="0" smtClean="0"/>
              <a:t>Upload it to your laptop and then to the Compliance Server.</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20388245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Creating Users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 new Compliance User.</a:t>
            </a:r>
          </a:p>
          <a:p>
            <a:pPr marL="342900" indent="-342900">
              <a:buFont typeface="Wingdings" panose="05000000000000000000" pitchFamily="2" charset="2"/>
              <a:buChar char="q"/>
            </a:pPr>
            <a:r>
              <a:rPr lang="en-US" dirty="0" smtClean="0"/>
              <a:t>Modify a user's permissions.</a:t>
            </a:r>
            <a:endParaRPr lang="en-US" dirty="0"/>
          </a:p>
        </p:txBody>
      </p:sp>
      <p:sp>
        <p:nvSpPr>
          <p:cNvPr id="5" name="Content Placeholder 2"/>
          <p:cNvSpPr>
            <a:spLocks noGrp="1"/>
          </p:cNvSpPr>
          <p:nvPr>
            <p:ph sz="quarter" idx="11"/>
          </p:nvPr>
        </p:nvSpPr>
        <p:spPr>
          <a:xfrm>
            <a:off x="1671638" y="3260725"/>
            <a:ext cx="12319000" cy="1528233"/>
          </a:xfrm>
        </p:spPr>
        <p:txBody>
          <a:bodyPr/>
          <a:lstStyle/>
          <a:p>
            <a:r>
              <a:rPr lang="en-US" dirty="0" smtClean="0"/>
              <a:t>Let's learn by doing. We'll stop along the way to explain details.</a:t>
            </a:r>
            <a:endParaRPr lang="en-US" dirty="0"/>
          </a:p>
        </p:txBody>
      </p:sp>
    </p:spTree>
    <p:extLst>
      <p:ext uri="{BB962C8B-B14F-4D97-AF65-F5344CB8AC3E}">
        <p14:creationId xmlns:p14="http://schemas.microsoft.com/office/powerpoint/2010/main" val="1349034760"/>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a:pPr>
            <a:r>
              <a:rPr lang="en-US" dirty="0" smtClean="0"/>
              <a:t>From the bottom-left, click the </a:t>
            </a:r>
            <a:r>
              <a:rPr lang="en-US" b="1" dirty="0" smtClean="0"/>
              <a:t>menu</a:t>
            </a:r>
            <a:r>
              <a:rPr lang="en-US" dirty="0" smtClean="0"/>
              <a:t> button and then click </a:t>
            </a:r>
            <a:r>
              <a:rPr lang="en-US" b="1" dirty="0" smtClean="0"/>
              <a:t>Manage user</a:t>
            </a:r>
            <a:r>
              <a:rPr lang="en-US" dirty="0" smtClean="0"/>
              <a:t>s.</a:t>
            </a:r>
          </a:p>
          <a:p>
            <a:pPr marL="514350" indent="-514350">
              <a:buFont typeface="+mj-lt"/>
              <a:buAutoNum type="arabicPeriod"/>
            </a:pPr>
            <a:r>
              <a:rPr lang="en-US" dirty="0" smtClean="0"/>
              <a:t> Click </a:t>
            </a:r>
            <a:r>
              <a:rPr lang="en-US" b="1" dirty="0" smtClean="0"/>
              <a:t>Manage users</a:t>
            </a:r>
            <a:r>
              <a:rPr lang="en-US" dirty="0" smtClean="0"/>
              <a:t>.</a:t>
            </a:r>
          </a:p>
          <a:p>
            <a:pPr marL="514350" indent="-514350">
              <a:buFont typeface="+mj-lt"/>
              <a:buAutoNum type="arabicPeriod"/>
            </a:pPr>
            <a:r>
              <a:rPr lang="en-US" dirty="0" smtClean="0"/>
              <a:t>From the resulting screen, click </a:t>
            </a:r>
            <a:r>
              <a:rPr lang="en-US" b="1" dirty="0" smtClean="0"/>
              <a:t>Create new user</a:t>
            </a:r>
            <a:r>
              <a:rPr lang="en-US" dirty="0" smtClean="0"/>
              <a:t>.</a:t>
            </a:r>
          </a:p>
          <a:p>
            <a:pPr marL="514350" indent="-514350">
              <a:buFont typeface="+mj-lt"/>
              <a:buAutoNum type="arabicPeriod"/>
            </a:pPr>
            <a:endParaRPr lang="en-US" dirty="0"/>
          </a:p>
        </p:txBody>
      </p:sp>
      <p:pic>
        <p:nvPicPr>
          <p:cNvPr id="10" name="Picture 9"/>
          <p:cNvPicPr>
            <a:picLocks noChangeAspect="1"/>
          </p:cNvPicPr>
          <p:nvPr/>
        </p:nvPicPr>
        <p:blipFill>
          <a:blip r:embed="rId2"/>
          <a:stretch>
            <a:fillRect/>
          </a:stretch>
        </p:blipFill>
        <p:spPr>
          <a:xfrm>
            <a:off x="9132696" y="4950187"/>
            <a:ext cx="4619880" cy="3076245"/>
          </a:xfrm>
          <a:prstGeom prst="rect">
            <a:avLst/>
          </a:prstGeom>
          <a:ln>
            <a:solidFill>
              <a:schemeClr val="accent1"/>
            </a:solidFill>
          </a:ln>
        </p:spPr>
      </p:pic>
      <p:grpSp>
        <p:nvGrpSpPr>
          <p:cNvPr id="12" name="Group 11"/>
          <p:cNvGrpSpPr/>
          <p:nvPr/>
        </p:nvGrpSpPr>
        <p:grpSpPr>
          <a:xfrm>
            <a:off x="9132696" y="493430"/>
            <a:ext cx="3595751" cy="4268127"/>
            <a:chOff x="9132696" y="493430"/>
            <a:chExt cx="3595751" cy="4268127"/>
          </a:xfrm>
        </p:grpSpPr>
        <p:pic>
          <p:nvPicPr>
            <p:cNvPr id="7" name="Picture 6"/>
            <p:cNvPicPr>
              <a:picLocks noChangeAspect="1"/>
            </p:cNvPicPr>
            <p:nvPr/>
          </p:nvPicPr>
          <p:blipFill>
            <a:blip r:embed="rId3"/>
            <a:stretch>
              <a:fillRect/>
            </a:stretch>
          </p:blipFill>
          <p:spPr>
            <a:xfrm>
              <a:off x="9132696" y="493430"/>
              <a:ext cx="3595751" cy="4268127"/>
            </a:xfrm>
            <a:prstGeom prst="rect">
              <a:avLst/>
            </a:prstGeom>
            <a:ln>
              <a:solidFill>
                <a:schemeClr val="accent1"/>
              </a:solidFill>
            </a:ln>
          </p:spPr>
        </p:pic>
        <p:pic>
          <p:nvPicPr>
            <p:cNvPr id="11" name="Picture 10"/>
            <p:cNvPicPr>
              <a:picLocks noChangeAspect="1"/>
            </p:cNvPicPr>
            <p:nvPr/>
          </p:nvPicPr>
          <p:blipFill>
            <a:blip r:embed="rId4"/>
            <a:stretch>
              <a:fillRect/>
            </a:stretch>
          </p:blipFill>
          <p:spPr>
            <a:xfrm>
              <a:off x="10011854" y="1708560"/>
              <a:ext cx="1133475" cy="431136"/>
            </a:xfrm>
            <a:prstGeom prst="rect">
              <a:avLst/>
            </a:prstGeom>
          </p:spPr>
        </p:pic>
      </p:grpSp>
      <p:cxnSp>
        <p:nvCxnSpPr>
          <p:cNvPr id="9" name="Straight Arrow Connector 8"/>
          <p:cNvCxnSpPr/>
          <p:nvPr/>
        </p:nvCxnSpPr>
        <p:spPr>
          <a:xfrm>
            <a:off x="5340096" y="3730752"/>
            <a:ext cx="4334256" cy="3657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873613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startAt="4"/>
            </a:pPr>
            <a:r>
              <a:rPr lang="en-US" dirty="0" smtClean="0"/>
              <a:t>From the resulting screen, type a </a:t>
            </a:r>
            <a:r>
              <a:rPr lang="en-US" b="1" dirty="0" smtClean="0"/>
              <a:t>user name </a:t>
            </a:r>
            <a:r>
              <a:rPr lang="en-US" dirty="0" smtClean="0"/>
              <a:t>of your choice and a password you'll remember, like </a:t>
            </a:r>
            <a:r>
              <a:rPr lang="en-US" b="1" dirty="0" smtClean="0"/>
              <a:t>chef</a:t>
            </a:r>
            <a:r>
              <a:rPr lang="en-US" dirty="0" smtClean="0"/>
              <a:t>.</a:t>
            </a:r>
          </a:p>
          <a:p>
            <a:endParaRPr lang="en-US" dirty="0" smtClean="0"/>
          </a:p>
          <a:p>
            <a:r>
              <a:rPr lang="en-US" b="1" dirty="0" smtClean="0"/>
              <a:t>Note</a:t>
            </a:r>
            <a:r>
              <a:rPr lang="en-US" dirty="0" smtClean="0"/>
              <a:t>: Leave the new user's permissions unchecked for now.</a:t>
            </a:r>
          </a:p>
          <a:p>
            <a:endParaRPr lang="en-US" dirty="0" smtClean="0"/>
          </a:p>
          <a:p>
            <a:r>
              <a:rPr lang="en-US" dirty="0" smtClean="0"/>
              <a:t>5. Click the </a:t>
            </a:r>
            <a:r>
              <a:rPr lang="en-US" b="1" dirty="0" smtClean="0"/>
              <a:t>Add user</a:t>
            </a:r>
            <a:r>
              <a:rPr lang="en-US" dirty="0" smtClean="0"/>
              <a:t> button.</a:t>
            </a:r>
            <a:endParaRPr lang="en-US" dirty="0"/>
          </a:p>
        </p:txBody>
      </p:sp>
      <p:pic>
        <p:nvPicPr>
          <p:cNvPr id="8" name="Picture 7"/>
          <p:cNvPicPr>
            <a:picLocks noChangeAspect="1"/>
          </p:cNvPicPr>
          <p:nvPr/>
        </p:nvPicPr>
        <p:blipFill>
          <a:blip r:embed="rId2"/>
          <a:stretch>
            <a:fillRect/>
          </a:stretch>
        </p:blipFill>
        <p:spPr>
          <a:xfrm>
            <a:off x="8544060" y="462914"/>
            <a:ext cx="7000741" cy="7071742"/>
          </a:xfrm>
          <a:prstGeom prst="rect">
            <a:avLst/>
          </a:prstGeom>
          <a:ln>
            <a:solidFill>
              <a:schemeClr val="accent1"/>
            </a:solidFill>
          </a:ln>
        </p:spPr>
      </p:pic>
    </p:spTree>
    <p:extLst>
      <p:ext uri="{BB962C8B-B14F-4D97-AF65-F5344CB8AC3E}">
        <p14:creationId xmlns:p14="http://schemas.microsoft.com/office/powerpoint/2010/main" val="309392434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a:t>
            </a:r>
            <a:br>
              <a:rPr lang="en-US" dirty="0" smtClean="0"/>
            </a:br>
            <a:r>
              <a:rPr lang="en-US" dirty="0" smtClean="0"/>
              <a:t>Creating Users</a:t>
            </a:r>
            <a:endParaRPr lang="en-US" dirty="0"/>
          </a:p>
        </p:txBody>
      </p:sp>
      <p:sp>
        <p:nvSpPr>
          <p:cNvPr id="5" name="Text Placeholder 4"/>
          <p:cNvSpPr>
            <a:spLocks noGrp="1"/>
          </p:cNvSpPr>
          <p:nvPr>
            <p:ph type="body" sz="quarter" idx="12"/>
          </p:nvPr>
        </p:nvSpPr>
        <p:spPr>
          <a:xfrm>
            <a:off x="650040" y="1856198"/>
            <a:ext cx="6006792" cy="5897914"/>
          </a:xfrm>
        </p:spPr>
        <p:txBody>
          <a:bodyPr/>
          <a:lstStyle/>
          <a:p>
            <a:r>
              <a:rPr lang="en-US" dirty="0"/>
              <a:t>A user can have the following permissions</a:t>
            </a:r>
            <a:r>
              <a:rPr lang="en-US" dirty="0" smtClean="0"/>
              <a:t>:</a:t>
            </a:r>
          </a:p>
          <a:p>
            <a:endParaRPr lang="en-US" dirty="0" smtClean="0"/>
          </a:p>
          <a:p>
            <a:pPr marL="457200" indent="-457200">
              <a:buFont typeface="Wingdings" panose="05000000000000000000" pitchFamily="2" charset="2"/>
              <a:buChar char="q"/>
            </a:pPr>
            <a:r>
              <a:rPr lang="en-US" b="1" dirty="0"/>
              <a:t>S</a:t>
            </a:r>
            <a:r>
              <a:rPr lang="en-US" b="1" dirty="0" smtClean="0"/>
              <a:t>ite Management </a:t>
            </a:r>
            <a:r>
              <a:rPr lang="en-US" dirty="0" smtClean="0"/>
              <a:t>users can do everything.</a:t>
            </a:r>
          </a:p>
          <a:p>
            <a:pPr marL="457200" indent="-457200">
              <a:buFont typeface="Wingdings" panose="05000000000000000000" pitchFamily="2" charset="2"/>
              <a:buChar char="q"/>
            </a:pPr>
            <a:r>
              <a:rPr lang="en-US" b="1" dirty="0" smtClean="0"/>
              <a:t>Organization Management </a:t>
            </a:r>
            <a:r>
              <a:rPr lang="en-US" dirty="0" smtClean="0"/>
              <a:t>users can </a:t>
            </a:r>
            <a:r>
              <a:rPr lang="en-US" dirty="0"/>
              <a:t>create, edit or delete </a:t>
            </a:r>
            <a:r>
              <a:rPr lang="en-US" dirty="0" smtClean="0"/>
              <a:t>Organizations.</a:t>
            </a:r>
          </a:p>
          <a:p>
            <a:pPr marL="457200" indent="-457200">
              <a:buFont typeface="Wingdings" panose="05000000000000000000" pitchFamily="2" charset="2"/>
              <a:buChar char="q"/>
            </a:pPr>
            <a:r>
              <a:rPr lang="en-US" b="1" dirty="0" smtClean="0"/>
              <a:t>User Management </a:t>
            </a:r>
            <a:r>
              <a:rPr lang="en-US" dirty="0" smtClean="0"/>
              <a:t>users can </a:t>
            </a:r>
            <a:r>
              <a:rPr lang="en-US" dirty="0"/>
              <a:t>create, edit or delete </a:t>
            </a:r>
            <a:r>
              <a:rPr lang="en-US" dirty="0" smtClean="0"/>
              <a:t>users.</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8396287" y="447472"/>
            <a:ext cx="7348702" cy="6746350"/>
          </a:xfrm>
          <a:prstGeom prst="rect">
            <a:avLst/>
          </a:prstGeom>
          <a:ln>
            <a:solidFill>
              <a:schemeClr val="accent1"/>
            </a:solidFill>
          </a:ln>
        </p:spPr>
      </p:pic>
    </p:spTree>
    <p:extLst>
      <p:ext uri="{BB962C8B-B14F-4D97-AF65-F5344CB8AC3E}">
        <p14:creationId xmlns:p14="http://schemas.microsoft.com/office/powerpoint/2010/main" val="325465379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Discussion:</a:t>
            </a:r>
            <a:br>
              <a:rPr lang="en-US" dirty="0"/>
            </a:br>
            <a:r>
              <a:rPr lang="en-US" dirty="0"/>
              <a:t>Creating Users</a:t>
            </a:r>
          </a:p>
        </p:txBody>
      </p:sp>
      <p:sp>
        <p:nvSpPr>
          <p:cNvPr id="5" name="Text Placeholder 4"/>
          <p:cNvSpPr>
            <a:spLocks noGrp="1"/>
          </p:cNvSpPr>
          <p:nvPr>
            <p:ph type="body" sz="quarter" idx="12"/>
          </p:nvPr>
        </p:nvSpPr>
        <p:spPr>
          <a:xfrm>
            <a:off x="650040" y="1856198"/>
            <a:ext cx="7132088" cy="5824762"/>
          </a:xfrm>
        </p:spPr>
        <p:txBody>
          <a:bodyPr/>
          <a:lstStyle/>
          <a:p>
            <a:r>
              <a:rPr lang="en-US" dirty="0" smtClean="0"/>
              <a:t>Notice from the current </a:t>
            </a:r>
            <a:r>
              <a:rPr lang="en-US" b="1" dirty="0" smtClean="0"/>
              <a:t>Users</a:t>
            </a:r>
            <a:r>
              <a:rPr lang="en-US" dirty="0" smtClean="0"/>
              <a:t> screen you could edit or delete users. </a:t>
            </a:r>
          </a:p>
          <a:p>
            <a:r>
              <a:rPr lang="en-US" dirty="0" smtClean="0"/>
              <a:t>The bottom image shows the permissions that you can edit for a user. </a:t>
            </a:r>
          </a:p>
          <a:p>
            <a:r>
              <a:rPr lang="en-US" dirty="0" smtClean="0"/>
              <a:t>You could also edit the Username and/or Password but not the user ID.</a:t>
            </a:r>
          </a:p>
          <a:p>
            <a:endParaRPr lang="en-US" dirty="0"/>
          </a:p>
          <a:p>
            <a:r>
              <a:rPr lang="en-US" b="1" dirty="0"/>
              <a:t>Reminder</a:t>
            </a:r>
            <a:r>
              <a:rPr lang="en-US" dirty="0"/>
              <a:t>: Leave the new user's permissions unchecked for now.</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8689403" y="232918"/>
            <a:ext cx="6434773" cy="32372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8890571" y="3796088"/>
            <a:ext cx="5940997" cy="4315997"/>
          </a:xfrm>
          <a:prstGeom prst="rect">
            <a:avLst/>
          </a:prstGeom>
          <a:ln>
            <a:solidFill>
              <a:schemeClr val="accent1"/>
            </a:solidFill>
          </a:ln>
        </p:spPr>
      </p:pic>
    </p:spTree>
    <p:extLst>
      <p:ext uri="{BB962C8B-B14F-4D97-AF65-F5344CB8AC3E}">
        <p14:creationId xmlns:p14="http://schemas.microsoft.com/office/powerpoint/2010/main" val="371236710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startAt="6"/>
            </a:pPr>
            <a:r>
              <a:rPr lang="en-US" dirty="0" smtClean="0"/>
              <a:t>From the top-right of the Compliance web UI, click the </a:t>
            </a:r>
            <a:r>
              <a:rPr lang="en-US" b="1" dirty="0" smtClean="0"/>
              <a:t>User</a:t>
            </a:r>
            <a:r>
              <a:rPr lang="en-US" dirty="0" smtClean="0"/>
              <a:t> icon and log out.</a:t>
            </a:r>
          </a:p>
          <a:p>
            <a:pPr marL="514350" indent="-514350">
              <a:buFont typeface="+mj-lt"/>
              <a:buAutoNum type="arabicPeriod" startAt="6"/>
            </a:pPr>
            <a:r>
              <a:rPr lang="en-US" dirty="0" smtClean="0"/>
              <a:t>From the resulting login screen, log in with your </a:t>
            </a:r>
            <a:r>
              <a:rPr lang="en-US" b="1" dirty="0" smtClean="0"/>
              <a:t>new user name</a:t>
            </a:r>
            <a:r>
              <a:rPr lang="en-US" dirty="0" smtClean="0"/>
              <a:t>.</a:t>
            </a:r>
            <a:endParaRPr lang="en-US" dirty="0"/>
          </a:p>
        </p:txBody>
      </p:sp>
      <p:pic>
        <p:nvPicPr>
          <p:cNvPr id="3" name="Picture 2"/>
          <p:cNvPicPr>
            <a:picLocks noChangeAspect="1"/>
          </p:cNvPicPr>
          <p:nvPr/>
        </p:nvPicPr>
        <p:blipFill>
          <a:blip r:embed="rId2"/>
          <a:stretch>
            <a:fillRect/>
          </a:stretch>
        </p:blipFill>
        <p:spPr>
          <a:xfrm>
            <a:off x="9412861" y="589676"/>
            <a:ext cx="5762288" cy="3248637"/>
          </a:xfrm>
          <a:prstGeom prst="rect">
            <a:avLst/>
          </a:prstGeom>
          <a:ln>
            <a:solidFill>
              <a:schemeClr val="accent1"/>
            </a:solidFill>
          </a:ln>
        </p:spPr>
      </p:pic>
      <p:cxnSp>
        <p:nvCxnSpPr>
          <p:cNvPr id="9" name="Straight Arrow Connector 8"/>
          <p:cNvCxnSpPr/>
          <p:nvPr/>
        </p:nvCxnSpPr>
        <p:spPr>
          <a:xfrm>
            <a:off x="5301185" y="3030360"/>
            <a:ext cx="6333096" cy="41323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9348281" y="4258823"/>
            <a:ext cx="5826868" cy="3763186"/>
          </a:xfrm>
          <a:prstGeom prst="rect">
            <a:avLst/>
          </a:prstGeom>
          <a:ln>
            <a:solidFill>
              <a:schemeClr val="accent1"/>
            </a:solidFill>
          </a:ln>
        </p:spPr>
      </p:pic>
      <p:cxnSp>
        <p:nvCxnSpPr>
          <p:cNvPr id="12" name="Straight Arrow Connector 11"/>
          <p:cNvCxnSpPr/>
          <p:nvPr/>
        </p:nvCxnSpPr>
        <p:spPr>
          <a:xfrm>
            <a:off x="3974981" y="4805859"/>
            <a:ext cx="6025053" cy="70511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4252155"/>
      </p:ext>
    </p:extLst>
  </p:cSld>
  <p:clrMapOvr>
    <a:masterClrMapping/>
  </p:clrMapOvr>
  <p:transition spd="med">
    <p:fade/>
  </p:transition>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3188</TotalTime>
  <Words>1943</Words>
  <Application>Microsoft Office PowerPoint</Application>
  <PresentationFormat>Custom</PresentationFormat>
  <Paragraphs>286</Paragraphs>
  <Slides>41</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41</vt:i4>
      </vt:variant>
    </vt:vector>
  </HeadingPairs>
  <TitlesOfParts>
    <vt:vector size="48" baseType="lpstr">
      <vt:lpstr>MS PGothic</vt:lpstr>
      <vt:lpstr>Arial</vt:lpstr>
      <vt:lpstr>Courier New</vt:lpstr>
      <vt:lpstr>Slack-Lato</vt:lpstr>
      <vt:lpstr>Wingdings</vt:lpstr>
      <vt:lpstr>Base</vt:lpstr>
      <vt:lpstr>Interaction</vt:lpstr>
      <vt:lpstr>Users, Organizations, Teams and Permissions</vt:lpstr>
      <vt:lpstr>Objectives</vt:lpstr>
      <vt:lpstr>Managing Users</vt:lpstr>
      <vt:lpstr>Group Lab: Creating Users</vt:lpstr>
      <vt:lpstr>GL: Creating Users</vt:lpstr>
      <vt:lpstr>GL: Creating Users</vt:lpstr>
      <vt:lpstr>Discussion: Creating Users</vt:lpstr>
      <vt:lpstr>Discussion: Creating Users</vt:lpstr>
      <vt:lpstr>GL: Managing Users</vt:lpstr>
      <vt:lpstr>GL: Managing Users</vt:lpstr>
      <vt:lpstr>Organizations in Chef Compliance</vt:lpstr>
      <vt:lpstr>Group Lab: Using Organizations and Teams</vt:lpstr>
      <vt:lpstr>GL: Creating an Organization</vt:lpstr>
      <vt:lpstr>GL: Creating an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Organizations and Teams</vt:lpstr>
      <vt:lpstr>TODO - permissions.</vt:lpstr>
      <vt:lpstr>Sharing Nodes via Organizations and Teams</vt:lpstr>
      <vt:lpstr>Organizations in Chef Compliance</vt:lpstr>
      <vt:lpstr>Nodes and Organizations</vt:lpstr>
      <vt:lpstr>Group Lab: Managing Users and Permissions</vt:lpstr>
      <vt:lpstr>GL: Managing Permissions</vt:lpstr>
      <vt:lpstr>GL: Managing Permissions</vt:lpstr>
      <vt:lpstr>GL: Managing Permissions</vt:lpstr>
      <vt:lpstr>GL: Managing Permissions</vt:lpstr>
      <vt:lpstr>GL: Managing Permissions</vt:lpstr>
      <vt:lpstr>GL: Managing Permissions</vt:lpstr>
      <vt:lpstr>GL: Managing Permissions</vt:lpstr>
      <vt:lpstr>Running Reports</vt:lpstr>
      <vt:lpstr>GE: Creating a Custom Profile</vt:lpstr>
      <vt:lpstr>GE: Create a Directory for your Profile</vt:lpstr>
      <vt:lpstr>GE: Uploading the Custom Profile to the Compliance Server </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202</cp:revision>
  <cp:lastPrinted>2015-02-07T23:49:10Z</cp:lastPrinted>
  <dcterms:created xsi:type="dcterms:W3CDTF">2015-11-10T15:58:30Z</dcterms:created>
  <dcterms:modified xsi:type="dcterms:W3CDTF">2016-01-26T00:15:18Z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