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256" r:id="rId7"/>
    <p:sldId id="291" r:id="rId8"/>
    <p:sldId id="257" r:id="rId9"/>
    <p:sldId id="299" r:id="rId10"/>
    <p:sldId id="283" r:id="rId11"/>
    <p:sldId id="294" r:id="rId12"/>
    <p:sldId id="295" r:id="rId13"/>
    <p:sldId id="284" r:id="rId14"/>
    <p:sldId id="297" r:id="rId15"/>
    <p:sldId id="298" r:id="rId16"/>
    <p:sldId id="286" r:id="rId17"/>
    <p:sldId id="285" r:id="rId18"/>
    <p:sldId id="293" r:id="rId19"/>
    <p:sldId id="300" r:id="rId20"/>
    <p:sldId id="292" r:id="rId21"/>
    <p:sldId id="301" r:id="rId22"/>
    <p:sldId id="288" r:id="rId23"/>
    <p:sldId id="267"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52730" autoAdjust="0"/>
  </p:normalViewPr>
  <p:slideViewPr>
    <p:cSldViewPr snapToGrid="0">
      <p:cViewPr varScale="1">
        <p:scale>
          <a:sx n="25" d="100"/>
          <a:sy n="25" d="100"/>
        </p:scale>
        <p:origin x="1808" y="12"/>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This Chef Compliance course provides an</a:t>
            </a:r>
            <a:r>
              <a:rPr lang="en-US" baseline="0" dirty="0" smtClean="0"/>
              <a:t> </a:t>
            </a:r>
            <a:r>
              <a:rPr lang="en-US" dirty="0" smtClean="0"/>
              <a:t>understanding of the capabilities of Chef Compliance. This course covers</a:t>
            </a:r>
            <a:r>
              <a:rPr lang="en-US" baseline="0" dirty="0" smtClean="0"/>
              <a:t> how to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install and initially configure the Chef Compliance server, perform compliance scans against Windows and Linux nodes, and remediate compliance issues with Chef, and run Compliance reports.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a:t>
            </a: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addition, you will learn how to use InSpec to create and modify Chef Compliance profiles and learn how to locate CIS (Center for Internet Security) and DoD (Department of Defense) compliance specifications that you can use to write Chef Compliance profiles.</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target node AMIs.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strike="sngStrike" dirty="0" smtClean="0"/>
              <a:t>Instructor Note: This course has been tested on</a:t>
            </a:r>
            <a:r>
              <a:rPr lang="en-US" strike="sngStrike" baseline="0" dirty="0" smtClean="0"/>
              <a:t> </a:t>
            </a:r>
            <a:r>
              <a:rPr lang="en-US" sz="1200" strike="sngStrike" kern="1200" dirty="0" smtClean="0">
                <a:solidFill>
                  <a:schemeClr val="tx1"/>
                </a:solidFill>
                <a:effectLst/>
                <a:latin typeface="Arial" panose="020B0604020202020204" pitchFamily="34" charset="0"/>
                <a:ea typeface="ＭＳ Ｐゴシック" charset="0"/>
                <a:cs typeface="Arial" panose="020B0604020202020204" pitchFamily="34" charset="0"/>
              </a:rPr>
              <a:t>Compliance Server v</a:t>
            </a:r>
            <a:r>
              <a:rPr lang="en-US" sz="1200" b="0" i="0" strike="sngStrike" kern="1200" dirty="0" smtClean="0">
                <a:solidFill>
                  <a:schemeClr val="tx1"/>
                </a:solidFill>
                <a:effectLst/>
                <a:latin typeface="Arial" panose="020B0604020202020204" pitchFamily="34" charset="0"/>
                <a:ea typeface="ＭＳ Ｐゴシック" charset="0"/>
                <a:cs typeface="Arial" panose="020B0604020202020204" pitchFamily="34" charset="0"/>
              </a:rPr>
              <a:t>0.14.5</a:t>
            </a:r>
            <a:r>
              <a:rPr lang="en-US" sz="1200" strike="sngStrike"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strike="sng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labs have been tested against target Linux and Windows nodes that have ChefDK 0.11.0 with </a:t>
            </a:r>
            <a:r>
              <a:rPr lang="en-US" sz="1200" strike="sng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strike="sng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0.11.0</a:t>
            </a:r>
            <a:r>
              <a:rPr lang="en-US" sz="1200" strike="sng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2-23-16 Module 5 labs are failing while using </a:t>
            </a:r>
            <a:r>
              <a:rPr lang="en-US" sz="1200"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0.11.0. </a:t>
            </a:r>
            <a:r>
              <a:rPr lang="en-US" sz="1200" strike="noStrike" kern="1200" baseline="0" smtClean="0">
                <a:solidFill>
                  <a:schemeClr val="tx1"/>
                </a:solidFill>
                <a:effectLst/>
                <a:latin typeface="Arial" panose="020B0604020202020204" pitchFamily="34" charset="0"/>
                <a:ea typeface="ＭＳ Ｐゴシック" charset="0"/>
                <a:cs typeface="Arial" panose="020B0604020202020204" pitchFamily="34" charset="0"/>
              </a:rPr>
              <a:t>Investigating</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a:t>
            </a:r>
            <a:endParaRPr lang="en-US" strike="sngStrike" dirty="0" smtClean="0"/>
          </a:p>
          <a:p>
            <a:endParaRPr lang="en-US" baseline="0" dirty="0" smtClean="0"/>
          </a:p>
          <a:p>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although Chef does not actually need to be installed on these instances in order to run scans.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three nodes you will assign to each student.</a:t>
            </a:r>
            <a:r>
              <a:rPr lang="en-US" baseline="0" dirty="0"/>
              <a:t> </a:t>
            </a:r>
            <a:r>
              <a:rPr lang="en-US" baseline="0" dirty="0" smtClean="0"/>
              <a:t>You should ask the students to note which one they will use as their Compliance Server and which ones they will use as the target nodes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Linux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ec2-54-164-54-210.compute-1.amazonaws.com = Windows Target node.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mn-cs"/>
            </a:endParaRP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Linux nodes is chef/chef. </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Windows nodes is Administrator/</a:t>
            </a:r>
            <a:r>
              <a:rPr lang="en-US" sz="1200" kern="1200" dirty="0" smtClean="0">
                <a:solidFill>
                  <a:schemeClr val="tx1"/>
                </a:solidFill>
                <a:effectLst/>
                <a:latin typeface="Arial" panose="020B0604020202020204" pitchFamily="34" charset="0"/>
                <a:ea typeface="ＭＳ Ｐゴシック" charset="0"/>
                <a:cs typeface="+mn-cs"/>
              </a:rPr>
              <a:t>Cod3Can! </a:t>
            </a:r>
            <a:r>
              <a:rPr lang="en-US" baseline="0" dirty="0" smtClean="0"/>
              <a:t> </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dotted lines indicate that those sessions will only be used to write and test remediation. In this scenario, your target nodes will act as virtual workstations.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But all scans will only be run via the Compliance server as indicated in the previous slide.</a:t>
            </a:r>
          </a:p>
        </p:txBody>
      </p:sp>
    </p:spTree>
    <p:extLst>
      <p:ext uri="{BB962C8B-B14F-4D97-AF65-F5344CB8AC3E}">
        <p14:creationId xmlns:p14="http://schemas.microsoft.com/office/powerpoint/2010/main" val="235422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dirty="0" smtClean="0"/>
          </a:p>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r>
              <a:rPr lang="en-US" baseline="0" dirty="0" smtClean="0"/>
              <a:t>Instead of the command shown in this slide, you could also use this command: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ssh </a:t>
            </a:r>
            <a:r>
              <a:rPr lang="en-US" baseline="0" dirty="0" err="1" smtClean="0"/>
              <a:t>chef@IPADDRESS</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For example: ssh chef@52.90.140.22</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baseline="0" dirty="0" smtClean="0"/>
          </a:p>
          <a:p>
            <a:r>
              <a:rPr lang="en-US" baseline="0" dirty="0" smtClean="0"/>
              <a:t>You should have installed on your laptop a Windows Remote Desktop Connection which you'll only use to write Windows remediation later in this course.</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4548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You can tell the students that this course covers scanning and remediating both Linux and Windows nodes.</a:t>
            </a:r>
            <a:r>
              <a:rPr lang="en-US" baseline="0" dirty="0" smtClean="0"/>
              <a:t> For example, module 03 covers scanning and remediating Linux nodes and module 04 covers scanning and remediating Windows nodes. However, the Compliance server runs only on Linux.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now you are probably aware of how Chef automates the configuration and management of your infrastructure. But what about risks and compliance issues of your infrastructure? </a:t>
            </a:r>
          </a:p>
          <a:p>
            <a:endParaRPr lang="en-US" dirty="0" smtClean="0"/>
          </a:p>
          <a:p>
            <a:r>
              <a:rPr lang="en-US" dirty="0" smtClean="0"/>
              <a:t>Regulatory compliance is a fact of life for every enterprise. With Chef Compliance you can scan for risks and compliance issues with easy-to-understand, customizable reports and visualization.</a:t>
            </a:r>
          </a:p>
          <a:p>
            <a:endParaRPr lang="en-US" dirty="0" smtClean="0"/>
          </a:p>
          <a:p>
            <a:r>
              <a:rPr lang="en-US" dirty="0" smtClean="0"/>
              <a:t>You can then use Chef to automate the remediation of issues and use Chef Compliance to implement a continuous audit of applications and infrastructure.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8649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Compliance server is a centralized location from which all aspects of the state or your infrastructure’s compliance can be managed.</a:t>
            </a:r>
          </a:p>
          <a:p>
            <a:endParaRPr lang="en-US" dirty="0" smtClean="0"/>
          </a:p>
          <a:p>
            <a:r>
              <a:rPr lang="en-US" dirty="0" smtClean="0"/>
              <a:t>With Chef Compliance you can test any node in your infrastructure, including all of the common UNIX and Linux platforms and most versions of Microsoft Windows.</a:t>
            </a:r>
          </a:p>
          <a:p>
            <a:endParaRPr lang="en-US" dirty="0" smtClean="0"/>
          </a:p>
          <a:p>
            <a:r>
              <a:rPr lang="en-US" dirty="0" smtClean="0"/>
              <a:t>Chef Compliance can continuously test any node against the goals of your organization’s security management lifecycle for risks and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9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Compliance can run without any other Chef software installed on the Chef Compliance server machine.</a:t>
            </a:r>
          </a:p>
          <a:p>
            <a:endParaRPr lang="en-US" dirty="0" smtClean="0"/>
          </a:p>
          <a:p>
            <a:r>
              <a:rPr lang="en-US" dirty="0" smtClean="0"/>
              <a:t>The nodes you scan don't even need Chef software on them if you are scanning them for compliance.</a:t>
            </a:r>
          </a:p>
          <a:p>
            <a:endParaRPr lang="en-US" dirty="0" smtClean="0"/>
          </a:p>
          <a:p>
            <a:r>
              <a:rPr lang="en-US" dirty="0" smtClean="0"/>
              <a:t>However, you would need Chef software to create and implement remediation recipes if you choose to use recipes to remediate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Chef Compliance leverages </a:t>
            </a:r>
            <a:r>
              <a:rPr lang="en-US" dirty="0" err="1" smtClean="0"/>
              <a:t>InSpec</a:t>
            </a:r>
            <a:r>
              <a:rPr lang="en-US" dirty="0" smtClean="0"/>
              <a:t>.</a:t>
            </a:r>
            <a:r>
              <a:rPr lang="en-US" baseline="0" dirty="0" smtClean="0"/>
              <a:t> </a:t>
            </a:r>
          </a:p>
          <a:p>
            <a:endParaRPr lang="en-US" baseline="0" dirty="0" smtClean="0"/>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and displayed in reports.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dirty="0" err="1" smtClean="0"/>
              <a:t>InSpec</a:t>
            </a:r>
            <a:r>
              <a:rPr lang="en-US" dirty="0" smtClean="0"/>
              <a:t> is similar to </a:t>
            </a:r>
            <a:r>
              <a:rPr lang="en-US" dirty="0" err="1" smtClean="0"/>
              <a:t>ServerSpec</a:t>
            </a:r>
            <a:r>
              <a:rPr lang="en-US" baseline="0" dirty="0" smtClean="0"/>
              <a:t> but l</a:t>
            </a:r>
            <a:r>
              <a:rPr lang="en-US" dirty="0" smtClean="0"/>
              <a:t>earners who have no experience with </a:t>
            </a:r>
            <a:r>
              <a:rPr lang="en-US" dirty="0" err="1" smtClean="0"/>
              <a:t>Serverspec</a:t>
            </a:r>
            <a:r>
              <a:rPr lang="en-US" dirty="0" smtClean="0"/>
              <a:t> may be confused by the reference.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normAutofit fontScale="90000"/>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
        <p:nvSpPr>
          <p:cNvPr id="4" name="Footer Placeholder 2"/>
          <p:cNvSpPr txBox="1">
            <a:spLocks/>
          </p:cNvSpPr>
          <p:nvPr/>
        </p:nvSpPr>
        <p:spPr bwMode="white">
          <a:xfrm>
            <a:off x="11802843" y="8529789"/>
            <a:ext cx="3693831" cy="430887"/>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600" dirty="0" smtClean="0">
                <a:solidFill>
                  <a:srgbClr val="7D868C"/>
                </a:solidFill>
              </a:rPr>
              <a:t>Course v1.0.0</a:t>
            </a:r>
            <a:endParaRPr lang="en-US" sz="1600" dirty="0">
              <a:solidFill>
                <a:srgbClr val="7D868C"/>
              </a:solidFill>
            </a:endParaRP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
        <p:nvSpPr>
          <p:cNvPr id="5" name="TextBox 4"/>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243840" y="2039078"/>
            <a:ext cx="3630328" cy="5818253"/>
          </a:xfrm>
        </p:spPr>
        <p:txBody>
          <a:bodyPr/>
          <a:lstStyle/>
          <a:p>
            <a:r>
              <a:rPr lang="en-US" dirty="0" smtClean="0"/>
              <a:t>The Chef Compliance web UI provides views into compliance scan results as well as views of Chef Compliance profiles. </a:t>
            </a:r>
          </a:p>
          <a:p>
            <a:r>
              <a:rPr lang="en-US" dirty="0" smtClean="0"/>
              <a:t>You execute scans </a:t>
            </a:r>
            <a:r>
              <a:rPr lang="en-US" dirty="0"/>
              <a:t>via the </a:t>
            </a:r>
            <a:r>
              <a:rPr lang="en-US" dirty="0" smtClean="0"/>
              <a:t>Compliance </a:t>
            </a:r>
            <a:r>
              <a:rPr lang="en-US" dirty="0"/>
              <a:t>web </a:t>
            </a:r>
            <a:r>
              <a:rPr lang="en-US" dirty="0" smtClean="0"/>
              <a:t>UI</a:t>
            </a:r>
            <a:r>
              <a:rPr lang="en-US" dirty="0"/>
              <a:t> </a:t>
            </a:r>
            <a:r>
              <a:rPr lang="en-US" dirty="0" smtClean="0"/>
              <a:t>as well.</a:t>
            </a:r>
          </a:p>
        </p:txBody>
      </p:sp>
      <p:pic>
        <p:nvPicPr>
          <p:cNvPr id="5" name="Picture 4"/>
          <p:cNvPicPr>
            <a:picLocks noChangeAspect="1"/>
          </p:cNvPicPr>
          <p:nvPr/>
        </p:nvPicPr>
        <p:blipFill>
          <a:blip r:embed="rId3"/>
          <a:stretch>
            <a:fillRect/>
          </a:stretch>
        </p:blipFill>
        <p:spPr>
          <a:xfrm>
            <a:off x="4953000" y="503237"/>
            <a:ext cx="10363200" cy="7354094"/>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Scanning</a:t>
            </a:r>
            <a:endParaRPr lang="en-US" dirty="0"/>
          </a:p>
        </p:txBody>
      </p:sp>
      <p:cxnSp>
        <p:nvCxnSpPr>
          <p:cNvPr id="9" name="Straight Arrow Connector 8"/>
          <p:cNvCxnSpPr/>
          <p:nvPr/>
        </p:nvCxnSpPr>
        <p:spPr>
          <a:xfrm flipH="1">
            <a:off x="7478003" y="3609474"/>
            <a:ext cx="1783652" cy="215751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656572" y="4481863"/>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84716" y="4923024"/>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6" y="2959769"/>
            <a:ext cx="2871620" cy="3368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three machines for you to use while performing lab exercises in this course:</a:t>
            </a:r>
          </a:p>
          <a:p>
            <a:endParaRPr lang="en-US" dirty="0"/>
          </a:p>
          <a:p>
            <a:pPr marL="457200" indent="-457200">
              <a:buFont typeface="Arial" panose="020B0604020202020204" pitchFamily="34" charset="0"/>
              <a:buChar char="•"/>
            </a:pPr>
            <a:r>
              <a:rPr lang="en-US" dirty="0" smtClean="0"/>
              <a:t>One Linux server to install and run Chef Compliance on.</a:t>
            </a:r>
            <a:endParaRPr lang="en-US" dirty="0"/>
          </a:p>
          <a:p>
            <a:pPr marL="457200" indent="-457200">
              <a:buFont typeface="Arial" panose="020B0604020202020204" pitchFamily="34" charset="0"/>
              <a:buChar char="•"/>
            </a:pPr>
            <a:r>
              <a:rPr lang="en-US" dirty="0" smtClean="0"/>
              <a:t>One Windows node and one Linux node to perform Chef Compliance scans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612045">
            <a:off x="7006383" y="4304554"/>
            <a:ext cx="2251346" cy="47608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 and HTTP</a:t>
            </a:r>
            <a:endParaRPr lang="en-US" sz="2667" dirty="0"/>
          </a:p>
          <a:p>
            <a:endParaRPr lang="en-US" sz="2667" dirty="0"/>
          </a:p>
          <a:p>
            <a:endParaRPr lang="en-US" sz="2667" dirty="0"/>
          </a:p>
          <a:p>
            <a:endParaRPr lang="en-US" sz="4267" dirty="0"/>
          </a:p>
          <a:p>
            <a:endParaRPr lang="en-US" sz="4267"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sp>
        <p:nvSpPr>
          <p:cNvPr id="18" name="Text Placeholder 2"/>
          <p:cNvSpPr txBox="1">
            <a:spLocks/>
          </p:cNvSpPr>
          <p:nvPr/>
        </p:nvSpPr>
        <p:spPr bwMode="white">
          <a:xfrm rot="417780">
            <a:off x="11525148" y="2293382"/>
            <a:ext cx="1920459" cy="145070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 Scans</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Remediation</a:t>
            </a:r>
            <a:endParaRPr lang="en-US" dirty="0"/>
          </a:p>
        </p:txBody>
      </p: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508328" y="1219794"/>
            <a:ext cx="3230631" cy="10570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a:t>
            </a:r>
          </a:p>
          <a:p>
            <a:pPr algn="ctr"/>
            <a:r>
              <a:rPr lang="en-US" sz="2667" dirty="0" smtClean="0"/>
              <a:t>Server</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116275" y="5115528"/>
            <a:ext cx="3230631" cy="1842629"/>
          </a:xfrm>
          <a:prstGeom prst="rect">
            <a:avLst/>
          </a:prstGeom>
        </p:spPr>
        <p:txBody>
          <a:bodyPr vert="horz" wrap="square" lIns="0" tIns="0" rIns="0" bIns="0" rtlCol="0">
            <a:normAutofit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 AND use as workstations for writing remediation</a:t>
            </a:r>
            <a:endParaRPr lang="en-US" sz="2667" dirty="0"/>
          </a:p>
          <a:p>
            <a:endParaRPr lang="en-US" sz="2667" dirty="0"/>
          </a:p>
          <a:p>
            <a:endParaRPr lang="en-US" sz="2667" dirty="0"/>
          </a:p>
          <a:p>
            <a:endParaRPr lang="en-US" sz="4267" dirty="0"/>
          </a:p>
          <a:p>
            <a:endParaRPr lang="en-US" sz="4267" dirty="0"/>
          </a:p>
        </p:txBody>
      </p:sp>
      <p:sp>
        <p:nvSpPr>
          <p:cNvPr id="23" name="Text Placeholder 2"/>
          <p:cNvSpPr>
            <a:spLocks noGrp="1"/>
          </p:cNvSpPr>
          <p:nvPr>
            <p:ph type="body" sz="quarter" idx="12"/>
          </p:nvPr>
        </p:nvSpPr>
        <p:spPr>
          <a:xfrm>
            <a:off x="337220" y="1317184"/>
            <a:ext cx="6017521" cy="5345953"/>
          </a:xfrm>
        </p:spPr>
        <p:txBody>
          <a:bodyPr/>
          <a:lstStyle/>
          <a:p>
            <a:r>
              <a:rPr lang="en-US" dirty="0"/>
              <a:t>Y</a:t>
            </a:r>
            <a:r>
              <a:rPr lang="en-US" dirty="0" smtClean="0"/>
              <a:t>ou will also log in to your Windows and Linux nodes in order to write remediation and run chef-client in local mode.</a:t>
            </a:r>
          </a:p>
          <a:p>
            <a:endParaRPr lang="en-US" dirty="0"/>
          </a:p>
          <a:p>
            <a:r>
              <a:rPr lang="en-US" dirty="0" smtClean="0"/>
              <a:t>This is so you can use those nodes as virtual workstations while writing remediation.</a:t>
            </a:r>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cxnSp>
        <p:nvCxnSpPr>
          <p:cNvPr id="18" name="Straight Arrow Connector 17"/>
          <p:cNvCxnSpPr/>
          <p:nvPr/>
        </p:nvCxnSpPr>
        <p:spPr>
          <a:xfrm flipH="1">
            <a:off x="7631026" y="4333430"/>
            <a:ext cx="6846764" cy="228271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783426" y="3489531"/>
            <a:ext cx="6335785" cy="265337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ext Placeholder 2"/>
          <p:cNvSpPr txBox="1">
            <a:spLocks/>
          </p:cNvSpPr>
          <p:nvPr/>
        </p:nvSpPr>
        <p:spPr bwMode="white">
          <a:xfrm rot="20423244">
            <a:off x="10173178" y="42879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ssh</a:t>
            </a:r>
            <a:endParaRPr lang="en-US" sz="2667" b="1" dirty="0"/>
          </a:p>
          <a:p>
            <a:endParaRPr lang="en-US" sz="2667" dirty="0"/>
          </a:p>
          <a:p>
            <a:endParaRPr lang="en-US" sz="2667" dirty="0"/>
          </a:p>
          <a:p>
            <a:endParaRPr lang="en-US" sz="4267" dirty="0"/>
          </a:p>
          <a:p>
            <a:endParaRPr lang="en-US" sz="4267" dirty="0"/>
          </a:p>
        </p:txBody>
      </p:sp>
      <p:sp>
        <p:nvSpPr>
          <p:cNvPr id="21" name="Text Placeholder 2"/>
          <p:cNvSpPr txBox="1">
            <a:spLocks/>
          </p:cNvSpPr>
          <p:nvPr/>
        </p:nvSpPr>
        <p:spPr bwMode="white">
          <a:xfrm rot="20470176">
            <a:off x="10346241" y="5539624"/>
            <a:ext cx="2342449" cy="642840"/>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Windows Remote Desktop</a:t>
            </a:r>
            <a:endParaRPr lang="en-US" sz="2667" b="1" dirty="0"/>
          </a:p>
          <a:p>
            <a:endParaRPr lang="en-US" sz="2667" dirty="0"/>
          </a:p>
          <a:p>
            <a:endParaRPr lang="en-US" sz="2667" dirty="0"/>
          </a:p>
          <a:p>
            <a:endParaRPr lang="en-US" sz="4267" dirty="0"/>
          </a:p>
          <a:p>
            <a:endParaRPr lang="en-US" sz="4267" dirty="0"/>
          </a:p>
        </p:txBody>
      </p:sp>
      <p:sp>
        <p:nvSpPr>
          <p:cNvPr id="22" name="Text Placeholder 2"/>
          <p:cNvSpPr txBox="1">
            <a:spLocks/>
          </p:cNvSpPr>
          <p:nvPr/>
        </p:nvSpPr>
        <p:spPr bwMode="white">
          <a:xfrm>
            <a:off x="13579727" y="183559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Linux</a:t>
            </a:r>
            <a:endParaRPr lang="en-US" sz="2667" dirty="0"/>
          </a:p>
          <a:p>
            <a:endParaRPr lang="en-US" sz="2667" dirty="0"/>
          </a:p>
          <a:p>
            <a:endParaRPr lang="en-US" sz="2667" dirty="0"/>
          </a:p>
          <a:p>
            <a:endParaRPr lang="en-US" sz="4267" dirty="0"/>
          </a:p>
          <a:p>
            <a:endParaRPr lang="en-US" sz="4267" dirty="0"/>
          </a:p>
        </p:txBody>
      </p:sp>
      <p:sp>
        <p:nvSpPr>
          <p:cNvPr id="25" name="Text Placeholder 2"/>
          <p:cNvSpPr txBox="1">
            <a:spLocks/>
          </p:cNvSpPr>
          <p:nvPr/>
        </p:nvSpPr>
        <p:spPr bwMode="white">
          <a:xfrm>
            <a:off x="13804316" y="295052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Win</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21300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Logging in to the Compliance Server and Linux Node</a:t>
            </a:r>
            <a:endParaRPr lang="en-US" sz="4800"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a:t>
            </a:r>
            <a:r>
              <a:rPr lang="en-US" dirty="0"/>
              <a:t>i</a:t>
            </a:r>
            <a:r>
              <a:rPr lang="en-US" dirty="0" smtClean="0"/>
              <a:t>n to the Remote Windows Node</a:t>
            </a:r>
            <a:endParaRPr lang="en-US" dirty="0"/>
          </a:p>
        </p:txBody>
      </p:sp>
      <p:pic>
        <p:nvPicPr>
          <p:cNvPr id="6" name="Picture 5"/>
          <p:cNvPicPr>
            <a:picLocks noChangeAspect="1"/>
          </p:cNvPicPr>
          <p:nvPr/>
        </p:nvPicPr>
        <p:blipFill>
          <a:blip r:embed="rId3"/>
          <a:stretch>
            <a:fillRect/>
          </a:stretch>
        </p:blipFill>
        <p:spPr>
          <a:xfrm>
            <a:off x="2979680" y="1323475"/>
            <a:ext cx="10296641" cy="6476390"/>
          </a:xfrm>
          <a:prstGeom prst="rect">
            <a:avLst/>
          </a:prstGeom>
        </p:spPr>
      </p:pic>
    </p:spTree>
    <p:extLst>
      <p:ext uri="{BB962C8B-B14F-4D97-AF65-F5344CB8AC3E}">
        <p14:creationId xmlns:p14="http://schemas.microsoft.com/office/powerpoint/2010/main" val="272197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GL</a:t>
            </a:r>
            <a:r>
              <a:rPr lang="en-US" sz="3733" dirty="0" smtClean="0"/>
              <a:t> or </a:t>
            </a:r>
            <a:r>
              <a:rPr lang="en-US" sz="3733" b="1" dirty="0" smtClean="0">
                <a:solidFill>
                  <a:schemeClr val="accent1"/>
                </a:solidFill>
              </a:rPr>
              <a:t>Group Lab</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pPr marL="457200" indent="-457200">
              <a:buFont typeface="Wingdings" charset="2"/>
              <a:buChar char="Ø"/>
            </a:pPr>
            <a:r>
              <a:rPr lang="en-US" dirty="0"/>
              <a:t>Describe the capabilities of Chef Compliance</a:t>
            </a:r>
            <a:r>
              <a:rPr lang="en-US" dirty="0" smtClean="0"/>
              <a:t>.</a:t>
            </a:r>
          </a:p>
          <a:p>
            <a:pPr marL="457200" indent="-457200">
              <a:buFont typeface="Wingdings" charset="2"/>
              <a:buChar char="Ø"/>
            </a:pPr>
            <a:r>
              <a:rPr lang="en-US" dirty="0" smtClean="0"/>
              <a:t>Install </a:t>
            </a:r>
            <a:r>
              <a:rPr lang="en-US" dirty="0"/>
              <a:t>and initially configure the Chef Compliance </a:t>
            </a:r>
            <a:r>
              <a:rPr lang="en-US" dirty="0" smtClean="0"/>
              <a:t>server.</a:t>
            </a:r>
            <a:endParaRPr lang="en-US" dirty="0"/>
          </a:p>
          <a:p>
            <a:pPr marL="457200" indent="-457200">
              <a:buFont typeface="Wingdings" charset="2"/>
              <a:buChar char="Ø"/>
            </a:pPr>
            <a:r>
              <a:rPr lang="en-US" dirty="0" smtClean="0"/>
              <a:t>Perform </a:t>
            </a:r>
            <a:r>
              <a:rPr lang="en-US" dirty="0"/>
              <a:t>scans with Chef </a:t>
            </a:r>
            <a:r>
              <a:rPr lang="en-US" dirty="0" smtClean="0"/>
              <a:t>Compliance.</a:t>
            </a:r>
            <a:endParaRPr lang="en-US" dirty="0"/>
          </a:p>
          <a:p>
            <a:pPr marL="457200" indent="-457200">
              <a:buFont typeface="Wingdings" charset="2"/>
              <a:buChar char="Ø"/>
            </a:pPr>
            <a:r>
              <a:rPr lang="en-US" dirty="0" smtClean="0"/>
              <a:t>Remediate compliance issues.</a:t>
            </a:r>
            <a:endParaRPr lang="en-US" dirty="0"/>
          </a:p>
          <a:p>
            <a:pPr marL="457200" indent="-457200">
              <a:buFont typeface="Wingdings" charset="2"/>
              <a:buChar char="Ø"/>
            </a:pPr>
            <a:r>
              <a:rPr lang="en-US" dirty="0" smtClean="0"/>
              <a:t>Use </a:t>
            </a:r>
            <a:r>
              <a:rPr lang="en-US" dirty="0"/>
              <a:t>InSpec to create, modify, and test Chef Compliance profiles</a:t>
            </a:r>
            <a:r>
              <a:rPr lang="en-US" dirty="0" smtClean="0"/>
              <a:t>.</a:t>
            </a:r>
          </a:p>
          <a:p>
            <a:pPr marL="457200" indent="-457200">
              <a:buFont typeface="Wingdings" charset="2"/>
              <a:buChar char="Ø"/>
            </a:pPr>
            <a:r>
              <a:rPr lang="en-US" dirty="0"/>
              <a:t>Schedule and run compliance reports</a:t>
            </a:r>
            <a:r>
              <a:rPr lang="en-US" dirty="0" smtClean="0"/>
              <a:t>.</a:t>
            </a:r>
            <a:endParaRPr lang="en-US" dirty="0"/>
          </a:p>
          <a:p>
            <a:pPr marL="457200" indent="-457200">
              <a:buFont typeface="Wingdings" charset="2"/>
              <a:buChar char="Ø"/>
            </a:pPr>
            <a:r>
              <a:rPr lang="en-US" dirty="0" smtClean="0"/>
              <a:t>Manage users</a:t>
            </a:r>
            <a:r>
              <a:rPr lang="en-US" dirty="0"/>
              <a:t>, </a:t>
            </a:r>
            <a:r>
              <a:rPr lang="en-US" dirty="0" smtClean="0"/>
              <a:t>organizations</a:t>
            </a:r>
            <a:r>
              <a:rPr lang="en-US" dirty="0"/>
              <a:t>, </a:t>
            </a:r>
            <a:r>
              <a:rPr lang="en-US" dirty="0" smtClean="0"/>
              <a:t>teams </a:t>
            </a:r>
            <a:r>
              <a:rPr lang="en-US" dirty="0"/>
              <a:t>and </a:t>
            </a:r>
            <a:r>
              <a:rPr lang="en-US" dirty="0" smtClean="0"/>
              <a:t>permissions.</a:t>
            </a:r>
            <a:endParaRPr lang="en-US" sz="2400" b="1" dirty="0" smtClean="0"/>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6579" y="2294619"/>
            <a:ext cx="13154059" cy="852712"/>
          </a:xfrm>
        </p:spPr>
        <p:txBody>
          <a:bodyPr>
            <a:normAutofit fontScale="90000"/>
          </a:bodyPr>
          <a:lstStyle/>
          <a:p>
            <a:r>
              <a:rPr lang="en-US" dirty="0" smtClean="0"/>
              <a:t>Chef Compliance Value Proposition</a:t>
            </a:r>
            <a:endParaRPr lang="en-US" dirty="0"/>
          </a:p>
        </p:txBody>
      </p:sp>
      <p:sp>
        <p:nvSpPr>
          <p:cNvPr id="7" name="Subtitle 6"/>
          <p:cNvSpPr>
            <a:spLocks noGrp="1"/>
          </p:cNvSpPr>
          <p:nvPr>
            <p:ph type="subTitle" idx="1"/>
          </p:nvPr>
        </p:nvSpPr>
        <p:spPr>
          <a:xfrm>
            <a:off x="1671638" y="3469550"/>
            <a:ext cx="12319000" cy="4290497"/>
          </a:xfrm>
        </p:spPr>
        <p:txBody>
          <a:bodyPr/>
          <a:lstStyle/>
          <a:p>
            <a:r>
              <a:rPr lang="en-US" dirty="0" smtClean="0"/>
              <a:t>You are probably aware of how Chef automates the configuration and management of your infrastructure. But what about risks and compliance?</a:t>
            </a:r>
          </a:p>
          <a:p>
            <a:endParaRPr lang="en-US" dirty="0" smtClean="0"/>
          </a:p>
          <a:p>
            <a:r>
              <a:rPr lang="en-US" dirty="0"/>
              <a:t>Regulatory compliance is a fact of life for every enterprise</a:t>
            </a:r>
            <a:r>
              <a:rPr lang="en-US" dirty="0" smtClean="0"/>
              <a:t>. </a:t>
            </a:r>
          </a:p>
          <a:p>
            <a:endParaRPr lang="en-US" dirty="0"/>
          </a:p>
          <a:p>
            <a:r>
              <a:rPr lang="en-US" dirty="0" smtClean="0"/>
              <a:t>With Chef Compliance you can scan for risks and compliance issues with easy-to-understand, customizable reports and visualization.</a:t>
            </a:r>
          </a:p>
          <a:p>
            <a:endParaRPr lang="en-US" dirty="0" smtClean="0"/>
          </a:p>
        </p:txBody>
      </p:sp>
    </p:spTree>
    <p:extLst>
      <p:ext uri="{BB962C8B-B14F-4D97-AF65-F5344CB8AC3E}">
        <p14:creationId xmlns:p14="http://schemas.microsoft.com/office/powerpoint/2010/main" val="1397798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cxnSp>
        <p:nvCxnSpPr>
          <p:cNvPr id="9" name="Straight Arrow Connector 8"/>
          <p:cNvCxnSpPr>
            <a:stCxn id="11" idx="3"/>
          </p:cNvCxnSpPr>
          <p:nvPr/>
        </p:nvCxnSpPr>
        <p:spPr>
          <a:xfrm>
            <a:off x="4418443" y="5479880"/>
            <a:ext cx="2278919" cy="125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 Placeholder 2"/>
          <p:cNvSpPr txBox="1">
            <a:spLocks/>
          </p:cNvSpPr>
          <p:nvPr/>
        </p:nvSpPr>
        <p:spPr bwMode="white">
          <a:xfrm>
            <a:off x="1970624" y="6480804"/>
            <a:ext cx="3155381" cy="102194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b="1" dirty="0" smtClean="0"/>
              <a:t>Chef Compliance Server</a:t>
            </a:r>
            <a:endParaRPr lang="en-US" sz="2800" b="1" dirty="0"/>
          </a:p>
          <a:p>
            <a:endParaRPr lang="en-US" sz="2667" dirty="0"/>
          </a:p>
          <a:p>
            <a:endParaRPr lang="en-US" sz="2667" dirty="0"/>
          </a:p>
          <a:p>
            <a:endParaRPr lang="en-US" sz="4267" dirty="0"/>
          </a:p>
          <a:p>
            <a:endParaRPr lang="en-US" sz="426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32" y="4607290"/>
            <a:ext cx="1636811" cy="1745180"/>
          </a:xfrm>
          <a:prstGeom prst="rect">
            <a:avLst/>
          </a:prstGeom>
        </p:spPr>
      </p:pic>
      <p:sp>
        <p:nvSpPr>
          <p:cNvPr id="12" name="Text Placeholder 2"/>
          <p:cNvSpPr txBox="1">
            <a:spLocks/>
          </p:cNvSpPr>
          <p:nvPr/>
        </p:nvSpPr>
        <p:spPr bwMode="white">
          <a:xfrm>
            <a:off x="12628579" y="7147546"/>
            <a:ext cx="2198204" cy="760777"/>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00" b="1" dirty="0" smtClean="0"/>
              <a:t>Your Infrastructure</a:t>
            </a:r>
            <a:endParaRPr lang="en-US" sz="3100" b="1" dirty="0"/>
          </a:p>
          <a:p>
            <a:endParaRPr lang="en-US" sz="2667" dirty="0"/>
          </a:p>
          <a:p>
            <a:endParaRPr lang="en-US" sz="2667" dirty="0"/>
          </a:p>
          <a:p>
            <a:endParaRPr lang="en-US" sz="4267" dirty="0"/>
          </a:p>
          <a:p>
            <a:endParaRPr lang="en-US" sz="4267" dirty="0"/>
          </a:p>
        </p:txBody>
      </p:sp>
      <p:grpSp>
        <p:nvGrpSpPr>
          <p:cNvPr id="13" name="Group 12"/>
          <p:cNvGrpSpPr/>
          <p:nvPr/>
        </p:nvGrpSpPr>
        <p:grpSpPr>
          <a:xfrm>
            <a:off x="12803495" y="3300402"/>
            <a:ext cx="937906" cy="1474239"/>
            <a:chOff x="9289520" y="4376570"/>
            <a:chExt cx="1025227" cy="1424635"/>
          </a:xfrm>
        </p:grpSpPr>
        <p:pic>
          <p:nvPicPr>
            <p:cNvPr id="1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7" name="Group 16"/>
          <p:cNvGrpSpPr/>
          <p:nvPr/>
        </p:nvGrpSpPr>
        <p:grpSpPr>
          <a:xfrm>
            <a:off x="13743295" y="3874332"/>
            <a:ext cx="937906" cy="1474239"/>
            <a:chOff x="9289520" y="4376570"/>
            <a:chExt cx="1025227" cy="1424635"/>
          </a:xfrm>
        </p:grpSpPr>
        <p:pic>
          <p:nvPicPr>
            <p:cNvPr id="18"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3" name="Group 22"/>
          <p:cNvGrpSpPr/>
          <p:nvPr/>
        </p:nvGrpSpPr>
        <p:grpSpPr>
          <a:xfrm>
            <a:off x="13068614" y="5165717"/>
            <a:ext cx="937906" cy="1474239"/>
            <a:chOff x="9289520" y="4376570"/>
            <a:chExt cx="1025227" cy="1424635"/>
          </a:xfrm>
        </p:grpSpPr>
        <p:pic>
          <p:nvPicPr>
            <p:cNvPr id="2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27" name="Straight Arrow Connector 26"/>
          <p:cNvCxnSpPr/>
          <p:nvPr/>
        </p:nvCxnSpPr>
        <p:spPr>
          <a:xfrm flipV="1">
            <a:off x="9516438" y="4477749"/>
            <a:ext cx="3333237" cy="55114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9607260" y="4891523"/>
            <a:ext cx="3930307" cy="43190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9607260" y="5536489"/>
            <a:ext cx="3447707" cy="15648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1" name="Cloud 30"/>
          <p:cNvSpPr/>
          <p:nvPr/>
        </p:nvSpPr>
        <p:spPr bwMode="auto">
          <a:xfrm>
            <a:off x="7033241" y="4615742"/>
            <a:ext cx="2343778" cy="1708801"/>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000" dirty="0" smtClean="0">
                <a:solidFill>
                  <a:schemeClr val="tx1"/>
                </a:solidFill>
              </a:rPr>
              <a:t>LAN/WAN</a:t>
            </a:r>
          </a:p>
        </p:txBody>
      </p:sp>
      <p:grpSp>
        <p:nvGrpSpPr>
          <p:cNvPr id="38" name="Group 37"/>
          <p:cNvGrpSpPr/>
          <p:nvPr/>
        </p:nvGrpSpPr>
        <p:grpSpPr>
          <a:xfrm>
            <a:off x="13798526" y="5703125"/>
            <a:ext cx="937906" cy="1474239"/>
            <a:chOff x="9289520" y="4376570"/>
            <a:chExt cx="1025227" cy="1424635"/>
          </a:xfrm>
        </p:grpSpPr>
        <p:pic>
          <p:nvPicPr>
            <p:cNvPr id="3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2" name="Group 41"/>
          <p:cNvGrpSpPr/>
          <p:nvPr/>
        </p:nvGrpSpPr>
        <p:grpSpPr>
          <a:xfrm>
            <a:off x="14648756" y="4796752"/>
            <a:ext cx="937906" cy="1474239"/>
            <a:chOff x="9289520" y="4376570"/>
            <a:chExt cx="1025227" cy="1424635"/>
          </a:xfrm>
        </p:grpSpPr>
        <p:pic>
          <p:nvPicPr>
            <p:cNvPr id="43"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a:t>
            </a:r>
          </a:p>
          <a:p>
            <a:endParaRPr lang="en-US" dirty="0"/>
          </a:p>
          <a:p>
            <a:r>
              <a:rPr lang="en-US" dirty="0" smtClean="0"/>
              <a:t>The nodes you scan don't even need Chef software on them if you are scanning them for compliance.</a:t>
            </a:r>
          </a:p>
          <a:p>
            <a:endParaRPr lang="en-US" dirty="0"/>
          </a:p>
          <a:p>
            <a:r>
              <a:rPr lang="en-US" dirty="0"/>
              <a:t>However, you would need Chef software to create and implement remediation </a:t>
            </a:r>
            <a:r>
              <a:rPr lang="en-US" dirty="0" smtClean="0"/>
              <a:t>recipes.</a:t>
            </a:r>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a:t>
            </a:r>
            <a:r>
              <a:rPr lang="en-US" dirty="0" smtClean="0"/>
              <a:t>Compliance profiles for scanning Linux and Windows nodes.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leverages </a:t>
            </a:r>
            <a:r>
              <a:rPr lang="en-US" dirty="0" err="1" smtClean="0"/>
              <a:t>InSpec</a:t>
            </a:r>
            <a:r>
              <a:rPr lang="en-US" dirty="0" smtClean="0"/>
              <a:t>.</a:t>
            </a:r>
          </a:p>
          <a:p>
            <a:endParaRPr lang="en-US" dirty="0" smtClean="0"/>
          </a:p>
          <a:p>
            <a:r>
              <a:rPr lang="en-US" dirty="0" err="1" smtClean="0"/>
              <a:t>InSpec</a:t>
            </a:r>
            <a:r>
              <a:rPr lang="en-US" dirty="0" smtClean="0"/>
              <a:t> </a:t>
            </a:r>
            <a:r>
              <a:rPr lang="en-US" dirty="0"/>
              <a:t>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sp>
        <p:nvSpPr>
          <p:cNvPr id="5" name="Text Placeholder 2"/>
          <p:cNvSpPr txBox="1">
            <a:spLocks/>
          </p:cNvSpPr>
          <p:nvPr/>
        </p:nvSpPr>
        <p:spPr bwMode="white">
          <a:xfrm>
            <a:off x="8935744" y="1610056"/>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endParaRPr lang="en-US" dirty="0"/>
          </a:p>
        </p:txBody>
      </p:sp>
      <p:sp>
        <p:nvSpPr>
          <p:cNvPr id="2" name="Title 1"/>
          <p:cNvSpPr>
            <a:spLocks noGrp="1"/>
          </p:cNvSpPr>
          <p:nvPr>
            <p:ph type="title"/>
          </p:nvPr>
        </p:nvSpPr>
        <p:spPr>
          <a:xfrm>
            <a:off x="609599" y="304800"/>
            <a:ext cx="13178589" cy="2312894"/>
          </a:xfrm>
        </p:spPr>
        <p:txBody>
          <a:bodyPr>
            <a:normAutofit/>
          </a:bodyPr>
          <a:lstStyle/>
          <a:p>
            <a:r>
              <a:rPr lang="en-US" dirty="0" err="1" smtClean="0"/>
              <a:t>InSpec</a:t>
            </a:r>
            <a:r>
              <a:rPr lang="en-US" dirty="0" smtClean="0"/>
              <a:t> DSL</a:t>
            </a:r>
            <a:endParaRPr lang="en-US" dirty="0"/>
          </a:p>
        </p:txBody>
      </p:sp>
      <p:sp>
        <p:nvSpPr>
          <p:cNvPr id="4" name="TextBox 3"/>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1369</TotalTime>
  <Words>1576</Words>
  <Application>Microsoft Office PowerPoint</Application>
  <PresentationFormat>Custom</PresentationFormat>
  <Paragraphs>234</Paragraphs>
  <Slides>18</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 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 for Scanning</vt:lpstr>
      <vt:lpstr>Your Lab Environment for Remediation</vt:lpstr>
      <vt:lpstr>Logging in to the Compliance Server and Linux Node</vt:lpstr>
      <vt:lpstr>Logging in to the Remote Windows Node</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149</cp:revision>
  <cp:lastPrinted>2015-02-07T23:49:10Z</cp:lastPrinted>
  <dcterms:created xsi:type="dcterms:W3CDTF">2015-11-10T15:58:30Z</dcterms:created>
  <dcterms:modified xsi:type="dcterms:W3CDTF">2016-02-23T21:56:43Z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