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36"/>
  </p:notesMasterIdLst>
  <p:handoutMasterIdLst>
    <p:handoutMasterId r:id="rId37"/>
  </p:handoutMasterIdLst>
  <p:sldIdLst>
    <p:sldId id="256" r:id="rId7"/>
    <p:sldId id="257" r:id="rId8"/>
    <p:sldId id="271" r:id="rId9"/>
    <p:sldId id="272" r:id="rId10"/>
    <p:sldId id="283" r:id="rId11"/>
    <p:sldId id="290" r:id="rId12"/>
    <p:sldId id="291" r:id="rId13"/>
    <p:sldId id="292" r:id="rId14"/>
    <p:sldId id="293" r:id="rId15"/>
    <p:sldId id="295" r:id="rId16"/>
    <p:sldId id="304" r:id="rId17"/>
    <p:sldId id="305" r:id="rId18"/>
    <p:sldId id="307" r:id="rId19"/>
    <p:sldId id="308" r:id="rId20"/>
    <p:sldId id="297" r:id="rId21"/>
    <p:sldId id="294" r:id="rId22"/>
    <p:sldId id="301" r:id="rId23"/>
    <p:sldId id="302" r:id="rId24"/>
    <p:sldId id="309" r:id="rId25"/>
    <p:sldId id="312" r:id="rId26"/>
    <p:sldId id="313" r:id="rId27"/>
    <p:sldId id="306" r:id="rId28"/>
    <p:sldId id="303" r:id="rId29"/>
    <p:sldId id="273" r:id="rId30"/>
    <p:sldId id="274" r:id="rId31"/>
    <p:sldId id="266" r:id="rId32"/>
    <p:sldId id="275" r:id="rId33"/>
    <p:sldId id="276" r:id="rId34"/>
    <p:sldId id="267" r:id="rId35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5" autoAdjust="0"/>
    <p:restoredTop sz="49569" autoAdjust="0"/>
  </p:normalViewPr>
  <p:slideViewPr>
    <p:cSldViewPr snapToGrid="0">
      <p:cViewPr varScale="1">
        <p:scale>
          <a:sx n="23" d="100"/>
          <a:sy n="23" d="100"/>
        </p:scale>
        <p:origin x="1412" y="3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2015-12-04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2015-12-04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1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6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also 6 critical issues related to ssh on the target node.</a:t>
            </a:r>
          </a:p>
          <a:p>
            <a:endParaRPr lang="en-US" dirty="0" smtClean="0"/>
          </a:p>
          <a:p>
            <a:r>
              <a:rPr lang="en-US" dirty="0" smtClean="0"/>
              <a:t>Instructor Note: This</a:t>
            </a:r>
            <a:r>
              <a:rPr lang="en-US" baseline="0" dirty="0" smtClean="0"/>
              <a:t> and the following slide should be used for a discussion of the scan results. The group exercise continues after that.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1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bottom half of the Compliance Report has a table of details of test results.</a:t>
            </a:r>
          </a:p>
          <a:p>
            <a:endParaRPr lang="en-US" dirty="0" smtClean="0"/>
          </a:p>
          <a:p>
            <a:r>
              <a:rPr lang="en-US" dirty="0" smtClean="0"/>
              <a:t>These are sorted by severity so the critical issues are listed at the top and the compliant items are at the bottom of the list.     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you click an issue as shown here, a bit more information about the issue displays,</a:t>
            </a:r>
            <a:r>
              <a:rPr lang="en-US" baseline="0" dirty="0" smtClean="0"/>
              <a:t> but that's not really telling us much.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2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Now we continue the group exercise but you</a:t>
            </a:r>
            <a:r>
              <a:rPr lang="en-US" baseline="0" dirty="0" smtClean="0"/>
              <a:t> should stop as needed to explain what this code means.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5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Let's discuss what this profile is doing.</a:t>
            </a:r>
          </a:p>
          <a:p>
            <a:endParaRPr lang="en-US" dirty="0" smtClean="0"/>
          </a:p>
          <a:p>
            <a:r>
              <a:rPr lang="en-US" sz="1200" dirty="0" smtClean="0"/>
              <a:t>The impact of 1.0 indicates this is a Major issue.</a:t>
            </a:r>
          </a:p>
          <a:p>
            <a:endParaRPr lang="en-US" sz="1200" dirty="0" smtClean="0"/>
          </a:p>
          <a:p>
            <a:r>
              <a:rPr lang="en-US" sz="1200" dirty="0" smtClean="0"/>
              <a:t>The title is what populates the Compliance Report issue title.</a:t>
            </a:r>
          </a:p>
          <a:p>
            <a:endParaRPr lang="en-US" sz="1200" dirty="0" smtClean="0"/>
          </a:p>
          <a:p>
            <a:r>
              <a:rPr lang="en-US" sz="1200" dirty="0" smtClean="0"/>
              <a:t>The describe value is the actual test. In this case, this is saying the protocol for </a:t>
            </a:r>
            <a:r>
              <a:rPr lang="en-US" sz="1200" dirty="0" err="1" smtClean="0"/>
              <a:t>ssh_config</a:t>
            </a:r>
            <a:r>
              <a:rPr lang="en-US" sz="1200" dirty="0" smtClean="0"/>
              <a:t> should be 2. If the actual value from the node is not Protocol 2, the Major issue is reported </a:t>
            </a:r>
            <a:r>
              <a:rPr lang="en-US" sz="1200" baseline="0" dirty="0" smtClean="0"/>
              <a:t>as in this case.</a:t>
            </a:r>
            <a:endParaRPr lang="en-US" sz="120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67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workplace, the</a:t>
            </a:r>
            <a:r>
              <a:rPr lang="en-US" baseline="0" dirty="0" smtClean="0"/>
              <a:t> node's username and password will likely </a:t>
            </a:r>
            <a:r>
              <a:rPr lang="en-US" baseline="0" dirty="0" smtClean="0"/>
              <a:t>be different </a:t>
            </a:r>
            <a:r>
              <a:rPr lang="en-US" baseline="0" dirty="0" smtClean="0"/>
              <a:t>than shown in this example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We'll discuss using key pair access later in the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7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 Status column does not</a:t>
            </a:r>
            <a:r>
              <a:rPr lang="en-US" baseline="0" dirty="0" smtClean="0"/>
              <a:t> </a:t>
            </a:r>
            <a:r>
              <a:rPr lang="en-US" dirty="0" smtClean="0"/>
              <a:t>indicate </a:t>
            </a:r>
            <a:r>
              <a:rPr lang="en-US" b="1" dirty="0" smtClean="0"/>
              <a:t>Connection established</a:t>
            </a:r>
            <a:r>
              <a:rPr lang="en-US" b="0" dirty="0" smtClean="0"/>
              <a:t>,</a:t>
            </a:r>
            <a:r>
              <a:rPr lang="en-US" b="0" baseline="0" dirty="0" smtClean="0"/>
              <a:t> please notify </a:t>
            </a:r>
            <a:r>
              <a:rPr lang="en-US" b="0" baseline="0" dirty="0" smtClean="0"/>
              <a:t>the instructor</a:t>
            </a:r>
            <a:r>
              <a:rPr lang="en-US" b="0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18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you may have noticed, you could add additional nodes by simply repeating the previous steps and entering the new nodes' IP addresses or FQDNs.</a:t>
            </a:r>
          </a:p>
          <a:p>
            <a:endParaRPr lang="en-US" dirty="0" smtClean="0"/>
          </a:p>
          <a:p>
            <a:r>
              <a:rPr lang="en-US" dirty="0" smtClean="0"/>
              <a:t>You could also add nodes in bulk by separating each hostname or IP address with a comma or a space as shown in this illustration.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workplace, using security key pairs would be a more secure method for connecting to nodes than using the password method we are using in class. </a:t>
            </a:r>
          </a:p>
          <a:p>
            <a:endParaRPr lang="en-US" dirty="0" smtClean="0"/>
          </a:p>
          <a:p>
            <a:r>
              <a:rPr lang="en-US" dirty="0" smtClean="0"/>
              <a:t>By clicking </a:t>
            </a:r>
            <a:r>
              <a:rPr lang="en-US" b="1" dirty="0" smtClean="0"/>
              <a:t>Settings &gt; Add New Key Pair  </a:t>
            </a:r>
            <a:r>
              <a:rPr lang="en-US" dirty="0" smtClean="0"/>
              <a:t>you will see where to past your private and public keys.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7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51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image shows the default Compliance Profiles as accessed from the Scan Nodes page. This page displays when you select</a:t>
            </a:r>
            <a:r>
              <a:rPr lang="en-US" baseline="0" dirty="0" smtClean="0"/>
              <a:t> nodes to scan and then click the Scan button.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You'll </a:t>
            </a:r>
            <a:r>
              <a:rPr lang="en-US" dirty="0" smtClean="0"/>
              <a:t>access the profiles in a moment. These profiles</a:t>
            </a:r>
            <a:r>
              <a:rPr lang="en-US" baseline="0" dirty="0" smtClean="0"/>
              <a:t> determine what will be scanned on your nodes.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be thoughtful with which profiles choose since the more you choose to run, the longer it will take to execute the scan.</a:t>
            </a:r>
          </a:p>
          <a:p>
            <a:endParaRPr lang="en-US" dirty="0" smtClean="0"/>
          </a:p>
          <a:p>
            <a:r>
              <a:rPr lang="en-US" dirty="0" smtClean="0"/>
              <a:t>Notice how you can also choose to run a scan on demand (Scan now) or schedule a scan to run at a later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4990392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4016561484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8" r:id="rId13"/>
    <p:sldLayoutId id="2147483869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931098" cy="1337551"/>
          </a:xfrm>
        </p:spPr>
        <p:txBody>
          <a:bodyPr/>
          <a:lstStyle/>
          <a:p>
            <a:r>
              <a:rPr lang="en-US" dirty="0" smtClean="0"/>
              <a:t>Initial Configuration and Running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Configuring the Chef Compliance Server to Run Scans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Testing Connectivity to your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1838" y="1710724"/>
            <a:ext cx="15850723" cy="5345953"/>
          </a:xfrm>
        </p:spPr>
        <p:txBody>
          <a:bodyPr/>
          <a:lstStyle/>
          <a:p>
            <a:r>
              <a:rPr lang="en-US" dirty="0" smtClean="0"/>
              <a:t>The Status column of you node should now indicate </a:t>
            </a:r>
            <a:r>
              <a:rPr lang="en-US" b="1" dirty="0" smtClean="0"/>
              <a:t>Connection established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6" y="2740230"/>
            <a:ext cx="13999450" cy="32869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11658600" y="2369127"/>
            <a:ext cx="2015836" cy="2493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663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Nodes in Bulk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6530" y="1710724"/>
            <a:ext cx="7992921" cy="5345953"/>
          </a:xfrm>
        </p:spPr>
        <p:txBody>
          <a:bodyPr/>
          <a:lstStyle/>
          <a:p>
            <a:r>
              <a:rPr lang="en-US" dirty="0"/>
              <a:t>As you may have noticed, you could add additional nodes by simply repeating the previous </a:t>
            </a:r>
            <a:r>
              <a:rPr lang="en-US" dirty="0" smtClean="0"/>
              <a:t>steps.</a:t>
            </a:r>
          </a:p>
          <a:p>
            <a:endParaRPr lang="en-US" dirty="0"/>
          </a:p>
          <a:p>
            <a:r>
              <a:rPr lang="en-US" dirty="0" smtClean="0"/>
              <a:t>You could also add nodes in bulk by separating each hostname or IP address with a comma or a space, as shown in this illustration.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77498" y="463815"/>
            <a:ext cx="2015836" cy="2493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861" y="41564"/>
            <a:ext cx="7648575" cy="80295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32411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Pairs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34966" y="1710724"/>
            <a:ext cx="7992921" cy="5345953"/>
          </a:xfrm>
        </p:spPr>
        <p:txBody>
          <a:bodyPr/>
          <a:lstStyle/>
          <a:p>
            <a:r>
              <a:rPr lang="en-US" dirty="0" smtClean="0"/>
              <a:t>In the workplace, using security key pairs would be a more secure method for connecting to nodes than using the password method. </a:t>
            </a:r>
            <a:endParaRPr lang="en-US" dirty="0"/>
          </a:p>
          <a:p>
            <a:r>
              <a:rPr lang="en-US" dirty="0" smtClean="0"/>
              <a:t>By clicking </a:t>
            </a:r>
            <a:r>
              <a:rPr lang="en-US" b="1" dirty="0" smtClean="0"/>
              <a:t>Settings &gt; Add New Key Pair  </a:t>
            </a:r>
            <a:r>
              <a:rPr lang="en-US" dirty="0" smtClean="0"/>
              <a:t>you will see where to paste your private and public keys.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95" y="154011"/>
            <a:ext cx="7564467" cy="75352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11128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Compliance Scans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run Compliance scans on demand or schedule them to run at a later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Chef </a:t>
            </a:r>
            <a:r>
              <a:rPr lang="en-US" dirty="0"/>
              <a:t>Compliance maintains profiles as a collection of individual controls that comprise a complete audit.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mentioned previously, Compliance </a:t>
            </a:r>
            <a:r>
              <a:rPr lang="en-US" dirty="0"/>
              <a:t>profiles exist for many scenarios, such as those created by the Center for Internet Security (</a:t>
            </a:r>
            <a:r>
              <a:rPr lang="en-US" dirty="0" smtClean="0"/>
              <a:t>CIS).</a:t>
            </a:r>
          </a:p>
        </p:txBody>
      </p:sp>
    </p:spTree>
    <p:extLst>
      <p:ext uri="{BB962C8B-B14F-4D97-AF65-F5344CB8AC3E}">
        <p14:creationId xmlns:p14="http://schemas.microsoft.com/office/powerpoint/2010/main" val="184221770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Compliance Profiles Used in Scans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51838" y="1710724"/>
            <a:ext cx="7745253" cy="5345953"/>
          </a:xfrm>
        </p:spPr>
        <p:txBody>
          <a:bodyPr/>
          <a:lstStyle/>
          <a:p>
            <a:r>
              <a:rPr lang="en-US" dirty="0" smtClean="0"/>
              <a:t>This image shows the default Compliance </a:t>
            </a:r>
            <a:r>
              <a:rPr lang="en-US" dirty="0" smtClean="0"/>
              <a:t>Profiles as accessed from the Scan Nodes page.</a:t>
            </a:r>
          </a:p>
          <a:p>
            <a:endParaRPr lang="en-US" dirty="0" smtClean="0"/>
          </a:p>
          <a:p>
            <a:r>
              <a:rPr lang="en-US" dirty="0" smtClean="0"/>
              <a:t>You should be thoughtful with which profiles choose.</a:t>
            </a:r>
          </a:p>
          <a:p>
            <a:endParaRPr lang="en-US" dirty="0" smtClean="0"/>
          </a:p>
          <a:p>
            <a:r>
              <a:rPr lang="en-US" dirty="0" smtClean="0"/>
              <a:t>Notice how you can also choose to run a scan on demand or schedule a scan.</a:t>
            </a:r>
          </a:p>
          <a:p>
            <a:endParaRPr lang="en-US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1200148"/>
            <a:ext cx="7810500" cy="674370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12115800" y="3314700"/>
            <a:ext cx="3771900" cy="3741977"/>
          </a:xfrm>
          <a:prstGeom prst="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76109" y="2930236"/>
            <a:ext cx="5659582" cy="74814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232073" y="6546273"/>
            <a:ext cx="5979102" cy="6165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702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Group Exercise: Running a Scan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a Compliance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View the output of a scan.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4081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Running a Scan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798260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Click the </a:t>
            </a:r>
            <a:r>
              <a:rPr lang="en-US" b="1" dirty="0"/>
              <a:t>check box </a:t>
            </a:r>
            <a:r>
              <a:rPr lang="en-US" dirty="0"/>
              <a:t>next to your node and then click the </a:t>
            </a:r>
            <a:r>
              <a:rPr lang="en-US" b="1" dirty="0" smtClean="0"/>
              <a:t>Scan </a:t>
            </a:r>
            <a:r>
              <a:rPr lang="en-US" dirty="0" smtClean="0"/>
              <a:t>button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337" y="1504950"/>
            <a:ext cx="9785695" cy="3371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081514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Running a Scan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4798260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From the resulting page, check the base/ssh profile and uncheck any other check boxes.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Click the </a:t>
            </a:r>
            <a:r>
              <a:rPr lang="en-US" b="1" dirty="0" smtClean="0"/>
              <a:t>Scan now </a:t>
            </a:r>
            <a:r>
              <a:rPr lang="en-US" dirty="0" smtClean="0"/>
              <a:t>button.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950" y="304800"/>
            <a:ext cx="6537325" cy="78380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>
            <a:off x="4914900" y="3467100"/>
            <a:ext cx="6534150" cy="160020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018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4838700" cy="828675"/>
          </a:xfrm>
        </p:spPr>
        <p:txBody>
          <a:bodyPr>
            <a:normAutofit/>
          </a:bodyPr>
          <a:lstStyle/>
          <a:p>
            <a:r>
              <a:rPr lang="en-US" dirty="0" smtClean="0"/>
              <a:t>Scan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42900" y="1548247"/>
            <a:ext cx="5105400" cy="4439901"/>
          </a:xfrm>
        </p:spPr>
        <p:txBody>
          <a:bodyPr/>
          <a:lstStyle/>
          <a:p>
            <a:r>
              <a:rPr lang="en-US" dirty="0" smtClean="0"/>
              <a:t>A Compliance Report should now display and your scan results should be similar to that shown here.</a:t>
            </a:r>
          </a:p>
          <a:p>
            <a:endParaRPr lang="en-US" dirty="0"/>
          </a:p>
          <a:p>
            <a:r>
              <a:rPr lang="en-US" dirty="0" smtClean="0"/>
              <a:t>Notice how in the upper Summary section in this example, 10 tests were compliant and 6 tests show critical issues with ssh.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49" y="152400"/>
            <a:ext cx="9982200" cy="491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825" y="4667250"/>
            <a:ext cx="10487025" cy="31813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4883727" y="2763983"/>
            <a:ext cx="5133109" cy="2743199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9005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4838700" cy="828675"/>
          </a:xfrm>
        </p:spPr>
        <p:txBody>
          <a:bodyPr>
            <a:normAutofit/>
          </a:bodyPr>
          <a:lstStyle/>
          <a:p>
            <a:r>
              <a:rPr lang="en-US" dirty="0" smtClean="0"/>
              <a:t>Scan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42900" y="1652155"/>
            <a:ext cx="4707082" cy="4439901"/>
          </a:xfrm>
        </p:spPr>
        <p:txBody>
          <a:bodyPr/>
          <a:lstStyle/>
          <a:p>
            <a:r>
              <a:rPr lang="en-US" dirty="0" smtClean="0"/>
              <a:t>The bottom half of the Compliance Report shown here has a table of details of test results.</a:t>
            </a:r>
            <a:endParaRPr lang="en-US" dirty="0"/>
          </a:p>
          <a:p>
            <a:r>
              <a:rPr lang="en-US" dirty="0" smtClean="0"/>
              <a:t>These are sorted by severity.</a:t>
            </a:r>
          </a:p>
          <a:p>
            <a:r>
              <a:rPr lang="en-US" dirty="0" smtClean="0"/>
              <a:t>If you click an issue as shown here, a bit more information about the issue displays.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471" y="2236210"/>
            <a:ext cx="10539779" cy="37905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4094018" y="2327564"/>
            <a:ext cx="1201882" cy="24938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3918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Add a node to test for compliance.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the password connection option.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Run a Connectivity test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Run a Compliance scan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Interpret scan results.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Explain where to set up security key </a:t>
            </a:r>
            <a:r>
              <a:rPr lang="en-US" dirty="0" smtClean="0"/>
              <a:t>pairs.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713" y="318576"/>
            <a:ext cx="5934075" cy="3505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6089073" cy="911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Scan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42900" y="1428751"/>
            <a:ext cx="4707082" cy="6156614"/>
          </a:xfrm>
        </p:spPr>
        <p:txBody>
          <a:bodyPr/>
          <a:lstStyle/>
          <a:p>
            <a:r>
              <a:rPr lang="en-US" dirty="0" smtClean="0"/>
              <a:t>To view the </a:t>
            </a:r>
            <a:r>
              <a:rPr lang="en-US" dirty="0" err="1" smtClean="0"/>
              <a:t>InfoSpec</a:t>
            </a:r>
            <a:r>
              <a:rPr lang="en-US" dirty="0" smtClean="0"/>
              <a:t> code that comprises this profile, do the following: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relevant profile (</a:t>
            </a:r>
            <a:r>
              <a:rPr lang="en-US" b="1" dirty="0" smtClean="0"/>
              <a:t>Basic SSH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Scroll down and click the `</a:t>
            </a:r>
            <a:r>
              <a:rPr lang="en-US" b="1" dirty="0"/>
              <a:t>Set SSH protocol version to </a:t>
            </a:r>
            <a:r>
              <a:rPr lang="en-US" b="1" dirty="0" smtClean="0"/>
              <a:t>2</a:t>
            </a:r>
            <a:r>
              <a:rPr lang="en-US" dirty="0" smtClean="0"/>
              <a:t>` profile.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220" y="1216552"/>
            <a:ext cx="4921251" cy="36457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5282" y="4814930"/>
            <a:ext cx="7381875" cy="3228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4967142" y="2876550"/>
            <a:ext cx="2900508" cy="11044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490892" y="4438650"/>
            <a:ext cx="9129858" cy="118063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95900" y="5831480"/>
            <a:ext cx="3543300" cy="10265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4835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04800"/>
            <a:ext cx="6089073" cy="9117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GE: Scan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42900" y="1314451"/>
            <a:ext cx="4707082" cy="6156614"/>
          </a:xfrm>
        </p:spPr>
        <p:txBody>
          <a:bodyPr/>
          <a:lstStyle/>
          <a:p>
            <a:r>
              <a:rPr lang="en-US" dirty="0" smtClean="0"/>
              <a:t>Let's discuss what this profile is doing.</a:t>
            </a:r>
          </a:p>
          <a:p>
            <a:endParaRPr lang="en-US" dirty="0"/>
          </a:p>
          <a:p>
            <a:r>
              <a:rPr lang="en-US" sz="2800" dirty="0" smtClean="0"/>
              <a:t>The impact of 1.0 indicates this is a </a:t>
            </a:r>
            <a:r>
              <a:rPr lang="en-US" sz="2800" dirty="0" smtClean="0"/>
              <a:t>Major </a:t>
            </a:r>
            <a:r>
              <a:rPr lang="en-US" sz="2800" dirty="0" smtClean="0"/>
              <a:t>issue.</a:t>
            </a:r>
          </a:p>
          <a:p>
            <a:endParaRPr lang="en-US" sz="2800" dirty="0" smtClean="0"/>
          </a:p>
          <a:p>
            <a:r>
              <a:rPr lang="en-US" sz="2800" dirty="0" smtClean="0"/>
              <a:t>The title is what populates the Compliance Report issue title.</a:t>
            </a:r>
          </a:p>
          <a:p>
            <a:endParaRPr lang="en-US" sz="2800" dirty="0" smtClean="0"/>
          </a:p>
          <a:p>
            <a:r>
              <a:rPr lang="en-US" sz="2800" dirty="0" smtClean="0"/>
              <a:t>The describe section is the actual test.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258" y="1428751"/>
            <a:ext cx="10887719" cy="47624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4133850" y="3752851"/>
            <a:ext cx="3409950" cy="29222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572000" y="4392758"/>
            <a:ext cx="3733800" cy="7126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400550" y="5581650"/>
            <a:ext cx="3276600" cy="154173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0546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Adding </a:t>
            </a:r>
            <a:r>
              <a:rPr lang="en-US" dirty="0" smtClean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7587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Need explanation of scan results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83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20861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35903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57985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/>
              <a:t>i</a:t>
            </a:r>
            <a:r>
              <a:rPr lang="en-US" dirty="0"/>
              <a:t> believe so.  that's how </a:t>
            </a:r>
            <a:r>
              <a:rPr lang="en-US" dirty="0" err="1"/>
              <a:t>i</a:t>
            </a:r>
            <a:r>
              <a:rPr lang="en-US" dirty="0"/>
              <a:t> have it running,  </a:t>
            </a:r>
            <a:r>
              <a:rPr lang="en-US" dirty="0" err="1"/>
              <a:t>i've</a:t>
            </a:r>
            <a:r>
              <a:rPr lang="en-US" dirty="0"/>
              <a:t> also been running a reconfigure and restart after </a:t>
            </a:r>
            <a:r>
              <a:rPr lang="en-US" dirty="0" err="1"/>
              <a:t>i</a:t>
            </a:r>
            <a:r>
              <a:rPr lang="en-US" dirty="0"/>
              <a:t> upgrade the package</a:t>
            </a:r>
          </a:p>
          <a:p>
            <a:r>
              <a:rPr lang="en-US" dirty="0"/>
              <a:t>​[9:04 AM] </a:t>
            </a:r>
          </a:p>
          <a:p>
            <a:r>
              <a:rPr lang="en-US" dirty="0" err="1"/>
              <a:t>steve_delfante</a:t>
            </a:r>
            <a:r>
              <a:rPr lang="en-US" dirty="0"/>
              <a:t> `sudo chef-compliance-</a:t>
            </a:r>
            <a:r>
              <a:rPr lang="en-US" dirty="0" err="1"/>
              <a:t>ctl</a:t>
            </a:r>
            <a:r>
              <a:rPr lang="en-US" dirty="0"/>
              <a:t> reconfigure` will reconfigure it but s=does that also restart it?</a:t>
            </a:r>
          </a:p>
          <a:p>
            <a:r>
              <a:rPr lang="en-US" dirty="0"/>
              <a:t>new messages</a:t>
            </a:r>
          </a:p>
          <a:p>
            <a:r>
              <a:rPr lang="en-US" dirty="0"/>
              <a:t>​[9:04 AM] </a:t>
            </a:r>
          </a:p>
          <a:p>
            <a:r>
              <a:rPr lang="en-US" dirty="0" err="1"/>
              <a:t>kennon</a:t>
            </a:r>
            <a:r>
              <a:rPr lang="en-US" dirty="0"/>
              <a:t> not always, you should also run `sudo chef-compliance-</a:t>
            </a:r>
            <a:r>
              <a:rPr lang="en-US" dirty="0" err="1"/>
              <a:t>ctl</a:t>
            </a:r>
            <a:r>
              <a:rPr lang="en-US" dirty="0"/>
              <a:t> restart</a:t>
            </a:r>
          </a:p>
        </p:txBody>
      </p:sp>
    </p:spTree>
    <p:extLst>
      <p:ext uri="{BB962C8B-B14F-4D97-AF65-F5344CB8AC3E}">
        <p14:creationId xmlns:p14="http://schemas.microsoft.com/office/powerpoint/2010/main" val="10859951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Adding a Node to Test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Adding a node is a fairly straightforward process. You'll need: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IP address or FQDN of the nodes to be tested.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Access configuration (ssh or </a:t>
            </a:r>
            <a:r>
              <a:rPr lang="en-US" dirty="0" err="1" smtClean="0"/>
              <a:t>WinRM</a:t>
            </a:r>
            <a:r>
              <a:rPr lang="en-US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node's username and password 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The node's username plus security key pair.</a:t>
            </a:r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292126"/>
            <a:ext cx="14211299" cy="18226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Exercise: Adding a Node to Scan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Add a Node to Scan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connectivity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an initial scan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</a:t>
            </a:r>
            <a:r>
              <a:rPr lang="en-US" dirty="0"/>
              <a:t>Adding a Node to Scan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From your Chef Compliance Dashboard, click Add Node.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742" y="2924211"/>
            <a:ext cx="8785058" cy="32099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</a:t>
            </a:r>
            <a:r>
              <a:rPr lang="en-US" dirty="0"/>
              <a:t>Adding a </a:t>
            </a:r>
            <a:r>
              <a:rPr lang="en-US" dirty="0" smtClean="0"/>
              <a:t>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46130" y="1856198"/>
            <a:ext cx="6855660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From the resulting page, enter the node's FQDN or IP address.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Select the </a:t>
            </a:r>
            <a:r>
              <a:rPr lang="en-US" b="1" dirty="0" smtClean="0"/>
              <a:t>default</a:t>
            </a:r>
            <a:r>
              <a:rPr lang="en-US" dirty="0" smtClean="0"/>
              <a:t> environment.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Accept the default </a:t>
            </a:r>
            <a:r>
              <a:rPr lang="en-US" b="1" dirty="0" smtClean="0"/>
              <a:t>SSH</a:t>
            </a:r>
            <a:r>
              <a:rPr lang="en-US" dirty="0" smtClean="0"/>
              <a:t> Access configuration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Type </a:t>
            </a:r>
            <a:r>
              <a:rPr lang="en-US" b="1" dirty="0" smtClean="0"/>
              <a:t>chef</a:t>
            </a:r>
            <a:r>
              <a:rPr lang="en-US" dirty="0" smtClean="0"/>
              <a:t> in the </a:t>
            </a:r>
            <a:r>
              <a:rPr lang="en-US" b="1" dirty="0" smtClean="0"/>
              <a:t>username</a:t>
            </a:r>
            <a:r>
              <a:rPr lang="en-US" dirty="0" smtClean="0"/>
              <a:t> field.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Click the </a:t>
            </a:r>
            <a:r>
              <a:rPr lang="en-US" b="1" dirty="0" smtClean="0"/>
              <a:t>password</a:t>
            </a:r>
            <a:r>
              <a:rPr lang="en-US" dirty="0" smtClean="0"/>
              <a:t> link as shown in this illustration.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376" y="353289"/>
            <a:ext cx="8474616" cy="75160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798761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</a:t>
            </a:r>
            <a:r>
              <a:rPr lang="en-US" dirty="0"/>
              <a:t>Adding a Node to Scan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Type the password (</a:t>
            </a:r>
            <a:r>
              <a:rPr lang="en-US" b="1" dirty="0" smtClean="0"/>
              <a:t>chef</a:t>
            </a:r>
            <a:r>
              <a:rPr lang="en-US" dirty="0" smtClean="0"/>
              <a:t>) in the password field.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 smtClean="0"/>
              <a:t>Click the </a:t>
            </a:r>
            <a:r>
              <a:rPr lang="en-US" b="1" dirty="0" smtClean="0"/>
              <a:t>Add 1 node</a:t>
            </a:r>
            <a:r>
              <a:rPr lang="en-US" dirty="0" smtClean="0"/>
              <a:t> button as shown in this illustration.</a:t>
            </a:r>
          </a:p>
          <a:p>
            <a:pPr marL="514350" indent="-514350">
              <a:buFont typeface="+mj-lt"/>
              <a:buAutoNum type="arabicPeriod" startAt="7"/>
            </a:pPr>
            <a:endParaRPr lang="en-US" dirty="0"/>
          </a:p>
          <a:p>
            <a:pPr marL="514350" indent="-514350">
              <a:buFont typeface="+mj-lt"/>
              <a:buAutoNum type="arabicPeriod" startAt="7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1" y="1057275"/>
            <a:ext cx="7123112" cy="7016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4678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</a:t>
            </a:r>
            <a:r>
              <a:rPr lang="en-US" dirty="0"/>
              <a:t>Adding a Node to Scan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856198"/>
            <a:ext cx="15040233" cy="5345953"/>
          </a:xfrm>
        </p:spPr>
        <p:txBody>
          <a:bodyPr/>
          <a:lstStyle/>
          <a:p>
            <a:r>
              <a:rPr lang="en-US" dirty="0" smtClean="0"/>
              <a:t>At this point your Compliance Dashboard should list the node you just added.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22538" y="3150176"/>
            <a:ext cx="13610924" cy="4438650"/>
            <a:chOff x="1322538" y="3150176"/>
            <a:chExt cx="13610924" cy="44386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2538" y="3150176"/>
              <a:ext cx="13610924" cy="44386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4281054" y="4862945"/>
              <a:ext cx="6317673" cy="11845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31239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Testing Connectivity to your Node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13621" y="1710726"/>
            <a:ext cx="15850723" cy="534595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Click the </a:t>
            </a:r>
            <a:r>
              <a:rPr lang="en-US" b="1" dirty="0" smtClean="0"/>
              <a:t>check box </a:t>
            </a:r>
            <a:r>
              <a:rPr lang="en-US" dirty="0" smtClean="0"/>
              <a:t>next to your node and then click the </a:t>
            </a:r>
            <a:r>
              <a:rPr lang="en-US" b="1" dirty="0" smtClean="0"/>
              <a:t>Connectivity</a:t>
            </a:r>
            <a:r>
              <a:rPr lang="en-US" dirty="0" smtClean="0"/>
              <a:t> button.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13" y="2514595"/>
            <a:ext cx="13296174" cy="285875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790459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21749B-AEB7-461B-845F-603CABD25259}">
  <ds:schemaRefs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861</TotalTime>
  <Words>1283</Words>
  <Application>Microsoft Office PowerPoint</Application>
  <PresentationFormat>Custom</PresentationFormat>
  <Paragraphs>185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ＭＳ Ｐゴシック</vt:lpstr>
      <vt:lpstr>Arial</vt:lpstr>
      <vt:lpstr>Courier New</vt:lpstr>
      <vt:lpstr>Wingdings</vt:lpstr>
      <vt:lpstr>Base</vt:lpstr>
      <vt:lpstr>Interaction</vt:lpstr>
      <vt:lpstr>Initial Configuration and Running Scans</vt:lpstr>
      <vt:lpstr>Objectives</vt:lpstr>
      <vt:lpstr>Adding a Node to Test</vt:lpstr>
      <vt:lpstr>Group Exercise: Adding a Node to Scan</vt:lpstr>
      <vt:lpstr>GE: Adding a Node to Scan</vt:lpstr>
      <vt:lpstr>GE: Adding a Node</vt:lpstr>
      <vt:lpstr>GE: Adding a Node to Scan</vt:lpstr>
      <vt:lpstr>GE: Adding a Node to Scan</vt:lpstr>
      <vt:lpstr>GE: Testing Connectivity to your Node</vt:lpstr>
      <vt:lpstr>GE: Testing Connectivity to your Node</vt:lpstr>
      <vt:lpstr>Adding Nodes in Bulk</vt:lpstr>
      <vt:lpstr>Key Pairs</vt:lpstr>
      <vt:lpstr>Running Compliance Scans</vt:lpstr>
      <vt:lpstr>Compliance Profiles Used in Scans</vt:lpstr>
      <vt:lpstr>Group Exercise: Running a Scan</vt:lpstr>
      <vt:lpstr>GE: Running a Scan</vt:lpstr>
      <vt:lpstr>GE: Running a Scan</vt:lpstr>
      <vt:lpstr>Scan Results</vt:lpstr>
      <vt:lpstr>Scan Results</vt:lpstr>
      <vt:lpstr>GE: Scan Results</vt:lpstr>
      <vt:lpstr>GE: Scan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99</cp:revision>
  <cp:lastPrinted>2015-02-07T23:49:10Z</cp:lastPrinted>
  <dcterms:created xsi:type="dcterms:W3CDTF">2015-11-10T15:58:30Z</dcterms:created>
  <dcterms:modified xsi:type="dcterms:W3CDTF">2015-12-04T21:55:34Z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