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5"/>
    <p:sldMasterId id="2147483847" r:id="rId6"/>
  </p:sldMasterIdLst>
  <p:notesMasterIdLst>
    <p:notesMasterId r:id="rId41"/>
  </p:notesMasterIdLst>
  <p:handoutMasterIdLst>
    <p:handoutMasterId r:id="rId42"/>
  </p:handoutMasterIdLst>
  <p:sldIdLst>
    <p:sldId id="256" r:id="rId7"/>
    <p:sldId id="257" r:id="rId8"/>
    <p:sldId id="292" r:id="rId9"/>
    <p:sldId id="315" r:id="rId10"/>
    <p:sldId id="272" r:id="rId11"/>
    <p:sldId id="278" r:id="rId12"/>
    <p:sldId id="279" r:id="rId13"/>
    <p:sldId id="293" r:id="rId14"/>
    <p:sldId id="281" r:id="rId15"/>
    <p:sldId id="316" r:id="rId16"/>
    <p:sldId id="295" r:id="rId17"/>
    <p:sldId id="288" r:id="rId18"/>
    <p:sldId id="297" r:id="rId19"/>
    <p:sldId id="298" r:id="rId20"/>
    <p:sldId id="317" r:id="rId21"/>
    <p:sldId id="300" r:id="rId22"/>
    <p:sldId id="303" r:id="rId23"/>
    <p:sldId id="301" r:id="rId24"/>
    <p:sldId id="304" r:id="rId25"/>
    <p:sldId id="305" r:id="rId26"/>
    <p:sldId id="306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8" r:id="rId35"/>
    <p:sldId id="319" r:id="rId36"/>
    <p:sldId id="296" r:id="rId37"/>
    <p:sldId id="302" r:id="rId38"/>
    <p:sldId id="276" r:id="rId39"/>
    <p:sldId id="267" r:id="rId40"/>
  </p:sldIdLst>
  <p:sldSz cx="16256000" cy="9144000"/>
  <p:notesSz cx="6858000" cy="9144000"/>
  <p:defaultTextStyle>
    <a:defPPr>
      <a:defRPr lang="en-US"/>
    </a:defPPr>
    <a:lvl1pPr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608013" indent="-1508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1217613" indent="-3032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827213" indent="-4556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2436813" indent="-608013" algn="l" defTabSz="1217613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9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7D868C"/>
    <a:srgbClr val="808000"/>
    <a:srgbClr val="408000"/>
    <a:srgbClr val="108001"/>
    <a:srgbClr val="CBCFD1"/>
    <a:srgbClr val="015068"/>
    <a:srgbClr val="088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5" autoAdjust="0"/>
    <p:restoredTop sz="60345" autoAdjust="0"/>
  </p:normalViewPr>
  <p:slideViewPr>
    <p:cSldViewPr snapToGrid="0">
      <p:cViewPr varScale="1">
        <p:scale>
          <a:sx n="28" d="100"/>
          <a:sy n="28" d="100"/>
        </p:scale>
        <p:origin x="1664" y="40"/>
      </p:cViewPr>
      <p:guideLst>
        <p:guide orient="horz" pos="894"/>
        <p:guide pos="9120"/>
      </p:guideLst>
    </p:cSldViewPr>
  </p:slideViewPr>
  <p:outlineViewPr>
    <p:cViewPr>
      <p:scale>
        <a:sx n="33" d="100"/>
        <a:sy n="33" d="100"/>
      </p:scale>
      <p:origin x="0" y="-3276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43" d="100"/>
          <a:sy n="43" d="100"/>
        </p:scale>
        <p:origin x="2308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B1577-BF96-2D40-B4CA-2BF6DA80CBA7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248400" y="8685213"/>
            <a:ext cx="6080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A35AAA1-4075-DF47-A6D2-754791F9B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64483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2FDBE47-C34F-CF4A-9709-1411AD5B3286}" type="datetime1">
              <a:rPr lang="en-CA"/>
              <a:pPr>
                <a:defRPr/>
              </a:pPr>
              <a:t>2016-02-04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172200" y="8685213"/>
            <a:ext cx="68421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1219120" fontAlgn="auto">
              <a:spcBef>
                <a:spcPts val="0"/>
              </a:spcBef>
              <a:spcAft>
                <a:spcPts val="0"/>
              </a:spcAft>
              <a:defRPr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C3734AA-3150-D947-AC52-2F5DF48BFC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120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62484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1219120" fontAlgn="auto">
              <a:spcBef>
                <a:spcPts val="0"/>
              </a:spcBef>
              <a:spcAft>
                <a:spcPts val="0"/>
              </a:spcAft>
              <a:defRPr sz="900" dirty="0" smtClean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57794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defTabSz="1217613" rtl="0" fontAlgn="base">
      <a:lnSpc>
        <a:spcPct val="90000"/>
      </a:lnSpc>
      <a:spcBef>
        <a:spcPct val="30000"/>
      </a:spcBef>
      <a:spcAft>
        <a:spcPts val="45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Arial" panose="020B0604020202020204" pitchFamily="34" charset="0"/>
      </a:defRPr>
    </a:lvl1pPr>
    <a:lvl2pPr marL="282575" indent="-1397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436563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642938" indent="-195263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819150" indent="-152400" algn="l" defTabSz="1217613" rtl="0" fontAlgn="base">
      <a:lnSpc>
        <a:spcPct val="90000"/>
      </a:lnSpc>
      <a:spcBef>
        <a:spcPct val="30000"/>
      </a:spcBef>
      <a:spcAft>
        <a:spcPts val="450"/>
      </a:spcAft>
      <a:buFont typeface="Arial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304780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362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92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483" algn="l" defTabSz="121912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8301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53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 the missing `test` directory by running</a:t>
            </a:r>
            <a:r>
              <a:rPr lang="en-US" baseline="0" dirty="0" smtClean="0"/>
              <a:t> </a:t>
            </a:r>
            <a:r>
              <a:rPr lang="en-US" dirty="0" smtClean="0"/>
              <a:t>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Then</a:t>
            </a:r>
            <a:r>
              <a:rPr lang="en-US" baseline="0" dirty="0" smtClean="0"/>
              <a:t> use `ls -l` to confirm its creation.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TBD- a. will there be a 'generate profile` command?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15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no longer see the errors you saw previously.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 Let's find out where the 14 rules are found on 5-14.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61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- all double quotes? get </a:t>
            </a:r>
            <a:r>
              <a:rPr lang="en-US" dirty="0" err="1" smtClean="0"/>
              <a:t>larry's</a:t>
            </a:r>
            <a:r>
              <a:rPr lang="en-US" dirty="0" smtClean="0"/>
              <a:t> script for this from ref.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Create</a:t>
            </a:r>
            <a:r>
              <a:rPr lang="en-US" baseline="0" dirty="0" smtClean="0"/>
              <a:t> the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r>
              <a:rPr lang="en-US" baseline="0" dirty="0" smtClean="0"/>
              <a:t> file with the control shown here. We've pasted the code below so you can see it better.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title 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profile'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"tmp-1.0"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"Create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exist"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be_directory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control "tmp-1.1"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impact 0.3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title "/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is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"The 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directory must be owned by the root user"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describe file('/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 do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it { should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be_owned_by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'root' }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  <a:r>
              <a:rPr lang="en-US" baseline="0" dirty="0" smtClean="0"/>
              <a:t> again. You should see the new </a:t>
            </a:r>
            <a:r>
              <a:rPr lang="en-US" baseline="0" dirty="0" err="1" smtClean="0"/>
              <a:t>tmp</a:t>
            </a:r>
            <a:r>
              <a:rPr lang="en-US" baseline="0" dirty="0" smtClean="0"/>
              <a:t>/rb files was verified.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Instructor Note: In a recent test (1/28 </a:t>
            </a:r>
            <a:r>
              <a:rPr lang="en-US" dirty="0" err="1" smtClean="0"/>
              <a:t>inspec</a:t>
            </a:r>
            <a:r>
              <a:rPr lang="en-US" dirty="0" smtClean="0"/>
              <a:t> 0.9.2) the output was a little different:</a:t>
            </a:r>
            <a:br>
              <a:rPr lang="en-US" dirty="0" smtClean="0"/>
            </a:br>
            <a:r>
              <a:rPr lang="en-US" dirty="0" smtClean="0"/>
              <a:t>[chef@ip-172-31-2-116 profile_01]$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[2016-01-28T22:14:01.897589 #6154]  INFO -- : Checking profile in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I, [2016-01-28T22:14:01.897815 #6154]  INFO -- : Metadata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[2016-01-28T22:14:01.897878 #6154] DEBUG -- : Found 15 rules.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D, [2016-01-28T22:14:01.897926 #6154] DEBUG -- : Verify all rules in 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/profile_01/test/</a:t>
            </a:r>
            <a:r>
              <a:rPr lang="en-US" dirty="0" err="1" smtClean="0"/>
              <a:t>tmp.rb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I, [2016-01-28T22:14:01.897980 #6154]  INFO -- : Rule definitions OK.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exec`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run all tests at the specified path.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</a:t>
            </a:r>
            <a:r>
              <a:rPr lang="en-US" baseline="0" dirty="0" smtClean="0"/>
              <a:t> The test should be successful, showing no failures.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998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addition to the uploading procedure we'll do in the exercise, in the workplace you could also upload such custom profiles using an API.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56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Your</a:t>
            </a:r>
            <a:r>
              <a:rPr lang="en-US" baseline="0" dirty="0" smtClean="0"/>
              <a:t> node may not have the zip package installed so let's use Chef to do that now.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92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Move to ~/</a:t>
            </a:r>
            <a:r>
              <a:rPr lang="en-US" dirty="0" err="1" smtClean="0"/>
              <a:t>compliance_profiles</a:t>
            </a:r>
            <a:r>
              <a:rPr lang="en-US" dirty="0" smtClean="0"/>
              <a:t> and then run `zip -r profile_01.zip profile_01`.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90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Type `ls</a:t>
            </a:r>
            <a:r>
              <a:rPr lang="en-US" baseline="0" dirty="0" smtClean="0"/>
              <a:t> -l` to verify the new zip file's creation.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56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99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Important</a:t>
            </a:r>
            <a:r>
              <a:rPr lang="en-US" dirty="0" smtClean="0"/>
              <a:t>: Be sure to run this command from your laptop. You can first move to whatever directory on</a:t>
            </a:r>
            <a:r>
              <a:rPr lang="en-US" baseline="0" dirty="0" smtClean="0"/>
              <a:t> your laptop that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 this Windows example, the user created and moved to the C:\tmp location and then ran the above command. The </a:t>
            </a:r>
            <a:r>
              <a:rPr lang="en-US" dirty="0" smtClean="0"/>
              <a:t>IP address after the `chef@`</a:t>
            </a:r>
            <a:r>
              <a:rPr lang="en-US" baseline="0" dirty="0" smtClean="0"/>
              <a:t> is the IP address of the target node where the profile_01.zip was created.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Not sure if it was my laptop settings, but I could not see the zip file when I </a:t>
            </a:r>
            <a:r>
              <a:rPr lang="en-US" baseline="0" dirty="0" err="1" smtClean="0"/>
              <a:t>scp'd</a:t>
            </a:r>
            <a:r>
              <a:rPr lang="en-US" baseline="0" dirty="0" smtClean="0"/>
              <a:t> it directly to my C: drive. I had to create the </a:t>
            </a:r>
            <a:r>
              <a:rPr lang="en-US" dirty="0" smtClean="0"/>
              <a:t>C:\tmp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</a:t>
            </a:r>
            <a:r>
              <a:rPr lang="en-US" baseline="0" dirty="0" smtClean="0"/>
              <a:t> first then download to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541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effectLst/>
              </a:rPr>
              <a:t>The Compliance Server checks uploaded profiles using the same `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check ` mechanism that we used when running </a:t>
            </a:r>
            <a:r>
              <a:rPr lang="en-US" dirty="0" err="1" smtClean="0">
                <a:effectLst/>
              </a:rPr>
              <a:t>inspec</a:t>
            </a:r>
            <a:r>
              <a:rPr lang="en-US" dirty="0" smtClean="0">
                <a:effectLst/>
              </a:rPr>
              <a:t> via the CLI.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Note that if you upload a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 to Compliance Server and the profile is written incorrectly, we currently don't get an error in the web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UI. We would only be notified by the error when the new profile doesn't appear in the list of Compliance profiles or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looking at the logs. 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 the near future, </a:t>
            </a:r>
            <a:r>
              <a:rPr lang="en-US" dirty="0" smtClean="0">
                <a:effectLst/>
              </a:rPr>
              <a:t>the status of</a:t>
            </a:r>
            <a:r>
              <a:rPr lang="en-US" baseline="0" dirty="0" smtClean="0">
                <a:effectLst/>
              </a:rPr>
              <a:t> </a:t>
            </a:r>
            <a:r>
              <a:rPr lang="en-US" dirty="0" smtClean="0">
                <a:effectLst/>
              </a:rPr>
              <a:t>the</a:t>
            </a:r>
            <a:r>
              <a:rPr lang="en-US" baseline="0" dirty="0" smtClean="0">
                <a:effectLst/>
              </a:rPr>
              <a:t> uploaded profile will </a:t>
            </a:r>
            <a:r>
              <a:rPr lang="en-US" dirty="0" smtClean="0">
                <a:effectLst/>
              </a:rPr>
              <a:t>reported by the web UI.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334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50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err="1" smtClean="0"/>
              <a:t>tbd</a:t>
            </a:r>
            <a:r>
              <a:rPr lang="en-US" dirty="0" smtClean="0"/>
              <a:t> - show </a:t>
            </a:r>
            <a:r>
              <a:rPr lang="en-US" dirty="0" err="1" smtClean="0"/>
              <a:t>linux</a:t>
            </a:r>
            <a:r>
              <a:rPr lang="en-US" dirty="0" smtClean="0"/>
              <a:t> </a:t>
            </a:r>
            <a:r>
              <a:rPr lang="en-US" smtClean="0"/>
              <a:t>and windows node here.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84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you are </a:t>
            </a:r>
            <a:r>
              <a:rPr lang="en-US" smtClean="0"/>
              <a:t>logged</a:t>
            </a:r>
            <a:r>
              <a:rPr lang="en-US" baseline="0" smtClean="0"/>
              <a:t> in to </a:t>
            </a:r>
            <a:r>
              <a:rPr lang="en-US" baseline="0" dirty="0" smtClean="0"/>
              <a:t>the Chef Compliance UI as 'admin', your profile is called 'admin/profile' on the 'Scan nodes' page.</a:t>
            </a:r>
          </a:p>
          <a:p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Instructor Note: Regarding this note above--`</a:t>
            </a:r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metadata.rb.`--</a:t>
            </a:r>
            <a:r>
              <a:rPr lang="en-US" baseline="0" dirty="0" smtClean="0"/>
              <a:t>the compliance team may have improved that Compliance profile name field on the "Scan nodes" page by now to include whatever is the </a:t>
            </a:r>
            <a:r>
              <a:rPr lang="en-US" dirty="0" smtClean="0">
                <a:effectLst/>
              </a:rPr>
              <a:t>`</a:t>
            </a:r>
            <a:r>
              <a:rPr lang="en-US" dirty="0" smtClean="0"/>
              <a:t>title</a:t>
            </a:r>
            <a:r>
              <a:rPr lang="en-US" dirty="0" smtClean="0">
                <a:effectLst/>
              </a:rPr>
              <a:t>`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value from the metadata.rb. Therefore it would match the name as displayed in the Compliance profiles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page.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527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560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56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TBD: now do lab for windows too.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888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your</a:t>
            </a:r>
            <a:r>
              <a:rPr lang="en-US" baseline="0" dirty="0" smtClean="0"/>
              <a:t> cookbooks will have a </a:t>
            </a:r>
            <a:r>
              <a:rPr lang="en-US" dirty="0" smtClean="0"/>
              <a:t>metadata.rb.</a:t>
            </a:r>
            <a:endParaRPr lang="en-US" dirty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An</a:t>
            </a:r>
            <a:r>
              <a:rPr lang="en-US" baseline="0" dirty="0" smtClean="0"/>
              <a:t>d your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7637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answer is, 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expects a `test` directory at the same</a:t>
            </a:r>
            <a:r>
              <a:rPr lang="en-US" baseline="0" dirty="0" smtClean="0"/>
              <a:t> </a:t>
            </a:r>
            <a:r>
              <a:rPr lang="en-US" dirty="0" smtClean="0"/>
              <a:t>level as the metadata.rb.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https://github.com/chef/inspec/blob/7f555b902d6860ffe236ff23e4b52f20bac28adc/lib/inspec/profile.rb#L81-L129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Adding profiles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Compliance profiles must be packaged in to a .tar.gz or .zip file to be uploaded to the Compliance Server.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directory structure is as follows (note, this is subject to change.  TODO: link to official docs when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availalble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):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xyz.zip:</a:t>
            </a:r>
          </a:p>
          <a:p>
            <a:r>
              <a:rPr lang="en-US" dirty="0" smtClean="0"/>
              <a:t>.</a:t>
            </a:r>
            <a:br>
              <a:rPr lang="en-US" dirty="0" smtClean="0"/>
            </a:br>
            <a:r>
              <a:rPr lang="en-US" dirty="0" smtClean="0"/>
              <a:t>├── README.md</a:t>
            </a:r>
            <a:br>
              <a:rPr lang="en-US" dirty="0" smtClean="0"/>
            </a:br>
            <a:r>
              <a:rPr lang="en-US" dirty="0" smtClean="0"/>
              <a:t>├── metadata.rb</a:t>
            </a:r>
            <a:br>
              <a:rPr lang="en-US" dirty="0" smtClean="0"/>
            </a:br>
            <a:r>
              <a:rPr lang="en-US" dirty="0" smtClean="0"/>
              <a:t>└── test</a:t>
            </a:r>
            <a:br>
              <a:rPr lang="en-US" dirty="0" smtClean="0"/>
            </a:br>
            <a:r>
              <a:rPr lang="en-US" dirty="0" smtClean="0"/>
              <a:t>  ├── </a:t>
            </a:r>
            <a:r>
              <a:rPr lang="en-US" dirty="0" err="1" smtClean="0"/>
              <a:t>foo_spec.rb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└── </a:t>
            </a:r>
            <a:r>
              <a:rPr lang="en-US" dirty="0" err="1" smtClean="0"/>
              <a:t>bar_spec.rb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As you write controls, </a:t>
            </a:r>
            <a:r>
              <a:rPr lang="en-US" dirty="0" err="1" smtClean="0"/>
              <a:t>InSpec</a:t>
            </a:r>
            <a:r>
              <a:rPr lang="en-US" dirty="0" smtClean="0"/>
              <a:t> requires a `test` directory since it </a:t>
            </a:r>
            <a:r>
              <a:rPr lang="en-US" dirty="0" err="1" smtClean="0"/>
              <a:t>InSpec</a:t>
            </a:r>
            <a:r>
              <a:rPr lang="en-US" dirty="0" smtClean="0"/>
              <a:t> expect this structure.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0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The custom profile you will create will scan nodes to ensure they have a '/</a:t>
            </a:r>
            <a:r>
              <a:rPr lang="en-US" b="0" dirty="0" err="1" smtClean="0"/>
              <a:t>tmp</a:t>
            </a:r>
            <a:r>
              <a:rPr lang="en-US" b="0" dirty="0" smtClean="0"/>
              <a:t>' directory and </a:t>
            </a:r>
            <a:r>
              <a:rPr lang="en-US" b="0" baseline="0" dirty="0" smtClean="0"/>
              <a:t>that directory should be </a:t>
            </a:r>
            <a:r>
              <a:rPr lang="en-US" dirty="0" smtClean="0"/>
              <a:t>owned by the root user.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="1" dirty="0" smtClean="0"/>
              <a:t>Note</a:t>
            </a:r>
            <a:r>
              <a:rPr lang="en-US" dirty="0" smtClean="0"/>
              <a:t>: In the workplace you would likely perform these custom profile tasks on your local</a:t>
            </a:r>
            <a:r>
              <a:rPr lang="en-US" baseline="0" dirty="0" smtClean="0"/>
              <a:t> workstation and upload them to the Compliance Server. In this class we'll use our target nodes as a workstation to create the profile on since they already have Chef installed on them. Then we'll ultimately upload the customer profile to your Compliance Server.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2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On your target Linux node, create a directory for your profiles</a:t>
            </a:r>
            <a:r>
              <a:rPr lang="en-US" baseline="0" dirty="0" smtClean="0"/>
              <a:t> and the move into that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/profile_01`</a:t>
            </a:r>
          </a:p>
          <a:p>
            <a:r>
              <a:rPr lang="en-US" dirty="0" smtClean="0"/>
              <a:t>$ `cd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Reminder: In the workplace you would likely perform this task TBD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35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`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inspec</a:t>
            </a:r>
            <a:r>
              <a:rPr lang="en-US" dirty="0" smtClean="0"/>
              <a:t> 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check` is used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 to verify all tests at the specified path. (https://docs.chef.io/ctl_inspec.html)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'</a:t>
            </a:r>
            <a:r>
              <a:rPr lang="en-US" dirty="0" err="1" smtClean="0"/>
              <a:t>inspec</a:t>
            </a:r>
            <a:r>
              <a:rPr lang="en-US" dirty="0" smtClean="0"/>
              <a:t> check' against the new directory.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dirty="0" smtClean="0"/>
              <a:t>$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</a:t>
            </a:r>
          </a:p>
          <a:p>
            <a:endParaRPr lang="en-US" dirty="0" smtClean="0"/>
          </a:p>
          <a:p>
            <a:r>
              <a:rPr lang="en-US" dirty="0" smtClean="0"/>
              <a:t>Notice that </a:t>
            </a:r>
            <a:r>
              <a:rPr lang="en-US" dirty="0" err="1" smtClean="0"/>
              <a:t>InSpec</a:t>
            </a:r>
            <a:r>
              <a:rPr lang="en-US" dirty="0" smtClean="0"/>
              <a:t> can't find the metadata.rb that it expects to find.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62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 the missing metadata.rb</a:t>
            </a:r>
            <a:r>
              <a:rPr lang="en-US" baseline="0" dirty="0" smtClean="0"/>
              <a:t> issue.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From within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/profile_01, let's create a metadata.rb by using the `touch`</a:t>
            </a:r>
            <a:r>
              <a:rPr lang="en-US" baseline="0" dirty="0" smtClean="0"/>
              <a:t> command.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$ `touch metadata.rb`    or you</a:t>
            </a:r>
            <a:r>
              <a:rPr lang="en-US" baseline="0" dirty="0" smtClean="0"/>
              <a:t> can use the full path as shown in this slide.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You can also `</a:t>
            </a:r>
            <a:r>
              <a:rPr lang="en-US" dirty="0" err="1" smtClean="0"/>
              <a:t>ls`</a:t>
            </a:r>
            <a:r>
              <a:rPr lang="en-US" dirty="0" smtClean="0"/>
              <a:t> to see that the metadata.rb is now there.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tbd</a:t>
            </a:r>
            <a:r>
              <a:rPr lang="en-US" dirty="0" smtClean="0"/>
              <a:t> specify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pwd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43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Run `</a:t>
            </a:r>
            <a:r>
              <a:rPr lang="en-US" dirty="0" err="1" smtClean="0"/>
              <a:t>inspec</a:t>
            </a:r>
            <a:r>
              <a:rPr lang="en-US" dirty="0" smtClean="0"/>
              <a:t> check /home/chef/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`</a:t>
            </a:r>
            <a:r>
              <a:rPr lang="en-US" dirty="0" err="1" smtClean="0"/>
              <a:t>inspec</a:t>
            </a:r>
            <a:r>
              <a:rPr lang="en-US" dirty="0" smtClean="0"/>
              <a:t> check`</a:t>
            </a:r>
            <a:r>
              <a:rPr lang="en-US" baseline="0" dirty="0" smtClean="0"/>
              <a:t> can find the expected </a:t>
            </a:r>
            <a:r>
              <a:rPr lang="en-US" dirty="0" smtClean="0"/>
              <a:t>metadata.rb.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But</a:t>
            </a:r>
            <a:r>
              <a:rPr lang="en-US" baseline="0" dirty="0" smtClean="0"/>
              <a:t> n</a:t>
            </a:r>
            <a:r>
              <a:rPr lang="en-US" dirty="0" smtClean="0"/>
              <a:t>otice how '</a:t>
            </a:r>
            <a:r>
              <a:rPr lang="en-US" dirty="0" err="1" smtClean="0"/>
              <a:t>inspec</a:t>
            </a:r>
            <a:r>
              <a:rPr lang="en-US" dirty="0" smtClean="0"/>
              <a:t> check' can't find</a:t>
            </a:r>
            <a:r>
              <a:rPr lang="en-US" baseline="0" dirty="0" smtClean="0"/>
              <a:t> the expected profile name, version, title, or maintainer values it expected to find in a </a:t>
            </a:r>
            <a:r>
              <a:rPr lang="en-US" dirty="0" smtClean="0"/>
              <a:t>metadata.rb.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34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So let's fix</a:t>
            </a:r>
            <a:r>
              <a:rPr lang="en-US" baseline="0" dirty="0" smtClean="0"/>
              <a:t> the missing profile name, version, title, and maintainer values that the `</a:t>
            </a:r>
            <a:r>
              <a:rPr lang="en-US" baseline="0" dirty="0" err="1" smtClean="0"/>
              <a:t>inspec</a:t>
            </a:r>
            <a:r>
              <a:rPr lang="en-US" baseline="0" dirty="0" smtClean="0"/>
              <a:t> check` expected to find in a </a:t>
            </a:r>
            <a:r>
              <a:rPr lang="en-US" dirty="0" smtClean="0"/>
              <a:t>metadata.rb.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Ensure</a:t>
            </a:r>
            <a:r>
              <a:rPr lang="en-US" baseline="0" dirty="0" smtClean="0"/>
              <a:t> that you define the '</a:t>
            </a:r>
            <a:r>
              <a:rPr lang="en-US" dirty="0" smtClean="0"/>
              <a:t>name' line exactly as shown in the example above so you can later see how it is used</a:t>
            </a:r>
            <a:r>
              <a:rPr lang="en-US" baseline="0" dirty="0" smtClean="0"/>
              <a:t> by the Compliance Server.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You can use your own name in the `title` line and the `maintainer` line of you like.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r>
              <a:rPr lang="en-US" b="1" baseline="0" dirty="0" smtClean="0"/>
              <a:t>Note</a:t>
            </a:r>
            <a:r>
              <a:rPr lang="en-US" baseline="0" dirty="0" smtClean="0"/>
              <a:t>: In the workplace you may want to make the </a:t>
            </a:r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/profile' value more descriptive so it will be unique.</a:t>
            </a:r>
            <a:r>
              <a:rPr lang="en-US" baseline="0" dirty="0" smtClean="0"/>
              <a:t> For example:</a:t>
            </a:r>
          </a:p>
          <a:p>
            <a:endParaRPr lang="en-US" baseline="0" dirty="0" smtClean="0"/>
          </a:p>
          <a:p>
            <a:r>
              <a:rPr lang="en-US" dirty="0" smtClean="0"/>
              <a:t>name '</a:t>
            </a:r>
            <a:r>
              <a:rPr lang="en-US" dirty="0" err="1" smtClean="0"/>
              <a:t>myname</a:t>
            </a:r>
            <a:r>
              <a:rPr lang="en-US" dirty="0" smtClean="0"/>
              <a:t>/</a:t>
            </a:r>
            <a:r>
              <a:rPr lang="en-US" dirty="0" err="1" smtClean="0"/>
              <a:t>XYZprofile</a:t>
            </a:r>
            <a:r>
              <a:rPr lang="en-US" dirty="0" smtClean="0"/>
              <a:t>'.</a:t>
            </a:r>
            <a:r>
              <a:rPr lang="en-US" baseline="0" dirty="0" smtClean="0"/>
              <a:t> This is because the </a:t>
            </a:r>
            <a:r>
              <a:rPr lang="en-US" dirty="0" smtClean="0"/>
              <a:t>'</a:t>
            </a:r>
            <a:r>
              <a:rPr lang="en-US" dirty="0" err="1" smtClean="0"/>
              <a:t>myname</a:t>
            </a:r>
            <a:r>
              <a:rPr lang="en-US" dirty="0" smtClean="0"/>
              <a:t>" portion will be substituted by the user name you are using when you upload such</a:t>
            </a:r>
            <a:r>
              <a:rPr lang="en-US" baseline="0" dirty="0" smtClean="0"/>
              <a:t> a profile to the Compliance Server. For example, if you log in to the Compliance Server as `admin`, then all profiles uploaded using the `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` namespace will have `admin` in place of '</a:t>
            </a:r>
            <a:r>
              <a:rPr lang="en-US" baseline="0" dirty="0" err="1" smtClean="0"/>
              <a:t>myname</a:t>
            </a:r>
            <a:r>
              <a:rPr lang="en-US" baseline="0" dirty="0" smtClean="0"/>
              <a:t>'.</a:t>
            </a:r>
          </a:p>
          <a:p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0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Now run `$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/profile_01'. 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Why</a:t>
            </a:r>
            <a:r>
              <a:rPr lang="en-US" baseline="0" dirty="0" smtClean="0"/>
              <a:t> are we getting an error?</a:t>
            </a:r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1217613" rtl="0" eaLnBrk="1" fontAlgn="base" latinLnBrk="0" hangingPunct="1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tbd</a:t>
            </a:r>
            <a:r>
              <a:rPr lang="en-US" baseline="0" dirty="0" smtClean="0"/>
              <a:t>- the error is not explicit of what's wrong.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C3734AA-3150-D947-AC52-2F5DF48BFCD5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 bwMode="white">
          <a:xfrm>
            <a:off x="3013752" y="2496326"/>
            <a:ext cx="10972800" cy="1337551"/>
          </a:xfrm>
        </p:spPr>
        <p:txBody>
          <a:bodyPr lIns="91440" tIns="91440" rIns="91440" bIns="91440" anchor="ctr">
            <a:noAutofit/>
          </a:bodyPr>
          <a:lstStyle>
            <a:lvl1pPr>
              <a:lnSpc>
                <a:spcPct val="90000"/>
              </a:lnSpc>
              <a:defRPr sz="48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 bwMode="white">
          <a:xfrm>
            <a:off x="3013752" y="4187115"/>
            <a:ext cx="10972800" cy="512897"/>
          </a:xfrm>
        </p:spPr>
        <p:txBody>
          <a:bodyPr lIns="91440" tIns="91440" rIns="91440" bIns="91440">
            <a:spAutoFit/>
          </a:bodyPr>
          <a:lstStyle>
            <a:lvl1pPr marL="0" indent="0">
              <a:buNone/>
              <a:defRPr sz="2133" b="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309026" indent="0">
              <a:buNone/>
              <a:defRPr sz="2133" b="1"/>
            </a:lvl2pPr>
            <a:lvl3pPr marL="609585" indent="0">
              <a:buNone/>
              <a:defRPr sz="2133" b="1"/>
            </a:lvl3pPr>
            <a:lvl4pPr marL="840296" indent="0">
              <a:buNone/>
              <a:defRPr sz="2133" b="1"/>
            </a:lvl4pPr>
            <a:lvl5pPr marL="1068889" indent="0">
              <a:buNone/>
              <a:defRPr sz="2133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4442110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3010555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7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5" y="2775887"/>
            <a:ext cx="14925909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14925909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540634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8089900" cy="9144000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TextBox 9"/>
          <p:cNvSpPr txBox="1">
            <a:spLocks noChangeArrowheads="1"/>
          </p:cNvSpPr>
          <p:nvPr/>
        </p:nvSpPr>
        <p:spPr bwMode="white">
          <a:xfrm>
            <a:off x="5602288" y="554038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white">
          <a:xfrm>
            <a:off x="8610600" y="530225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endParaRPr lang="en-US" sz="320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617538" y="1171575"/>
            <a:ext cx="7312025" cy="952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235950" y="1179513"/>
            <a:ext cx="7308850" cy="158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/>
          <p:cNvSpPr>
            <a:spLocks noGrp="1"/>
          </p:cNvSpPr>
          <p:nvPr>
            <p:ph sz="quarter" idx="14"/>
          </p:nvPr>
        </p:nvSpPr>
        <p:spPr>
          <a:xfrm>
            <a:off x="612485" y="1358867"/>
            <a:ext cx="7310968" cy="6667827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62136"/>
          </a:xfrm>
        </p:spPr>
        <p:txBody>
          <a:bodyPr lIns="91440" tIns="91440"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93330" y="268017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A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8204722" y="259541"/>
            <a:ext cx="7376583" cy="836083"/>
          </a:xfrm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5867" b="1" i="0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 smtClean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13653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9" descr="C:\Users\sdelfante\Desktop\pic-chef-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75" y="1806575"/>
            <a:ext cx="5048250" cy="496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7126375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1841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08845333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ti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28323"/>
            <a:ext cx="13979932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MOTIVATION</a:t>
            </a:r>
          </a:p>
        </p:txBody>
      </p:sp>
      <p:pic>
        <p:nvPicPr>
          <p:cNvPr id="2" name="Picture 1" descr="gif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264" y="215274"/>
            <a:ext cx="244147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80252" y="2304144"/>
            <a:ext cx="12310386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2167" y="3283868"/>
            <a:ext cx="12315718" cy="4770049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7928335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0" y="149489"/>
            <a:ext cx="11781799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PROBLEM</a:t>
            </a:r>
          </a:p>
        </p:txBody>
      </p:sp>
      <p:pic>
        <p:nvPicPr>
          <p:cNvPr id="2" name="Picture 1" descr="spla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3654" y="94879"/>
            <a:ext cx="2648691" cy="264869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207333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 bwMode="white">
          <a:xfrm>
            <a:off x="136960" y="160072"/>
            <a:ext cx="1391770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REFERENCE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reference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3499" y="324724"/>
            <a:ext cx="2189001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3921498" y="7164200"/>
            <a:ext cx="8917577" cy="52413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http://</a:t>
            </a:r>
            <a:r>
              <a:rPr lang="en-US" dirty="0" err="1" smtClean="0"/>
              <a:t>docs.chef.io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0238568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15542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CONCEPT</a:t>
            </a:r>
          </a:p>
        </p:txBody>
      </p:sp>
      <p:pic>
        <p:nvPicPr>
          <p:cNvPr id="2" name="Picture 1" descr="concep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9426" y="324724"/>
            <a:ext cx="2717146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8" y="2294619"/>
            <a:ext cx="12319000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Concept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71838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95748560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Exerc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 bwMode="white">
          <a:xfrm>
            <a:off x="136960" y="144390"/>
            <a:ext cx="12628487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EXERCISE</a:t>
            </a:r>
          </a:p>
        </p:txBody>
      </p:sp>
      <p:pic>
        <p:nvPicPr>
          <p:cNvPr id="3" name="Picture 2" descr="chef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9010" y="324724"/>
            <a:ext cx="2157980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71637" y="2292126"/>
            <a:ext cx="12319001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Group Exercise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1"/>
          </p:nvPr>
        </p:nvSpPr>
        <p:spPr>
          <a:xfrm>
            <a:off x="1671638" y="3260725"/>
            <a:ext cx="12319000" cy="152823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121917" indent="0">
              <a:spcBef>
                <a:spcPts val="800"/>
              </a:spcBef>
              <a:buNone/>
              <a:defRPr sz="2800" i="1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Box 11"/>
          <p:cNvSpPr txBox="1">
            <a:spLocks noChangeArrowheads="1"/>
          </p:cNvSpPr>
          <p:nvPr/>
        </p:nvSpPr>
        <p:spPr bwMode="white">
          <a:xfrm>
            <a:off x="1671638" y="4917547"/>
            <a:ext cx="11777663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1920" tIns="121920" rIns="121920" bIns="121920"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217613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3200" b="1" dirty="0"/>
              <a:t>Objective: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671638" y="5650764"/>
            <a:ext cx="12319000" cy="2445486"/>
          </a:xfrm>
          <a:prstGeom prst="rect">
            <a:avLst/>
          </a:prstGeom>
        </p:spPr>
        <p:txBody>
          <a:bodyPr/>
          <a:lstStyle>
            <a:lvl1pPr marL="0" indent="0">
              <a:buFont typeface="Wingdings" charset="2"/>
              <a:buNone/>
              <a:defRPr sz="2400" baseline="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21167713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14898624" cy="5345953"/>
          </a:xfrm>
        </p:spPr>
        <p:txBody>
          <a:bodyPr>
            <a:noAutofit/>
          </a:bodyPr>
          <a:lstStyle>
            <a:lvl1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1pPr>
            <a:lvl2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2pPr>
            <a:lvl3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3pPr>
            <a:lvl4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4pPr>
            <a:lvl5pPr>
              <a:spcAft>
                <a:spcPts val="800"/>
              </a:spcAft>
              <a:defRPr baseline="0">
                <a:solidFill>
                  <a:schemeClr val="accent3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7942789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LAB</a:t>
            </a:r>
          </a:p>
        </p:txBody>
      </p:sp>
      <p:pic>
        <p:nvPicPr>
          <p:cNvPr id="2" name="Picture 1" descr="lab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4049" y="215274"/>
            <a:ext cx="2407901" cy="24079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white">
          <a:xfrm>
            <a:off x="1671638" y="3260725"/>
            <a:ext cx="12319000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571500" indent="-571500" algn="l">
              <a:lnSpc>
                <a:spcPct val="100000"/>
              </a:lnSpc>
              <a:spcBef>
                <a:spcPts val="0"/>
              </a:spcBef>
              <a:buFont typeface="Wingdings" charset="2"/>
              <a:buChar char="q"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2892369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sion Contr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white">
          <a:xfrm>
            <a:off x="136961" y="144390"/>
            <a:ext cx="12824551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COMMIT</a:t>
            </a:r>
          </a:p>
        </p:txBody>
      </p:sp>
      <p:pic>
        <p:nvPicPr>
          <p:cNvPr id="2" name="Picture 1" descr="commit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5968" y="-183233"/>
            <a:ext cx="2404063" cy="320491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Commit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73285"/>
            <a:ext cx="12330113" cy="3346421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$ cd repo</a:t>
            </a:r>
          </a:p>
          <a:p>
            <a:r>
              <a:rPr lang="en-US" dirty="0" smtClean="0"/>
              <a:t>$ git </a:t>
            </a:r>
            <a:r>
              <a:rPr lang="en-US" dirty="0" err="1" smtClean="0"/>
              <a:t>init</a:t>
            </a:r>
            <a:endParaRPr lang="en-US" dirty="0" smtClean="0"/>
          </a:p>
          <a:p>
            <a:r>
              <a:rPr lang="en-US" dirty="0" smtClean="0"/>
              <a:t>$ git add .</a:t>
            </a:r>
          </a:p>
          <a:p>
            <a:r>
              <a:rPr lang="en-US" dirty="0" smtClean="0"/>
              <a:t>$ git commit -m "Work Complete"</a:t>
            </a:r>
          </a:p>
        </p:txBody>
      </p:sp>
    </p:spTree>
    <p:extLst>
      <p:ext uri="{BB962C8B-B14F-4D97-AF65-F5344CB8AC3E}">
        <p14:creationId xmlns:p14="http://schemas.microsoft.com/office/powerpoint/2010/main" val="1105998384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 bwMode="white">
          <a:xfrm>
            <a:off x="136961" y="144390"/>
            <a:ext cx="14076456" cy="2378219"/>
          </a:xfrm>
          <a:prstGeom prst="rect">
            <a:avLst/>
          </a:prstGeom>
          <a:noFill/>
          <a:ln>
            <a:noFill/>
          </a:ln>
          <a:effectLst/>
        </p:spPr>
        <p:txBody>
          <a:bodyPr lIns="121920" tIns="121920" rIns="121920" bIns="121920" anchor="ctr"/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933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2">
                    <a:lumMod val="95000"/>
                    <a:alpha val="50000"/>
                  </a:schemeClr>
                </a:solidFill>
                <a:latin typeface="+mn-lt"/>
                <a:ea typeface="+mn-ea"/>
                <a:cs typeface="+mn-cs"/>
              </a:rPr>
              <a:t>DISCUSSION</a:t>
            </a:r>
            <a:endParaRPr lang="en-US" sz="16933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bg2">
                  <a:lumMod val="95000"/>
                  <a:alpha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conversation.gif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0282" y="324724"/>
            <a:ext cx="2815435" cy="2189001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660524" y="2294619"/>
            <a:ext cx="12330113" cy="852712"/>
          </a:xfrm>
        </p:spPr>
        <p:txBody>
          <a:bodyPr lIns="91440" tIns="91440" rIns="91440" bIns="91440" anchor="ctr"/>
          <a:lstStyle>
            <a:lvl1pPr>
              <a:lnSpc>
                <a:spcPct val="90000"/>
              </a:lnSpc>
              <a:defRPr sz="6400" b="1" spc="0" baseline="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Discussion</a:t>
            </a:r>
            <a:endParaRPr lang="en-US" dirty="0"/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660524" y="3260725"/>
            <a:ext cx="12330113" cy="2544287"/>
          </a:xfrm>
          <a:prstGeom prst="rect">
            <a:avLst/>
          </a:prstGeom>
        </p:spPr>
        <p:txBody>
          <a:bodyPr lIns="91440" tIns="91440" rIns="91440" bIns="9144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aseline="0">
                <a:solidFill>
                  <a:schemeClr val="accent3">
                    <a:lumMod val="50000"/>
                  </a:schemeClr>
                </a:solidFill>
              </a:defRPr>
            </a:lvl1pPr>
            <a:lvl2pPr marL="6095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2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3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66608919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="1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tx2"/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87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13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ack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tx2"/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Wingdings" charset="0"/>
              <a:buNone/>
              <a:tabLst/>
              <a:defRPr sz="28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0277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433513"/>
            <a:ext cx="703262" cy="53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315963"/>
            <a:ext cx="14423693" cy="5580480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solidFill>
                  <a:srgbClr val="FFFFFF"/>
                </a:solidFill>
                <a:latin typeface="Courier New"/>
                <a:cs typeface="Courier New"/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RESULT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49"/>
            <a:ext cx="14422528" cy="729785"/>
          </a:xfrm>
          <a:solidFill>
            <a:schemeClr val="accent4">
              <a:lumMod val="50000"/>
            </a:schemeClr>
          </a:solidFill>
        </p:spPr>
        <p:txBody>
          <a:bodyPr lIns="91440" anchor="ctr" anchorCtr="0">
            <a:no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bg1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&gt; command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1127883" y="3228515"/>
            <a:ext cx="14420850" cy="557213"/>
          </a:xfrm>
          <a:solidFill>
            <a:schemeClr val="accent1">
              <a:alpha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anchor="ctr">
            <a:noAutofit/>
          </a:bodyPr>
          <a:lstStyle>
            <a:lvl1pPr algn="l">
              <a:defRPr sz="4200" baseline="0">
                <a:solidFill>
                  <a:schemeClr val="bg2"/>
                </a:solidFill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1810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mand - Example - Blu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55" cy="3410817"/>
          </a:xfrm>
          <a:solidFill>
            <a:schemeClr val="accent4">
              <a:lumMod val="50000"/>
            </a:schemeClr>
          </a:solidFill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00" baseline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command or result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609913" y="4999858"/>
            <a:ext cx="14934888" cy="2880769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61112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l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0" y="1336675"/>
            <a:ext cx="41275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1121104" y="2113747"/>
            <a:ext cx="14423693" cy="5951611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 smtClean="0"/>
              <a:t>SOURCE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121104" y="1337150"/>
            <a:ext cx="14422528" cy="566391"/>
          </a:xfrm>
          <a:solidFill>
            <a:schemeClr val="bg1">
              <a:lumMod val="85000"/>
              <a:alpha val="50000"/>
            </a:schemeClr>
          </a:solidFill>
        </p:spPr>
        <p:txBody>
          <a:bodyPr lIns="91440" bIns="91440" anchor="ctr" anchorCtr="0">
            <a:noAutofit/>
          </a:bodyPr>
          <a:lstStyle>
            <a:lvl1pPr marL="0" indent="0">
              <a:buNone/>
              <a:defRPr sz="2800" b="1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/</a:t>
            </a:r>
            <a:r>
              <a:rPr lang="en-US" dirty="0" err="1" smtClean="0"/>
              <a:t>filepath</a:t>
            </a:r>
            <a:r>
              <a:rPr lang="en-US" dirty="0" smtClean="0"/>
              <a:t>/</a:t>
            </a:r>
            <a:r>
              <a:rPr lang="en-US" dirty="0" err="1" smtClean="0"/>
              <a:t>file.rb</a:t>
            </a:r>
            <a:endParaRPr lang="en-US" dirty="0" smtClean="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1124446" y="3538306"/>
            <a:ext cx="1440427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1135042" y="4206982"/>
            <a:ext cx="14404273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63269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14934884" cy="6694698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 baseline="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 without a file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0834" y="2775887"/>
            <a:ext cx="14925911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621430" y="3444563"/>
            <a:ext cx="14925911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953360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- Content Right">
    <p:bg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4935200" cy="827577"/>
          </a:xfrm>
        </p:spPr>
        <p:txBody>
          <a:bodyPr/>
          <a:lstStyle>
            <a:lvl1pPr>
              <a:defRPr sz="5867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09914" y="1348277"/>
            <a:ext cx="7310937" cy="6678417"/>
          </a:xfrm>
          <a:ln w="12700">
            <a:solidFill>
              <a:schemeClr val="tx2"/>
            </a:solidFill>
            <a:prstDash val="dash"/>
          </a:ln>
        </p:spPr>
        <p:txBody>
          <a:bodyPr lIns="91440" tIns="45720" rIns="91440" bIns="45720">
            <a:normAutofit/>
          </a:bodyPr>
          <a:lstStyle>
            <a:lvl1pPr marL="0" marR="0" indent="0" algn="l" defTabSz="121912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8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lvl="0"/>
            <a:r>
              <a:rPr lang="en-US" dirty="0" smtClean="0"/>
              <a:t>source code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quarter" idx="12"/>
          </p:nvPr>
        </p:nvSpPr>
        <p:spPr>
          <a:xfrm>
            <a:off x="8233833" y="1348277"/>
            <a:ext cx="7310968" cy="6678417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1867"/>
            </a:lvl4pPr>
            <a:lvl5pPr>
              <a:defRPr sz="3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24417" y="2775887"/>
            <a:ext cx="7281333" cy="659007"/>
          </a:xfrm>
          <a:solidFill>
            <a:srgbClr val="FF0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-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621431" y="3444563"/>
            <a:ext cx="7284320" cy="626533"/>
          </a:xfrm>
          <a:solidFill>
            <a:srgbClr val="008000">
              <a:alpha val="25000"/>
            </a:srgbClr>
          </a:solidFill>
        </p:spPr>
        <p:txBody>
          <a:bodyPr rIns="91440" bIns="594360">
            <a:noAutofit/>
          </a:bodyPr>
          <a:lstStyle>
            <a:lvl1pPr marL="0" indent="0" algn="r">
              <a:buFontTx/>
              <a:buNone/>
              <a:defRPr sz="4267">
                <a:latin typeface="Courier New"/>
                <a:cs typeface="Courier New"/>
              </a:defRPr>
            </a:lvl1pPr>
          </a:lstStyle>
          <a:p>
            <a:pPr lvl="0"/>
            <a:r>
              <a:rPr lang="en-US" dirty="0" smtClean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9665927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609600" y="1524000"/>
            <a:ext cx="14938375" cy="6421438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3" r:id="rId12"/>
    <p:sldLayoutId id="2147483867" r:id="rId13"/>
    <p:sldLayoutId id="2147483868" r:id="rId14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>
          <a:gsLst>
            <a:gs pos="0">
              <a:schemeClr val="bg2">
                <a:lumMod val="95000"/>
              </a:schemeClr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304800"/>
            <a:ext cx="14935200" cy="82867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CA" dirty="0" smtClean="0"/>
              <a:t>Title Text</a:t>
            </a:r>
            <a:endParaRPr lang="en-US" dirty="0"/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3163" y="8178800"/>
            <a:ext cx="950912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H="1">
            <a:off x="0" y="8164513"/>
            <a:ext cx="16256000" cy="36512"/>
          </a:xfrm>
          <a:prstGeom prst="line">
            <a:avLst/>
          </a:prstGeom>
          <a:ln>
            <a:solidFill>
              <a:schemeClr val="accent1">
                <a:alpha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 bwMode="white">
          <a:xfrm>
            <a:off x="596900" y="8456613"/>
            <a:ext cx="5394325" cy="477837"/>
          </a:xfrm>
          <a:prstGeom prst="rect">
            <a:avLst/>
          </a:prstGeom>
        </p:spPr>
        <p:txBody>
          <a:bodyPr tIns="91440" bIns="91440">
            <a:normAutofit fontScale="92500" lnSpcReduction="20000"/>
          </a:bodyPr>
          <a:lstStyle/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©2016 </a:t>
            </a:r>
            <a:r>
              <a:rPr lang="en-US" dirty="0">
                <a:solidFill>
                  <a:srgbClr val="7D868C"/>
                </a:solidFill>
                <a:latin typeface="+mn-lt"/>
                <a:ea typeface="+mn-ea"/>
                <a:cs typeface="+mn-cs"/>
              </a:rPr>
              <a:t>Chef Software Inc</a:t>
            </a:r>
            <a:r>
              <a:rPr lang="en-US" dirty="0">
                <a:latin typeface="+mn-lt"/>
                <a:ea typeface="+mn-ea"/>
                <a:cs typeface="+mn-cs"/>
              </a:rPr>
              <a:t>.</a:t>
            </a:r>
          </a:p>
          <a:p>
            <a:pPr defTabSz="121912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 bwMode="white">
          <a:xfrm>
            <a:off x="7410450" y="8456613"/>
            <a:ext cx="1435100" cy="522287"/>
          </a:xfrm>
          <a:prstGeom prst="rect">
            <a:avLst/>
          </a:prstGeom>
        </p:spPr>
        <p:txBody>
          <a:bodyPr tIns="91440" bIns="91440">
            <a:normAutofit lnSpcReduction="10000"/>
          </a:bodyPr>
          <a:lstStyle/>
          <a:p>
            <a:pPr algn="ctr" defTabSz="121912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t>5-</a:t>
            </a:r>
            <a:fld id="{F0B79B2F-E1DD-4D43-95B3-EA08C411D807}" type="slidenum">
              <a:rPr lang="en-US" smtClean="0">
                <a:solidFill>
                  <a:srgbClr val="7F7F7F"/>
                </a:solidFill>
                <a:latin typeface="+mn-lt"/>
                <a:ea typeface="+mn-ea"/>
                <a:cs typeface="+mn-cs"/>
              </a:rPr>
              <a:pPr algn="ctr" defTabSz="121912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srgbClr val="7F7F7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6256000" cy="2741083"/>
          </a:xfrm>
          <a:prstGeom prst="rect">
            <a:avLst/>
          </a:prstGeom>
          <a:solidFill>
            <a:schemeClr val="bg1">
              <a:lumMod val="85000"/>
              <a:alpha val="2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21915" tIns="60957" rIns="121915" bIns="60957" anchor="ctr"/>
          <a:lstStyle/>
          <a:p>
            <a:pPr algn="ctr" defTabSz="121876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02797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66" r:id="rId8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5800" b="1" kern="1200" dirty="0">
          <a:ln w="3175">
            <a:noFill/>
          </a:ln>
          <a:solidFill>
            <a:schemeClr val="accent1"/>
          </a:solidFill>
          <a:latin typeface="+mj-lt"/>
          <a:ea typeface="ＭＳ Ｐゴシック" charset="0"/>
          <a:cs typeface="Arial" charset="0"/>
        </a:defRPr>
      </a:lvl1pPr>
      <a:lvl2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2pPr>
      <a:lvl3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3pPr>
      <a:lvl4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4pPr>
      <a:lvl5pPr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5pPr>
      <a:lvl6pPr marL="4572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6pPr>
      <a:lvl7pPr marL="9144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7pPr>
      <a:lvl8pPr marL="13716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8pPr>
      <a:lvl9pPr marL="1828800" algn="l" defTabSz="12176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5800" b="1">
          <a:solidFill>
            <a:schemeClr val="accent1"/>
          </a:solidFill>
          <a:latin typeface="Arial" charset="0"/>
          <a:ea typeface="ＭＳ Ｐゴシック" charset="0"/>
        </a:defRPr>
      </a:lvl9pPr>
    </p:titleStyle>
    <p:bodyStyle>
      <a:lvl1pPr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3200" kern="1200">
          <a:solidFill>
            <a:srgbClr val="3E4346"/>
          </a:solidFill>
          <a:latin typeface="+mn-lt"/>
          <a:ea typeface="ＭＳ Ｐゴシック" charset="0"/>
          <a:cs typeface="ＭＳ Ｐゴシック" charset="0"/>
        </a:defRPr>
      </a:lvl1pPr>
      <a:lvl2pPr marL="307975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800" kern="1200">
          <a:solidFill>
            <a:srgbClr val="3E4346"/>
          </a:solidFill>
          <a:latin typeface="+mn-lt"/>
          <a:ea typeface="ＭＳ Ｐゴシック" charset="0"/>
          <a:cs typeface="+mn-cs"/>
        </a:defRPr>
      </a:lvl2pPr>
      <a:lvl3pPr marL="608013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3pPr>
      <a:lvl4pPr marL="8397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400" kern="1200">
          <a:solidFill>
            <a:srgbClr val="3E4346"/>
          </a:solidFill>
          <a:latin typeface="+mn-lt"/>
          <a:ea typeface="ＭＳ Ｐゴシック" charset="0"/>
          <a:cs typeface="+mn-cs"/>
        </a:defRPr>
      </a:lvl4pPr>
      <a:lvl5pPr marL="1068388" algn="l" defTabSz="1217613" rtl="0" eaLnBrk="1" fontAlgn="base" hangingPunct="1">
        <a:spcBef>
          <a:spcPts val="800"/>
        </a:spcBef>
        <a:spcAft>
          <a:spcPct val="0"/>
        </a:spcAft>
        <a:buSzPct val="90000"/>
        <a:buFont typeface="Arial" charset="0"/>
        <a:defRPr sz="2000" kern="1200">
          <a:solidFill>
            <a:srgbClr val="3E4346"/>
          </a:solidFill>
          <a:latin typeface="+mn-lt"/>
          <a:ea typeface="ＭＳ Ｐゴシック" charset="0"/>
          <a:cs typeface="+mn-cs"/>
        </a:defRPr>
      </a:lvl5pPr>
      <a:lvl6pPr marL="335258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42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03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64" indent="-304780" algn="l" defTabSz="121912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6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20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81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4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0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62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2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83" algn="l" defTabSz="121912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hef/inspec/blob/7f555b902d6860ffe236ff23e4b52f20bac28adc/lib/inspec/profile.rb#L81-L129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hefio.atlassian.net/wiki/pages/viewpage.action?spaceKey=SE&amp;title=Week+1#Week1-Addingprofiles" TargetMode="External"/><Relationship Id="rId4" Type="http://schemas.openxmlformats.org/officeDocument/2006/relationships/hyperlink" Target="https://github.com/chef/inspec/blob/b1ec95e343aac75ee1a21e3d1a09a32a5a8c1dd2/bin/inspec#L70-L78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hefio.atlassian.net/wiki/pages/viewpage.action?spaceKey=SE&amp;title=Week+1#Week1-Addingprofiles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Creating Custom Profiles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013752" y="4000500"/>
            <a:ext cx="10972800" cy="512897"/>
          </a:xfrm>
        </p:spPr>
        <p:txBody>
          <a:bodyPr/>
          <a:lstStyle/>
          <a:p>
            <a:r>
              <a:rPr lang="en-US" dirty="0" smtClean="0"/>
              <a:t>Defining and Uploading Compliance Profiles to the Compliance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7399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Add Values to the metadata.rb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/>
              <a:t>name '</a:t>
            </a:r>
            <a:r>
              <a:rPr lang="en-US" b="1" dirty="0" err="1"/>
              <a:t>myname</a:t>
            </a:r>
            <a:r>
              <a:rPr lang="en-US" b="1" dirty="0"/>
              <a:t>/profile'</a:t>
            </a:r>
          </a:p>
          <a:p>
            <a:r>
              <a:rPr lang="en-US" b="1" dirty="0"/>
              <a:t>version '0.1.0'</a:t>
            </a:r>
          </a:p>
          <a:p>
            <a:r>
              <a:rPr lang="en-US" b="1" dirty="0"/>
              <a:t>title '</a:t>
            </a:r>
            <a:r>
              <a:rPr lang="en-US" b="1" dirty="0" err="1"/>
              <a:t>MyName</a:t>
            </a:r>
            <a:r>
              <a:rPr lang="en-US" b="1" dirty="0"/>
              <a:t> Profile'</a:t>
            </a:r>
          </a:p>
          <a:p>
            <a:r>
              <a:rPr lang="en-US" b="1" dirty="0"/>
              <a:t>maintainer 'My Name'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19991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/home/chef/</a:t>
            </a:r>
            <a:r>
              <a:rPr lang="en-US" dirty="0" err="1"/>
              <a:t>compliance_profiles</a:t>
            </a:r>
            <a:r>
              <a:rPr lang="en-US" dirty="0"/>
              <a:t>/profile_01/metadata.rb:1:in `load': undefined method `name' for #&lt;#&lt;Class:0x00000002b177e8&gt;:0x00000002b175e0&gt;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</a:t>
            </a:r>
            <a:r>
              <a:rPr lang="en-US" dirty="0" err="1"/>
              <a:t>instance_eval</a:t>
            </a:r>
            <a:r>
              <a:rPr lang="en-US" dirty="0"/>
              <a:t>'</a:t>
            </a:r>
          </a:p>
          <a:p>
            <a:r>
              <a:rPr lang="en-US" dirty="0"/>
              <a:t>        from 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/profile_context.rb:31:in `load'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 bwMode="auto">
          <a:xfrm>
            <a:off x="1121104" y="231596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7284998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</a:t>
            </a:r>
            <a:r>
              <a:rPr lang="en-US" dirty="0" err="1" smtClean="0"/>
              <a:t>InSpec</a:t>
            </a:r>
            <a:r>
              <a:rPr lang="en-US" dirty="0" smtClean="0"/>
              <a:t> Directory Structure Expectation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53260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138613"/>
            <a:ext cx="14423693" cy="4815087"/>
          </a:xfrm>
        </p:spPr>
        <p:txBody>
          <a:bodyPr/>
          <a:lstStyle/>
          <a:p>
            <a:r>
              <a:rPr lang="en-US" dirty="0"/>
              <a:t>total 8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 82 Dec 11 20:25 metadata.rb</a:t>
            </a:r>
          </a:p>
          <a:p>
            <a:r>
              <a:rPr lang="en-US" dirty="0" err="1"/>
              <a:t>drwxrwxr</a:t>
            </a:r>
            <a:r>
              <a:rPr lang="en-US" dirty="0"/>
              <a:t>-x 2 chef </a:t>
            </a:r>
            <a:r>
              <a:rPr lang="en-US" dirty="0" err="1"/>
              <a:t>chef</a:t>
            </a:r>
            <a:r>
              <a:rPr lang="en-US" dirty="0"/>
              <a:t> 4096 Dec 11 20:36 test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57904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/>
              <a:t>$ </a:t>
            </a:r>
            <a:r>
              <a:rPr lang="en-US" dirty="0" smtClean="0"/>
              <a:t>mkdir 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/profile_01/test</a:t>
            </a:r>
          </a:p>
          <a:p>
            <a:pPr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r>
              <a:rPr lang="en-US" dirty="0" smtClean="0"/>
              <a:t>$ ls -l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Create the </a:t>
            </a:r>
            <a:r>
              <a:rPr lang="en-US" dirty="0" smtClean="0"/>
              <a:t>Missing </a:t>
            </a:r>
            <a:r>
              <a:rPr lang="en-US" dirty="0"/>
              <a:t>`test` </a:t>
            </a:r>
            <a:r>
              <a:rPr lang="en-US" dirty="0" smtClean="0"/>
              <a:t>Directory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34217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[2015-12-11T20:40:32.950800 #15852]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I, [2015-12-11T20:40:32.951063 #15852]  INFO -- : Metadata OK.</a:t>
            </a:r>
          </a:p>
          <a:p>
            <a:r>
              <a:rPr lang="en-US" dirty="0"/>
              <a:t>D, [2015-12-11T20:40:32.951155 #15852] DEBUG -- : Found 14 rules.</a:t>
            </a:r>
          </a:p>
          <a:p>
            <a:r>
              <a:rPr lang="en-US" dirty="0"/>
              <a:t>I, [2015-12-11T20:40:32.951234 #15852]  INFO -- : Rule definitions OK.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2202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</a:t>
            </a:r>
            <a:r>
              <a:rPr lang="en-US" dirty="0"/>
              <a:t>Write the Control Called </a:t>
            </a:r>
            <a:r>
              <a:rPr lang="en-US" dirty="0" err="1"/>
              <a:t>tmp.rb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title '/</a:t>
            </a:r>
            <a:r>
              <a:rPr lang="en-US" b="1" dirty="0" err="1"/>
              <a:t>tmp</a:t>
            </a:r>
            <a:r>
              <a:rPr lang="en-US" b="1" dirty="0"/>
              <a:t> profile'</a:t>
            </a:r>
          </a:p>
          <a:p>
            <a:endParaRPr lang="en-US" b="1" dirty="0"/>
          </a:p>
          <a:p>
            <a:r>
              <a:rPr lang="en-US" b="1" dirty="0"/>
              <a:t>control "tmp-1.0" </a:t>
            </a:r>
            <a:r>
              <a:rPr lang="en-US" b="1" dirty="0" smtClean="0"/>
              <a:t>do</a:t>
            </a:r>
            <a:endParaRPr lang="en-US" b="1" dirty="0"/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"Create /</a:t>
            </a:r>
            <a:r>
              <a:rPr lang="en-US" b="1" dirty="0" err="1"/>
              <a:t>tmp</a:t>
            </a:r>
            <a:r>
              <a:rPr lang="en-US" b="1" dirty="0"/>
              <a:t> directory"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"A /</a:t>
            </a:r>
            <a:r>
              <a:rPr lang="en-US" b="1" dirty="0" err="1"/>
              <a:t>tmp</a:t>
            </a:r>
            <a:r>
              <a:rPr lang="en-US" b="1" dirty="0"/>
              <a:t> directory must exist"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   it { should </a:t>
            </a:r>
            <a:r>
              <a:rPr lang="en-US" b="1" dirty="0" err="1"/>
              <a:t>be_directory</a:t>
            </a:r>
            <a:r>
              <a:rPr lang="en-US" b="1" dirty="0"/>
              <a:t>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b="1" dirty="0"/>
          </a:p>
          <a:p>
            <a:r>
              <a:rPr lang="en-US" b="1" dirty="0"/>
              <a:t>control "tmp-1.1" do</a:t>
            </a:r>
          </a:p>
          <a:p>
            <a:r>
              <a:rPr lang="en-US" b="1" dirty="0"/>
              <a:t>  impact 0.3</a:t>
            </a:r>
          </a:p>
          <a:p>
            <a:r>
              <a:rPr lang="en-US" b="1" dirty="0"/>
              <a:t>  title "/</a:t>
            </a:r>
            <a:r>
              <a:rPr lang="en-US" b="1" dirty="0" err="1"/>
              <a:t>tmp</a:t>
            </a:r>
            <a:r>
              <a:rPr lang="en-US" b="1" dirty="0"/>
              <a:t> directory is owned by the root user"</a:t>
            </a:r>
          </a:p>
          <a:p>
            <a:r>
              <a:rPr lang="en-US" b="1" dirty="0"/>
              <a:t>  </a:t>
            </a:r>
            <a:r>
              <a:rPr lang="en-US" b="1" dirty="0" err="1"/>
              <a:t>desc</a:t>
            </a:r>
            <a:r>
              <a:rPr lang="en-US" b="1" dirty="0"/>
              <a:t> "The /</a:t>
            </a:r>
            <a:r>
              <a:rPr lang="en-US" b="1" dirty="0" err="1"/>
              <a:t>tmp</a:t>
            </a:r>
            <a:r>
              <a:rPr lang="en-US" b="1" dirty="0"/>
              <a:t> directory must be owned by the root user"</a:t>
            </a:r>
          </a:p>
          <a:p>
            <a:r>
              <a:rPr lang="en-US" b="1" dirty="0"/>
              <a:t>  describe file('/</a:t>
            </a:r>
            <a:r>
              <a:rPr lang="en-US" b="1" dirty="0" err="1"/>
              <a:t>tmp</a:t>
            </a:r>
            <a:r>
              <a:rPr lang="en-US" b="1" dirty="0"/>
              <a:t>') do</a:t>
            </a:r>
          </a:p>
          <a:p>
            <a:r>
              <a:rPr lang="en-US" b="1" dirty="0"/>
              <a:t> </a:t>
            </a:r>
            <a:r>
              <a:rPr lang="en-US" b="1" dirty="0" smtClean="0"/>
              <a:t>   </a:t>
            </a:r>
            <a:r>
              <a:rPr lang="en-US" b="1" dirty="0"/>
              <a:t>it { should </a:t>
            </a:r>
            <a:r>
              <a:rPr lang="en-US" b="1" dirty="0" err="1"/>
              <a:t>be_owned_by</a:t>
            </a:r>
            <a:r>
              <a:rPr lang="en-US" b="1" dirty="0"/>
              <a:t> 'root' }</a:t>
            </a:r>
          </a:p>
          <a:p>
            <a:r>
              <a:rPr lang="en-US" b="1" dirty="0"/>
              <a:t>  end</a:t>
            </a:r>
          </a:p>
          <a:p>
            <a:r>
              <a:rPr lang="en-US" b="1" dirty="0"/>
              <a:t>end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~/</a:t>
            </a:r>
            <a:r>
              <a:rPr lang="en-US" dirty="0" err="1"/>
              <a:t>compliance_profiles</a:t>
            </a:r>
            <a:r>
              <a:rPr lang="en-US" dirty="0"/>
              <a:t>/profile_01/test/</a:t>
            </a:r>
            <a:r>
              <a:rPr lang="en-US" dirty="0" err="1"/>
              <a:t>tmp.rb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46427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dirty="0" smtClean="0"/>
              <a:t>I, [2015-12-11T22:53:24.912307 #16092]  INFO -- : Checking profile in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</a:t>
            </a:r>
          </a:p>
          <a:p>
            <a:r>
              <a:rPr lang="en-US" b="1" dirty="0" smtClean="0"/>
              <a:t>I, [2015-12-11T22:53:24.912498 #16092]  INFO -- : Metadata OK.</a:t>
            </a:r>
          </a:p>
          <a:p>
            <a:r>
              <a:rPr lang="en-US" b="1" dirty="0" smtClean="0"/>
              <a:t>D, [2015-12-11T22:53:24.912570 #16092] DEBUG -- : Found 14 rules.</a:t>
            </a:r>
          </a:p>
          <a:p>
            <a:r>
              <a:rPr lang="en-US" b="1" dirty="0" smtClean="0"/>
              <a:t>D, [2015-12-11T22:53:24.912617 #16092] DEBUG -- : Verify all rules in  /home/chef/</a:t>
            </a:r>
            <a:r>
              <a:rPr lang="en-US" b="1" dirty="0" err="1" smtClean="0"/>
              <a:t>compliance_profiles</a:t>
            </a:r>
            <a:r>
              <a:rPr lang="en-US" b="1" dirty="0" smtClean="0"/>
              <a:t>/profile_01/test/</a:t>
            </a:r>
            <a:r>
              <a:rPr lang="en-US" b="1" dirty="0" err="1" smtClean="0"/>
              <a:t>tmp.rb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121104" y="4297680"/>
            <a:ext cx="14431939" cy="99458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48914097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Finished in 0.03994 seconds (files took 0.4762 seconds to load)</a:t>
            </a:r>
          </a:p>
          <a:p>
            <a:r>
              <a:rPr lang="en-US" dirty="0"/>
              <a:t>2 examples, 0 failures</a:t>
            </a:r>
          </a:p>
          <a:p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exec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Use `</a:t>
            </a:r>
            <a:r>
              <a:rPr lang="en-US" dirty="0" err="1" smtClean="0"/>
              <a:t>inspec</a:t>
            </a:r>
            <a:r>
              <a:rPr lang="en-US" dirty="0" smtClean="0"/>
              <a:t> exec` to Run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0840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5881" y="2452145"/>
            <a:ext cx="12664758" cy="96859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Uploading the Custom Profile to the Compliance Server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671638" y="3420745"/>
            <a:ext cx="12319000" cy="1528233"/>
          </a:xfrm>
        </p:spPr>
        <p:txBody>
          <a:bodyPr/>
          <a:lstStyle/>
          <a:p>
            <a:r>
              <a:rPr lang="en-US" dirty="0" smtClean="0"/>
              <a:t>Uploading it so it can be used in scans..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Zip up the new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Download it to your laptop.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/>
              <a:t>Upload it to the Compliance Server</a:t>
            </a:r>
            <a:r>
              <a:rPr lang="en-US" dirty="0" smtClean="0"/>
              <a:t>.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24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628900"/>
            <a:ext cx="14423693" cy="5189219"/>
          </a:xfrm>
        </p:spPr>
        <p:txBody>
          <a:bodyPr/>
          <a:lstStyle/>
          <a:p>
            <a:r>
              <a:rPr lang="en-US" dirty="0"/>
              <a:t>Recipe: (chef-apply cookbook)::(chef-apply recipe)</a:t>
            </a:r>
          </a:p>
          <a:p>
            <a:r>
              <a:rPr lang="en-US" dirty="0"/>
              <a:t>  * yum_package[zip] action install</a:t>
            </a:r>
          </a:p>
          <a:p>
            <a:r>
              <a:rPr lang="en-US" dirty="0"/>
              <a:t>    - install version 3.0-1.el6_7.1 of package zip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01743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sudo </a:t>
            </a:r>
            <a:r>
              <a:rPr lang="en-US" dirty="0"/>
              <a:t>chef-apply -e "package 'zip'"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Install the zip Package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4483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After completing this module, you should be able to:</a:t>
            </a:r>
          </a:p>
          <a:p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Write a custom </a:t>
            </a:r>
            <a:r>
              <a:rPr lang="en-US"/>
              <a:t>c</a:t>
            </a:r>
            <a:r>
              <a:rPr lang="en-US" smtClean="0"/>
              <a:t>ompliance profile.</a:t>
            </a:r>
            <a:endParaRPr lang="en-US" dirty="0" smtClean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Use 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to test your code and your custom profile.</a:t>
            </a:r>
            <a:endParaRPr lang="en-US" dirty="0"/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Upload a custom </a:t>
            </a:r>
            <a:r>
              <a:rPr lang="en-US" dirty="0"/>
              <a:t>c</a:t>
            </a:r>
            <a:r>
              <a:rPr lang="en-US" dirty="0" smtClean="0"/>
              <a:t>ompliance profile to </a:t>
            </a:r>
            <a:r>
              <a:rPr lang="en-US" dirty="0"/>
              <a:t>your Chef Compliance </a:t>
            </a:r>
            <a:r>
              <a:rPr lang="en-US" dirty="0" smtClean="0"/>
              <a:t>server.</a:t>
            </a:r>
          </a:p>
          <a:p>
            <a:pPr marL="457200" indent="-457200">
              <a:buFont typeface="Wingdings" charset="2"/>
              <a:buChar char="Ø"/>
            </a:pPr>
            <a:r>
              <a:rPr lang="en-US" dirty="0" smtClean="0"/>
              <a:t>Test your custom profile.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341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566159"/>
            <a:ext cx="14423693" cy="4330283"/>
          </a:xfrm>
        </p:spPr>
        <p:txBody>
          <a:bodyPr/>
          <a:lstStyle/>
          <a:p>
            <a:r>
              <a:rPr lang="en-US" dirty="0"/>
              <a:t> adding: profile_01/ (stored 0%)</a:t>
            </a:r>
          </a:p>
          <a:p>
            <a:r>
              <a:rPr lang="en-US" dirty="0"/>
              <a:t> </a:t>
            </a:r>
            <a:r>
              <a:rPr lang="en-US" dirty="0" smtClean="0"/>
              <a:t>adding</a:t>
            </a:r>
            <a:r>
              <a:rPr lang="en-US" dirty="0"/>
              <a:t>: profile_01/metadata.rb (deflated 17%)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 (stored 0%)</a:t>
            </a:r>
          </a:p>
          <a:p>
            <a:r>
              <a:rPr lang="en-US" dirty="0" smtClean="0"/>
              <a:t> </a:t>
            </a:r>
            <a:r>
              <a:rPr lang="en-US" dirty="0"/>
              <a:t>adding: profile_01/test/</a:t>
            </a:r>
            <a:r>
              <a:rPr lang="en-US" dirty="0" err="1"/>
              <a:t>tmp.rb</a:t>
            </a:r>
            <a:r>
              <a:rPr lang="en-US" dirty="0"/>
              <a:t> (deflated 54%)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140605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cd ~/</a:t>
            </a:r>
            <a:r>
              <a:rPr lang="en-US" dirty="0" err="1" smtClean="0"/>
              <a:t>compliance_profiles</a:t>
            </a:r>
            <a:endParaRPr lang="en-US" dirty="0" smtClean="0"/>
          </a:p>
          <a:p>
            <a:r>
              <a:rPr lang="en-US" dirty="0"/>
              <a:t>$ zip -r profile_01.zip profile_01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Zip up your New Profile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71879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398235"/>
            <a:ext cx="14423693" cy="5498208"/>
          </a:xfrm>
        </p:spPr>
        <p:txBody>
          <a:bodyPr/>
          <a:lstStyle/>
          <a:p>
            <a:r>
              <a:rPr lang="en-US" dirty="0"/>
              <a:t> total 8</a:t>
            </a:r>
          </a:p>
          <a:p>
            <a:r>
              <a:rPr lang="en-US" dirty="0" err="1"/>
              <a:t>drwxrwxr</a:t>
            </a:r>
            <a:r>
              <a:rPr lang="en-US" dirty="0"/>
              <a:t>-x 3 chef </a:t>
            </a:r>
            <a:r>
              <a:rPr lang="en-US" dirty="0" err="1"/>
              <a:t>chef</a:t>
            </a:r>
            <a:r>
              <a:rPr lang="en-US" dirty="0"/>
              <a:t> 4096 Dec 14 16:45 profile_01</a:t>
            </a:r>
          </a:p>
          <a:p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</a:t>
            </a:r>
            <a:r>
              <a:rPr lang="en-US" dirty="0" err="1"/>
              <a:t>rw</a:t>
            </a:r>
            <a:r>
              <a:rPr lang="en-US" dirty="0"/>
              <a:t>-r-- 1 chef </a:t>
            </a:r>
            <a:r>
              <a:rPr lang="en-US" dirty="0" err="1"/>
              <a:t>chef</a:t>
            </a:r>
            <a:r>
              <a:rPr lang="en-US" dirty="0"/>
              <a:t>  937 Dec 14 16:50 profile_01.zip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 smtClean="0"/>
              <a:t>$</a:t>
            </a:r>
            <a:r>
              <a:rPr lang="en-US" dirty="0"/>
              <a:t> </a:t>
            </a:r>
            <a:r>
              <a:rPr lang="en-US" dirty="0" smtClean="0"/>
              <a:t>ls -l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Verify the zip File's 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0953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2489675"/>
            <a:ext cx="14423693" cy="5498208"/>
          </a:xfrm>
        </p:spPr>
        <p:txBody>
          <a:bodyPr/>
          <a:lstStyle/>
          <a:p>
            <a:r>
              <a:rPr lang="en-US" dirty="0"/>
              <a:t>The authenticity of host '52.90.148.31 (52.90.148.31)' can't be established.</a:t>
            </a:r>
          </a:p>
          <a:p>
            <a:r>
              <a:rPr lang="en-US" dirty="0"/>
              <a:t>RSA key fingerprint is a5:c3:31:5a:ce:4d:a8:17:46:ac:47:17:60:fc:26:17.</a:t>
            </a:r>
          </a:p>
          <a:p>
            <a:r>
              <a:rPr lang="en-US" dirty="0"/>
              <a:t>Are you sure you want to continue connecting (yes/no)? yes</a:t>
            </a:r>
          </a:p>
          <a:p>
            <a:r>
              <a:rPr lang="en-US" dirty="0"/>
              <a:t>Warning: Permanently added '52.90.148.31' (RSA) to the list of known hosts.</a:t>
            </a:r>
          </a:p>
          <a:p>
            <a:r>
              <a:rPr lang="en-US" dirty="0"/>
              <a:t>chef@52.90.148.31's password:</a:t>
            </a:r>
          </a:p>
          <a:p>
            <a:r>
              <a:rPr lang="en-US" dirty="0"/>
              <a:t>profile_01.zip                                100%  937     0.9KB/s   00:00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857411"/>
          </a:xfrm>
        </p:spPr>
        <p:txBody>
          <a:bodyPr/>
          <a:lstStyle/>
          <a:p>
            <a:r>
              <a:rPr lang="en-US" dirty="0"/>
              <a:t>C:\tmp&gt;scp chef@52.90.148.31:~/</a:t>
            </a:r>
            <a:r>
              <a:rPr lang="en-US" dirty="0" err="1"/>
              <a:t>compliance_profiles</a:t>
            </a:r>
            <a:r>
              <a:rPr lang="en-US" dirty="0"/>
              <a:t>/profile_01.zip 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From your Laptop Run the </a:t>
            </a:r>
            <a:r>
              <a:rPr lang="en-US" dirty="0" err="1" smtClean="0"/>
              <a:t>scp</a:t>
            </a:r>
            <a:r>
              <a:rPr lang="en-US" dirty="0" smtClean="0"/>
              <a:t> Command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0562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your Compliance Server Dashboard:</a:t>
            </a:r>
            <a:br>
              <a:rPr lang="en-US" dirty="0" smtClean="0"/>
            </a:br>
            <a:r>
              <a:rPr lang="en-US" dirty="0" smtClean="0"/>
              <a:t>Click the </a:t>
            </a:r>
            <a:r>
              <a:rPr lang="en-US" b="1" dirty="0" smtClean="0"/>
              <a:t>Compliance</a:t>
            </a:r>
            <a:r>
              <a:rPr lang="en-US" dirty="0" smtClean="0"/>
              <a:t> button and then click the </a:t>
            </a:r>
            <a:r>
              <a:rPr lang="en-US" b="1" dirty="0" smtClean="0"/>
              <a:t>Add Profile </a:t>
            </a:r>
            <a:r>
              <a:rPr lang="en-US" dirty="0" smtClean="0"/>
              <a:t>button.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053" y="3543300"/>
            <a:ext cx="13917895" cy="420624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5" name="Straight Arrow Connector 4"/>
          <p:cNvCxnSpPr/>
          <p:nvPr/>
        </p:nvCxnSpPr>
        <p:spPr>
          <a:xfrm>
            <a:off x="3177540" y="2994660"/>
            <a:ext cx="22860" cy="374904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988040" y="2820577"/>
            <a:ext cx="2682240" cy="104276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7260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/>
              <a:t>Upload the </a:t>
            </a:r>
            <a:r>
              <a:rPr lang="en-US" dirty="0" smtClean="0"/>
              <a:t>Profile </a:t>
            </a:r>
            <a:r>
              <a:rPr lang="en-US" dirty="0"/>
              <a:t>to Chef Compliance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Select the zip file from your laptop.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9769" y="3411929"/>
            <a:ext cx="9796463" cy="391858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3390018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Your Node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smtClean="0"/>
              <a:t>the Dashboard</a:t>
            </a:r>
            <a:r>
              <a:rPr lang="en-US" dirty="0"/>
              <a:t>, </a:t>
            </a:r>
            <a:r>
              <a:rPr lang="en-US" b="1" dirty="0"/>
              <a:t>select your </a:t>
            </a:r>
            <a:r>
              <a:rPr lang="en-US" b="1" dirty="0" smtClean="0"/>
              <a:t>node</a:t>
            </a:r>
            <a:r>
              <a:rPr lang="en-US" dirty="0" smtClean="0"/>
              <a:t> and then click </a:t>
            </a:r>
            <a:r>
              <a:rPr lang="en-US" dirty="0"/>
              <a:t>the </a:t>
            </a:r>
            <a:r>
              <a:rPr lang="en-US" b="1" dirty="0" smtClean="0"/>
              <a:t>Scan</a:t>
            </a:r>
            <a:r>
              <a:rPr lang="en-US" dirty="0" smtClean="0"/>
              <a:t> </a:t>
            </a:r>
            <a:r>
              <a:rPr lang="en-US" dirty="0"/>
              <a:t>button.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777" y="3360420"/>
            <a:ext cx="10978446" cy="45644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911296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Scan Using the New Profile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50040" y="1856198"/>
            <a:ext cx="5842200" cy="5345953"/>
          </a:xfrm>
        </p:spPr>
        <p:txBody>
          <a:bodyPr/>
          <a:lstStyle/>
          <a:p>
            <a:r>
              <a:rPr lang="en-US" dirty="0" smtClean="0"/>
              <a:t>From the resulting page, select only the new profile (admin/profile) and then click </a:t>
            </a:r>
            <a:r>
              <a:rPr lang="en-US" b="1" dirty="0" smtClean="0"/>
              <a:t>Scan now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Note</a:t>
            </a:r>
            <a:r>
              <a:rPr lang="en-US" dirty="0" smtClean="0"/>
              <a:t>: The profile name in this view is based on the name space in your metadata.rb.</a:t>
            </a:r>
          </a:p>
          <a:p>
            <a:endParaRPr lang="en-US" dirty="0"/>
          </a:p>
          <a:p>
            <a:r>
              <a:rPr lang="en-US" dirty="0" smtClean="0"/>
              <a:t>For example:</a:t>
            </a:r>
            <a:br>
              <a:rPr lang="en-US" dirty="0" smtClean="0"/>
            </a:br>
            <a:r>
              <a:rPr lang="en-US" b="1" dirty="0" smtClean="0"/>
              <a:t>'</a:t>
            </a:r>
            <a:r>
              <a:rPr lang="en-US" b="1" dirty="0" err="1" smtClean="0"/>
              <a:t>myname</a:t>
            </a:r>
            <a:r>
              <a:rPr lang="en-US" b="1" dirty="0" smtClean="0"/>
              <a:t>/profile'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7406005" y="1091601"/>
            <a:ext cx="8439150" cy="7058025"/>
            <a:chOff x="7406005" y="1091601"/>
            <a:chExt cx="8439150" cy="70580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06005" y="1091601"/>
              <a:ext cx="8439150" cy="705802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Oval 6"/>
            <p:cNvSpPr/>
            <p:nvPr/>
          </p:nvSpPr>
          <p:spPr bwMode="auto">
            <a:xfrm>
              <a:off x="11635740" y="3131820"/>
              <a:ext cx="2446020" cy="70866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horz" wrap="square" lIns="91436" tIns="45718" rIns="91436" bIns="45718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099"/>
              <a:endParaRPr lang="en-US" sz="2400" dirty="0" err="1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0651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2720340" cy="5345953"/>
          </a:xfrm>
        </p:spPr>
        <p:txBody>
          <a:bodyPr/>
          <a:lstStyle/>
          <a:p>
            <a:r>
              <a:rPr lang="en-US" dirty="0" smtClean="0"/>
              <a:t>The results of your scan should look like this example.</a:t>
            </a:r>
          </a:p>
          <a:p>
            <a:endParaRPr lang="en-US" dirty="0"/>
          </a:p>
          <a:p>
            <a:r>
              <a:rPr lang="en-US" dirty="0" smtClean="0"/>
              <a:t>The scan should show compliance as well.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432" y="1187346"/>
            <a:ext cx="12739453" cy="66836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101596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Results of the Custom Profile Scan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297180" y="1856198"/>
            <a:ext cx="15544800" cy="5345953"/>
          </a:xfrm>
        </p:spPr>
        <p:txBody>
          <a:bodyPr/>
          <a:lstStyle/>
          <a:p>
            <a:r>
              <a:rPr lang="en-US" dirty="0" smtClean="0"/>
              <a:t>You should also be able to see your custom profile from your Compliance page.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860" y="2921317"/>
            <a:ext cx="13968404" cy="484053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69214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</a:t>
            </a:r>
            <a:r>
              <a:rPr lang="en-US" dirty="0" smtClean="0">
                <a:solidFill>
                  <a:srgbClr val="FF0000"/>
                </a:solidFill>
              </a:rPr>
              <a:t>TBD from here to end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48573" y="1354386"/>
            <a:ext cx="14685690" cy="5345953"/>
          </a:xfrm>
        </p:spPr>
        <p:txBody>
          <a:bodyPr/>
          <a:lstStyle/>
          <a:p>
            <a:r>
              <a:rPr lang="en-US" dirty="0" smtClean="0"/>
              <a:t>Show how this is populated by /rb file - see next slide</a:t>
            </a:r>
          </a:p>
          <a:p>
            <a:r>
              <a:rPr lang="en-US" dirty="0" smtClean="0"/>
              <a:t>TBD- Show side by side metadata and </a:t>
            </a:r>
            <a:r>
              <a:rPr lang="en-US" dirty="0" err="1" smtClean="0"/>
              <a:t>Compl</a:t>
            </a:r>
            <a:r>
              <a:rPr lang="en-US" dirty="0" smtClean="0"/>
              <a:t> UI profile name to illustrate how the name field is populated.</a:t>
            </a:r>
          </a:p>
          <a:p>
            <a:endParaRPr lang="en-US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</a:t>
            </a:r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4" y="3244645"/>
            <a:ext cx="13035369" cy="451720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743232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a Custom Profile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 smtClean="0"/>
              <a:t>In this section we will create a custom compliance profile.</a:t>
            </a:r>
          </a:p>
          <a:p>
            <a:endParaRPr lang="en-US" dirty="0"/>
          </a:p>
          <a:p>
            <a:r>
              <a:rPr lang="en-US" dirty="0" smtClean="0"/>
              <a:t>Custom profiles are created using </a:t>
            </a:r>
            <a:r>
              <a:rPr lang="en-US" dirty="0" err="1" smtClean="0"/>
              <a:t>InSpec</a:t>
            </a:r>
            <a:r>
              <a:rPr lang="en-US" dirty="0" smtClean="0"/>
              <a:t>, just like the existing profiles were created.</a:t>
            </a:r>
          </a:p>
          <a:p>
            <a:endParaRPr lang="en-US" dirty="0"/>
          </a:p>
          <a:p>
            <a:r>
              <a:rPr lang="en-US" dirty="0" smtClean="0"/>
              <a:t>After you have created a custom profile, you'll learn how to upload it to a Compliance Server and then use it to check for compliance issues.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5974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1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1121104" y="4258556"/>
            <a:ext cx="10637527" cy="166199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22222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directory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is owned by the root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user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Minor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3D0DF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(score: 3.0)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directory must be owned by the root user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"tmp-1.1"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impact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0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3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title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is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The 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5B9BD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directory must be owned by the root user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describe file(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'/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it { should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be_owned_by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'root'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}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  <a:ea typeface="Times New Roman" panose="02020603050405020304" pitchFamily="18" charset="0"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1361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Save this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github.com/chef/inspec/blob/7f555b902d6860ffe236ff23e4b52f20bac28adc/lib/inspec/profile.rb#L81-L129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and Check uses the </a:t>
            </a:r>
            <a:r>
              <a:rPr lang="en-US" dirty="0"/>
              <a:t>above from here:</a:t>
            </a:r>
            <a:br>
              <a:rPr lang="en-US" dirty="0"/>
            </a:b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github.com/chef/inspec/blob/b1ec95e343aac75ee1a21e3d1a09a32a5a8c1dd2/bin/inspec#L70-L78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030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TBD delete later.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09599" y="1559018"/>
            <a:ext cx="14042065" cy="5961922"/>
          </a:xfrm>
        </p:spPr>
        <p:txBody>
          <a:bodyPr/>
          <a:lstStyle/>
          <a:p>
            <a:r>
              <a:rPr lang="en-US" dirty="0"/>
              <a:t>As you write controls, </a:t>
            </a:r>
            <a:r>
              <a:rPr lang="en-US" dirty="0" err="1"/>
              <a:t>InSpec</a:t>
            </a:r>
            <a:r>
              <a:rPr lang="en-US" dirty="0"/>
              <a:t> </a:t>
            </a:r>
            <a:r>
              <a:rPr lang="en-US" dirty="0" smtClean="0"/>
              <a:t>expects a specific directory structure. In our case, we need a `test` directory to be in our profile as follows:</a:t>
            </a:r>
            <a:endParaRPr lang="en-US" dirty="0"/>
          </a:p>
          <a:p>
            <a:r>
              <a:rPr lang="en-US" dirty="0" smtClean="0"/>
              <a:t>├── </a:t>
            </a:r>
            <a:r>
              <a:rPr lang="en-US" dirty="0"/>
              <a:t>README.md</a:t>
            </a:r>
            <a:br>
              <a:rPr lang="en-US" dirty="0"/>
            </a:br>
            <a:r>
              <a:rPr lang="en-US" dirty="0"/>
              <a:t>├── metadata.rb</a:t>
            </a:r>
            <a:br>
              <a:rPr lang="en-US" dirty="0"/>
            </a:br>
            <a:r>
              <a:rPr lang="en-US" dirty="0"/>
              <a:t>└── test</a:t>
            </a:r>
            <a:br>
              <a:rPr lang="en-US" dirty="0"/>
            </a:br>
            <a:r>
              <a:rPr lang="en-US" dirty="0"/>
              <a:t>  ├── </a:t>
            </a:r>
            <a:r>
              <a:rPr lang="en-US" dirty="0" err="1"/>
              <a:t>foo_spec.rb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└── </a:t>
            </a:r>
            <a:r>
              <a:rPr lang="en-US" dirty="0" err="1"/>
              <a:t>bar_spec.rb</a:t>
            </a:r>
            <a:endParaRPr lang="en-US" dirty="0"/>
          </a:p>
          <a:p>
            <a:endParaRPr lang="en-US" dirty="0" smtClean="0">
              <a:hlinkClick r:id="rId3"/>
            </a:endParaRPr>
          </a:p>
          <a:p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chefio.atlassian.net/wiki/pages/viewpage.action?spaceKey=SE&amp;title=Week+1#Week1-Addingprofiles</a:t>
            </a: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9210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0F0F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is ...?</a:t>
            </a:r>
            <a:br>
              <a:rPr lang="en-US" dirty="0" smtClean="0"/>
            </a:br>
            <a:r>
              <a:rPr lang="en-US" dirty="0" smtClean="0"/>
              <a:t>______________________________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Which is the correct answer?  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</a:p>
          <a:p>
            <a:pPr marL="822325" lvl="1" indent="-514350">
              <a:buFont typeface="+mj-lt"/>
              <a:buAutoNum type="alphaLcPeriod"/>
            </a:pPr>
            <a:r>
              <a:rPr lang="en-US" dirty="0" smtClean="0"/>
              <a:t>answer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Capable of carrying on a conversation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Explain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7963"/>
      </p:ext>
    </p:extLst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 txBox="1">
            <a:spLocks/>
          </p:cNvSpPr>
          <p:nvPr/>
        </p:nvSpPr>
        <p:spPr>
          <a:xfrm>
            <a:off x="324400" y="8579607"/>
            <a:ext cx="5681953" cy="50755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608013" indent="-1508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1217613" indent="-3032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827213" indent="-4556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2436813" indent="-608013" algn="l" defTabSz="1217613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 smtClean="0">
                <a:solidFill>
                  <a:srgbClr val="7D868C"/>
                </a:solidFill>
              </a:rPr>
              <a:t>©2016 Chef Software Inc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63473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InSpec</a:t>
            </a:r>
            <a:r>
              <a:rPr lang="en-US" dirty="0"/>
              <a:t> Command Line Interface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1638" y="3271838"/>
            <a:ext cx="12319000" cy="4317682"/>
          </a:xfrm>
        </p:spPr>
        <p:txBody>
          <a:bodyPr/>
          <a:lstStyle/>
          <a:p>
            <a:r>
              <a:rPr lang="en-US" dirty="0"/>
              <a:t>In this section we will use the </a:t>
            </a:r>
            <a:r>
              <a:rPr lang="en-US" dirty="0" err="1"/>
              <a:t>InSpec</a:t>
            </a:r>
            <a:r>
              <a:rPr lang="en-US" dirty="0"/>
              <a:t> command line interface (CLI) to run audit tests against targets.</a:t>
            </a:r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CLI </a:t>
            </a:r>
            <a:r>
              <a:rPr lang="en-US" dirty="0" smtClean="0"/>
              <a:t>can run </a:t>
            </a:r>
            <a:r>
              <a:rPr lang="en-US" dirty="0"/>
              <a:t>audit tests against targets using SSH, </a:t>
            </a:r>
            <a:r>
              <a:rPr lang="en-US" dirty="0" err="1"/>
              <a:t>WinRM</a:t>
            </a:r>
            <a:r>
              <a:rPr lang="en-US" dirty="0"/>
              <a:t>, locally, or on Docker containers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We'll be using `</a:t>
            </a:r>
            <a:r>
              <a:rPr lang="en-US" dirty="0" err="1" smtClean="0"/>
              <a:t>inspec</a:t>
            </a:r>
            <a:r>
              <a:rPr lang="en-US" dirty="0" smtClean="0"/>
              <a:t> check` and `</a:t>
            </a:r>
            <a:r>
              <a:rPr lang="en-US" dirty="0" err="1" smtClean="0"/>
              <a:t>inspec</a:t>
            </a:r>
            <a:r>
              <a:rPr lang="en-US" dirty="0" smtClean="0"/>
              <a:t> exec`.</a:t>
            </a:r>
            <a:endParaRPr lang="en-US" dirty="0"/>
          </a:p>
          <a:p>
            <a:endParaRPr lang="en-US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check` just </a:t>
            </a:r>
            <a:r>
              <a:rPr lang="en-US" dirty="0"/>
              <a:t>verifies the </a:t>
            </a:r>
            <a:r>
              <a:rPr lang="en-US" dirty="0" smtClean="0"/>
              <a:t>code--it </a:t>
            </a:r>
            <a:r>
              <a:rPr lang="en-US" dirty="0"/>
              <a:t>doesn't actually test a </a:t>
            </a:r>
            <a:r>
              <a:rPr lang="en-US" dirty="0" smtClean="0"/>
              <a:t>system.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dirty="0" smtClean="0"/>
              <a:t>`</a:t>
            </a:r>
            <a:r>
              <a:rPr lang="en-US" dirty="0" err="1" smtClean="0"/>
              <a:t>inspec</a:t>
            </a:r>
            <a:r>
              <a:rPr lang="en-US" dirty="0" smtClean="0"/>
              <a:t> exec' </a:t>
            </a:r>
            <a:r>
              <a:rPr lang="en-US" dirty="0"/>
              <a:t>will run the tests against </a:t>
            </a:r>
            <a:r>
              <a:rPr lang="en-US" dirty="0" smtClean="0"/>
              <a:t>a system.</a:t>
            </a:r>
            <a:r>
              <a:rPr lang="en-US" i="1" dirty="0"/>
              <a:t/>
            </a:r>
            <a:br>
              <a:rPr lang="en-US" i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882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1637" y="2292126"/>
            <a:ext cx="12319001" cy="12511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Group Lab: Creating a Custom Profile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 smtClean="0"/>
              <a:t>Creating custom profiles to fit your business needs.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Create a custom profile.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dirty="0" smtClean="0"/>
              <a:t>Test your profile with </a:t>
            </a:r>
            <a:r>
              <a:rPr lang="en-US" dirty="0" err="1" smtClean="0"/>
              <a:t>InSpec</a:t>
            </a: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648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413050"/>
            <a:ext cx="14423693" cy="4086978"/>
          </a:xfrm>
        </p:spPr>
        <p:txBody>
          <a:bodyPr/>
          <a:lstStyle/>
          <a:p>
            <a:pPr defTabSz="1217613" fontAlgn="base">
              <a:lnSpc>
                <a:spcPct val="90000"/>
              </a:lnSpc>
              <a:spcBef>
                <a:spcPct val="30000"/>
              </a:spcBef>
              <a:spcAft>
                <a:spcPts val="450"/>
              </a:spcAft>
              <a:buSzTx/>
              <a:defRPr/>
            </a:pP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239874"/>
            <a:ext cx="14422528" cy="1630917"/>
          </a:xfrm>
        </p:spPr>
        <p:txBody>
          <a:bodyPr/>
          <a:lstStyle/>
          <a:p>
            <a:r>
              <a:rPr lang="en-US" dirty="0" smtClean="0"/>
              <a:t>$ mkdir </a:t>
            </a:r>
            <a:r>
              <a:rPr lang="en-US" dirty="0"/>
              <a:t>-p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</a:p>
          <a:p>
            <a:r>
              <a:rPr lang="en-US" dirty="0" smtClean="0"/>
              <a:t>$ cd </a:t>
            </a:r>
            <a:r>
              <a:rPr lang="en-US" dirty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700" dirty="0" smtClean="0"/>
              <a:t>GL: </a:t>
            </a:r>
            <a:r>
              <a:rPr lang="en-US" sz="4700" dirty="0"/>
              <a:t>Create and </a:t>
            </a:r>
            <a:r>
              <a:rPr lang="en-US" sz="4700" dirty="0" smtClean="0"/>
              <a:t>Change </a:t>
            </a:r>
            <a:r>
              <a:rPr lang="en-US" sz="4700" dirty="0"/>
              <a:t>to a </a:t>
            </a:r>
            <a:r>
              <a:rPr lang="en-US" sz="4700" dirty="0" smtClean="0"/>
              <a:t>Directory </a:t>
            </a:r>
            <a:r>
              <a:rPr lang="en-US" sz="4700" dirty="0"/>
              <a:t>for your </a:t>
            </a:r>
            <a:r>
              <a:rPr lang="en-US" sz="4700" dirty="0" smtClean="0"/>
              <a:t>Profile</a:t>
            </a:r>
            <a:endParaRPr lang="en-US" sz="4700" dirty="0"/>
          </a:p>
        </p:txBody>
      </p:sp>
    </p:spTree>
    <p:extLst>
      <p:ext uri="{BB962C8B-B14F-4D97-AF65-F5344CB8AC3E}">
        <p14:creationId xmlns:p14="http://schemas.microsoft.com/office/powerpoint/2010/main" val="330335118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E, [2015-12-11T20:14:28.196462 #15754] ERROR -- : Can't find metadata file /home/chef/</a:t>
            </a:r>
            <a:r>
              <a:rPr lang="en-US" dirty="0" err="1"/>
              <a:t>compliance_profiles</a:t>
            </a:r>
            <a:r>
              <a:rPr lang="en-US" dirty="0"/>
              <a:t>/profile_01/metadata.rb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/targets/folder.rb:23:in `resolve': Don't know how to handle folder /home/chef/</a:t>
            </a:r>
            <a:r>
              <a:rPr lang="en-US" dirty="0" err="1"/>
              <a:t>compliance_profiles</a:t>
            </a:r>
            <a:r>
              <a:rPr lang="en-US" dirty="0"/>
              <a:t>/profile_01 (</a:t>
            </a:r>
            <a:r>
              <a:rPr lang="en-US" dirty="0" err="1"/>
              <a:t>RuntimeError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$ </a:t>
            </a:r>
            <a:r>
              <a:rPr lang="en-US" dirty="0" err="1"/>
              <a:t>inspec</a:t>
            </a:r>
            <a:r>
              <a:rPr lang="en-US" dirty="0"/>
              <a:t> 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 smtClean="0"/>
              <a:t> check` to Verify Tests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22159" y="2352273"/>
            <a:ext cx="14431939" cy="1398959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8878874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1121104" y="3040911"/>
            <a:ext cx="14423693" cy="4855531"/>
          </a:xfrm>
        </p:spPr>
        <p:txBody>
          <a:bodyPr/>
          <a:lstStyle/>
          <a:p>
            <a:r>
              <a:rPr lang="en-US" b="1" dirty="0"/>
              <a:t>metadata.rb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133475"/>
            <a:ext cx="14422528" cy="1609725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$ </a:t>
            </a:r>
            <a:r>
              <a:rPr lang="en-US" dirty="0"/>
              <a:t>touch </a:t>
            </a:r>
            <a:r>
              <a:rPr lang="en-US" dirty="0" smtClean="0"/>
              <a:t>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/profile_01/metadata.rb</a:t>
            </a:r>
          </a:p>
          <a:p>
            <a:r>
              <a:rPr lang="en-US" dirty="0" smtClean="0"/>
              <a:t>$ ls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GL: Create a metadata.rb </a:t>
            </a:r>
            <a:r>
              <a:rPr lang="en-US" dirty="0"/>
              <a:t>v</a:t>
            </a:r>
            <a:r>
              <a:rPr lang="en-US" dirty="0" smtClean="0"/>
              <a:t>ia `touch`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543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I, [2015-12-11T20:18:18.145021 #15801]  INFO -- : Checking profile in /home/chef/</a:t>
            </a:r>
            <a:r>
              <a:rPr lang="en-US" dirty="0" err="1"/>
              <a:t>compliance_profiles</a:t>
            </a:r>
            <a:r>
              <a:rPr lang="en-US" dirty="0"/>
              <a:t>/profile_01</a:t>
            </a:r>
          </a:p>
          <a:p>
            <a:r>
              <a:rPr lang="en-US" dirty="0"/>
              <a:t>E, [2015-12-11T20:18:18.145182 #15801] ERROR -- : No profile name defined</a:t>
            </a:r>
          </a:p>
          <a:p>
            <a:r>
              <a:rPr lang="en-US" dirty="0"/>
              <a:t>W, [2015-12-11T20:18:18.145238 #15801]  WARN -- : No version defined</a:t>
            </a:r>
          </a:p>
          <a:p>
            <a:r>
              <a:rPr lang="en-US" dirty="0"/>
              <a:t>W, [2015-12-11T20:18:18.145283 #15801]  WARN -- : No title defined</a:t>
            </a:r>
          </a:p>
          <a:p>
            <a:r>
              <a:rPr lang="en-US" dirty="0"/>
              <a:t>W, [2015-12-11T20:18:18.145326 #15801]  WARN -- : No maintainer defined</a:t>
            </a:r>
          </a:p>
          <a:p>
            <a:r>
              <a:rPr lang="en-US" dirty="0"/>
              <a:t>/opt/chefdk/embedded/lib/ruby/gems/2.1.0/gems/inspec-0.9.2/lib/</a:t>
            </a:r>
            <a:r>
              <a:rPr lang="en-US" dirty="0" err="1"/>
              <a:t>inspec</a:t>
            </a:r>
            <a:r>
              <a:rPr lang="en-US" dirty="0"/>
              <a:t>/profile.rb:104:in `check': undefined method `empty?' for </a:t>
            </a:r>
            <a:r>
              <a:rPr lang="en-US" dirty="0" err="1"/>
              <a:t>nil:NilClass</a:t>
            </a:r>
            <a:r>
              <a:rPr lang="en-US" dirty="0"/>
              <a:t> (</a:t>
            </a:r>
            <a:r>
              <a:rPr lang="en-US" dirty="0" err="1"/>
              <a:t>NoMethodError</a:t>
            </a:r>
            <a:r>
              <a:rPr lang="en-US" dirty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121104" y="1337149"/>
            <a:ext cx="14422528" cy="978814"/>
          </a:xfrm>
        </p:spPr>
        <p:txBody>
          <a:bodyPr/>
          <a:lstStyle/>
          <a:p>
            <a:r>
              <a:rPr lang="en-US" dirty="0" smtClean="0"/>
              <a:t>$ </a:t>
            </a:r>
            <a:r>
              <a:rPr lang="en-US" dirty="0" err="1" smtClean="0"/>
              <a:t>inspec</a:t>
            </a:r>
            <a:r>
              <a:rPr lang="en-US" dirty="0" smtClean="0"/>
              <a:t> </a:t>
            </a:r>
            <a:r>
              <a:rPr lang="en-US" dirty="0"/>
              <a:t>check ~/</a:t>
            </a:r>
            <a:r>
              <a:rPr lang="en-US" dirty="0" err="1" smtClean="0"/>
              <a:t>compliance_profiles</a:t>
            </a:r>
            <a:r>
              <a:rPr lang="en-US" dirty="0" smtClean="0"/>
              <a:t>/profile_01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GL: Run `</a:t>
            </a:r>
            <a:r>
              <a:rPr lang="en-US" dirty="0" err="1" smtClean="0"/>
              <a:t>inspec</a:t>
            </a:r>
            <a:r>
              <a:rPr lang="en-US" dirty="0"/>
              <a:t> </a:t>
            </a:r>
            <a:r>
              <a:rPr lang="en-US" dirty="0" smtClean="0"/>
              <a:t>check` Against the New File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>
            <a:off x="1111693" y="3294777"/>
            <a:ext cx="14431939" cy="3357483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wrap="square" lIns="121915" tIns="60957" rIns="121915" bIns="60957" numCol="1" rtlCol="0" anchor="ctr" anchorCtr="0" compatLnSpc="1">
            <a:prstTxWarp prst="textNoShape">
              <a:avLst/>
            </a:prstTxWarp>
          </a:bodyPr>
          <a:lstStyle/>
          <a:p>
            <a:pPr algn="ctr" defTabSz="1218768"/>
            <a:endParaRPr lang="en-US" sz="3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8202589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2.xml><?xml version="1.0" encoding="utf-8"?>
<a:theme xmlns:a="http://schemas.openxmlformats.org/drawingml/2006/main" name="Interaction">
  <a:themeElements>
    <a:clrScheme name="Custom 9">
      <a:dk1>
        <a:srgbClr val="3E4346"/>
      </a:dk1>
      <a:lt1>
        <a:srgbClr val="FFFFFF"/>
      </a:lt1>
      <a:dk2>
        <a:srgbClr val="000000"/>
      </a:dk2>
      <a:lt2>
        <a:srgbClr val="FFFFFF"/>
      </a:lt2>
      <a:accent1>
        <a:srgbClr val="F18B21"/>
      </a:accent1>
      <a:accent2>
        <a:srgbClr val="435464"/>
      </a:accent2>
      <a:accent3>
        <a:srgbClr val="7D868C"/>
      </a:accent3>
      <a:accent4>
        <a:srgbClr val="6BB2E2"/>
      </a:accent4>
      <a:accent5>
        <a:srgbClr val="5AB7B2"/>
      </a:accent5>
      <a:accent6>
        <a:srgbClr val="FDB714"/>
      </a:accent6>
      <a:hlink>
        <a:srgbClr val="6BB2E2"/>
      </a:hlink>
      <a:folHlink>
        <a:srgbClr val="FDB71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lnDef>
      <a:spPr>
        <a:ln>
          <a:solidFill>
            <a:schemeClr val="accent4"/>
          </a:solidFill>
        </a:ln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 bwMode="white"/>
      <a:bodyPr vert="horz" wrap="square" lIns="91440" tIns="91440" rIns="91440" bIns="91440" rtlCol="0">
        <a:norm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hef-TemplateComps_v09-16x9-Light.potx" id="{078CEFDB-FA7A-4E36-9964-13EF367585CB}" vid="{8B87B0F3-7308-43D5-8388-E1B49EA0265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12F700BE7F874999720E88173FE491" ma:contentTypeVersion="0" ma:contentTypeDescription="Create a new document." ma:contentTypeScope="" ma:versionID="3f79f408e2ca720b7aba6e0e32464d0c">
  <xsd:schema xmlns:xsd="http://www.w3.org/2001/XMLSchema" xmlns:xs="http://www.w3.org/2001/XMLSchema" xmlns:p="http://schemas.microsoft.com/office/2006/metadata/properties" xmlns:ns2="7bb5d761-a2ea-4873-95f7-7a6658fb3ef0" targetNamespace="http://schemas.microsoft.com/office/2006/metadata/properties" ma:root="true" ma:fieldsID="1e062cd38ba31e406bfc4340fbc7f87a" ns2:_="">
    <xsd:import namespace="7bb5d761-a2ea-4873-95f7-7a6658fb3ef0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5d761-a2ea-4873-95f7-7a6658fb3ef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7bb5d761-a2ea-4873-95f7-7a6658fb3ef0">M4CWTKMW727E-592-73</_dlc_DocId>
    <_dlc_DocIdUrl xmlns="7bb5d761-a2ea-4873-95f7-7a6658fb3ef0">
      <Url>https://kms.vci.local/marketing/team/_layouts/DocIdRedir.aspx?ID=M4CWTKMW727E-592-73</Url>
      <Description>M4CWTKMW727E-592-73</Description>
    </_dlc_DocIdUrl>
  </documentManagement>
</p:properties>
</file>

<file path=customXml/itemProps1.xml><?xml version="1.0" encoding="utf-8"?>
<ds:datastoreItem xmlns:ds="http://schemas.openxmlformats.org/officeDocument/2006/customXml" ds:itemID="{5CDEB364-43EC-4510-9881-539C2A3FCE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3EBC30-FE27-4C6A-B723-23FC2188F7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164479E5-0B02-49AC-B79E-EC1D6164DD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5d761-a2ea-4873-95f7-7a6658fb3e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921749B-AEB7-461B-845F-603CABD25259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bb5d761-a2ea-4873-95f7-7a6658fb3ef0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Template-FW</Template>
  <TotalTime>2277</TotalTime>
  <Words>2616</Words>
  <Application>Microsoft Office PowerPoint</Application>
  <PresentationFormat>Custom</PresentationFormat>
  <Paragraphs>380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 Unicode MS</vt:lpstr>
      <vt:lpstr>ＭＳ Ｐゴシック</vt:lpstr>
      <vt:lpstr>Arial</vt:lpstr>
      <vt:lpstr>Calibri</vt:lpstr>
      <vt:lpstr>Consolas</vt:lpstr>
      <vt:lpstr>Courier New</vt:lpstr>
      <vt:lpstr>Helvetica</vt:lpstr>
      <vt:lpstr>Times New Roman</vt:lpstr>
      <vt:lpstr>Wingdings</vt:lpstr>
      <vt:lpstr>Base</vt:lpstr>
      <vt:lpstr>Interaction</vt:lpstr>
      <vt:lpstr>Creating Custom Profiles</vt:lpstr>
      <vt:lpstr>Objectives</vt:lpstr>
      <vt:lpstr>Creating a Custom Profile</vt:lpstr>
      <vt:lpstr>InSpec Command Line Interface</vt:lpstr>
      <vt:lpstr>Group Lab: Creating a Custom Profile</vt:lpstr>
      <vt:lpstr>GL: Create and Change to a Directory for your Profile</vt:lpstr>
      <vt:lpstr>GL: Run `inspec check` to Verify Tests</vt:lpstr>
      <vt:lpstr>GL: Create a metadata.rb via `touch`</vt:lpstr>
      <vt:lpstr>GL: Run `inspec check` Against the New File</vt:lpstr>
      <vt:lpstr>GL: Add Values to the metadata.rb</vt:lpstr>
      <vt:lpstr>GL: Run `inspec check` Again</vt:lpstr>
      <vt:lpstr>GL: InSpec Directory Structure Expectation</vt:lpstr>
      <vt:lpstr>GL: Create the Missing `test` Directory </vt:lpstr>
      <vt:lpstr>GL: Run `inspec check` Again</vt:lpstr>
      <vt:lpstr>GL: Write the Control Called tmp.rb</vt:lpstr>
      <vt:lpstr>GL: Run `inspec check` Again</vt:lpstr>
      <vt:lpstr>GL: Use `inspec exec` to Run Tests</vt:lpstr>
      <vt:lpstr>Group Lab: Uploading the Custom Profile to the Compliance Server </vt:lpstr>
      <vt:lpstr>GL: Install the zip Package</vt:lpstr>
      <vt:lpstr>GL: Zip up your New Profile</vt:lpstr>
      <vt:lpstr>GL: Verify the zip File's Creation</vt:lpstr>
      <vt:lpstr>GL: From your Laptop Run the scp Command</vt:lpstr>
      <vt:lpstr>GL: Upload the Profile to Chef Compliance</vt:lpstr>
      <vt:lpstr>GL: Upload the Profile to Chef Compliance</vt:lpstr>
      <vt:lpstr>GL: Scan Your Node</vt:lpstr>
      <vt:lpstr>GL: Scan Using the New Profile</vt:lpstr>
      <vt:lpstr>GL: Results of the Custom Profile Scan</vt:lpstr>
      <vt:lpstr>GL: Results of the Custom Profile Scan</vt:lpstr>
      <vt:lpstr>GL: TBD from here to end</vt:lpstr>
      <vt:lpstr>PowerPoint Presentation</vt:lpstr>
      <vt:lpstr>GL: Save this</vt:lpstr>
      <vt:lpstr>TBD delete later.</vt:lpstr>
      <vt:lpstr>Review Questions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Del Fante</dc:creator>
  <cp:lastModifiedBy>Steve Del Fante</cp:lastModifiedBy>
  <cp:revision>178</cp:revision>
  <cp:lastPrinted>2015-02-07T23:49:10Z</cp:lastPrinted>
  <dcterms:created xsi:type="dcterms:W3CDTF">2015-11-10T15:58:30Z</dcterms:created>
  <dcterms:modified xsi:type="dcterms:W3CDTF">2016-02-04T23:12:49Z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0x0101000812F700BE7F874999720E88173FE491</vt:lpwstr>
  </property>
  <property fmtid="{D5CDD505-2E9C-101B-9397-08002B2CF9AE}" pid="3" name="_dlc_DocIdItemGuid">
    <vt:lpwstr>bfd9fc01-1599-4dd9-b7eb-4ffa6e7bdb79</vt:lpwstr>
  </property>
</Properties>
</file>