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2"/>
  </p:notesMasterIdLst>
  <p:handoutMasterIdLst>
    <p:handoutMasterId r:id="rId53"/>
  </p:handoutMasterIdLst>
  <p:sldIdLst>
    <p:sldId id="256" r:id="rId7"/>
    <p:sldId id="257" r:id="rId8"/>
    <p:sldId id="316" r:id="rId9"/>
    <p:sldId id="328" r:id="rId10"/>
    <p:sldId id="318" r:id="rId11"/>
    <p:sldId id="325" r:id="rId12"/>
    <p:sldId id="326" r:id="rId13"/>
    <p:sldId id="322" r:id="rId14"/>
    <p:sldId id="323" r:id="rId15"/>
    <p:sldId id="324" r:id="rId16"/>
    <p:sldId id="354" r:id="rId17"/>
    <p:sldId id="363" r:id="rId18"/>
    <p:sldId id="362" r:id="rId19"/>
    <p:sldId id="358" r:id="rId20"/>
    <p:sldId id="359" r:id="rId21"/>
    <p:sldId id="355" r:id="rId22"/>
    <p:sldId id="356" r:id="rId23"/>
    <p:sldId id="357" r:id="rId24"/>
    <p:sldId id="360" r:id="rId25"/>
    <p:sldId id="361" r:id="rId26"/>
    <p:sldId id="364" r:id="rId27"/>
    <p:sldId id="367" r:id="rId28"/>
    <p:sldId id="341" r:id="rId29"/>
    <p:sldId id="346" r:id="rId30"/>
    <p:sldId id="344" r:id="rId31"/>
    <p:sldId id="342" r:id="rId32"/>
    <p:sldId id="329" r:id="rId33"/>
    <p:sldId id="330" r:id="rId34"/>
    <p:sldId id="347" r:id="rId35"/>
    <p:sldId id="333" r:id="rId36"/>
    <p:sldId id="334" r:id="rId37"/>
    <p:sldId id="335" r:id="rId38"/>
    <p:sldId id="336" r:id="rId39"/>
    <p:sldId id="337" r:id="rId40"/>
    <p:sldId id="338" r:id="rId41"/>
    <p:sldId id="339" r:id="rId42"/>
    <p:sldId id="340" r:id="rId43"/>
    <p:sldId id="348" r:id="rId44"/>
    <p:sldId id="349" r:id="rId45"/>
    <p:sldId id="350" r:id="rId46"/>
    <p:sldId id="351" r:id="rId47"/>
    <p:sldId id="352" r:id="rId48"/>
    <p:sldId id="276" r:id="rId49"/>
    <p:sldId id="331" r:id="rId50"/>
    <p:sldId id="267" r:id="rId51"/>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25" autoAdjust="0"/>
    <p:restoredTop sz="83908" autoAdjust="0"/>
  </p:normalViewPr>
  <p:slideViewPr>
    <p:cSldViewPr snapToGrid="0">
      <p:cViewPr varScale="1">
        <p:scale>
          <a:sx n="39" d="100"/>
          <a:sy n="39" d="100"/>
        </p:scale>
        <p:origin x="1460" y="48"/>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2016-01-21</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2016-01-21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hefio.atlassian.net/wiki/pages/viewpage.action?spaceKey=SE&amp;title=Week+2+-+Use+Cases#Week2-UseCases-Exercises-CI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iase.disa.mil/stigs/Pages/stig-viewing-guidance.aspx"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TBD Delete later:</a:t>
            </a:r>
            <a:br>
              <a:rPr lang="en-US" dirty="0" smtClean="0"/>
            </a:br>
            <a:r>
              <a:rPr lang="en-US" dirty="0" smtClean="0"/>
              <a:t/>
            </a:r>
            <a:br>
              <a:rPr lang="en-US" dirty="0" smtClean="0"/>
            </a:br>
            <a:r>
              <a:rPr lang="en-US" dirty="0" smtClean="0">
                <a:hlinkClick r:id="rId3"/>
              </a:rPr>
              <a:t>https://chefio.atlassian.net/wiki/pages/viewpage.action?spaceKey=SE&amp;title=Week+2+-+Use+Cases#Week2-UseCases-Exercises-CIS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0576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If you scrolled down in that section, you will see a CIS Audit example.</a:t>
            </a:r>
            <a:b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a:r>
            <a:b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So based on this audit example on the left, you could write an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InSpec</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test as shown on the right and add it to a Chef Compliance custom profile. In this way you can subsequently use the custom profiles to scan nodes for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compliance.</a:t>
            </a:r>
          </a:p>
          <a:p>
            <a:endParaRPr lang="nb-NO"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38664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writing the test, in the workplace you should:</a:t>
            </a:r>
          </a:p>
          <a:p>
            <a:endParaRPr lang="en-US" dirty="0" smtClean="0"/>
          </a:p>
          <a:p>
            <a:pPr marL="0" indent="0">
              <a:buFont typeface="Arial" panose="020B0604020202020204" pitchFamily="34" charset="0"/>
              <a:buNone/>
            </a:pPr>
            <a:r>
              <a:rPr lang="en-US" dirty="0" smtClean="0"/>
              <a:t>Use '</a:t>
            </a:r>
            <a:r>
              <a:rPr lang="en-US" dirty="0" err="1" smtClean="0"/>
              <a:t>inspec</a:t>
            </a:r>
            <a:r>
              <a:rPr lang="en-US" dirty="0" smtClean="0"/>
              <a:t> exec' to run the tests against your Linux target node.</a:t>
            </a:r>
          </a:p>
          <a:p>
            <a:pPr marL="0" indent="0">
              <a:buFont typeface="Arial" panose="020B0604020202020204" pitchFamily="34" charset="0"/>
              <a:buNone/>
            </a:pPr>
            <a:r>
              <a:rPr lang="en-US" dirty="0" smtClean="0"/>
              <a:t>Package the custom profile and upload it to your Compliance server.</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34668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4094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02972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3387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7106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https://chefio.atlassian.net/wiki/pages/viewpage.action?spaceKey=SE&amp;title=Week+2+-+Use+Cases#Week2-UseCases-Exercises-CIS</a:t>
            </a:r>
          </a:p>
          <a:p>
            <a:endParaRPr lang="en-US"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Implement Section 1.1 - Password Policy as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controls with the profile of Level 1 - Member Server.</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61206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 can see on that page the </a:t>
            </a:r>
            <a:r>
              <a:rPr lang="da-DK" sz="1200" b="0" i="1"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1.1 Password Ploicy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section says:</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Description:</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This policy setting determines the number of renewed, unique passwords that have to be associated with a user account before you can reuse an old password. The value for this policy setting must be between 0 and 24 passwords. The default value for Windows Vista is 0 passwords, but the default setting in a domain is 24 passwords. To maintain the effectiveness of this policy setting, use the Minimum password age setting to prevent users from repeatedly changing their password. </a:t>
            </a: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The recommended state for this setting is: 24 or more password(s).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79751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If you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scroll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down in that section, you will see a CIS Audit example</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The image at the bottom shows that the Windows node's `Enforce password history' setting is out of compliance. </a:t>
            </a:r>
            <a:endParaRPr lang="nb-NO"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00749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So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based on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the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audit example on the left (and the path to that configuration below that), you could write an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InSpec</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test,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as shown on the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right,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and add it to a Chef Compliance custom profile. In this way you can subsequently use the custom profiles to scan nodes for password history compliance.</a:t>
            </a:r>
          </a:p>
          <a:p>
            <a:endParaRPr lang="nb-NO"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17243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5024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your target node, create the directory for your new profile and then move into it.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49171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your target node, create the directory for your new profile and then move into it.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8635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TBD:</a:t>
            </a:r>
            <a:r>
              <a:rPr lang="en-US" baseline="0" dirty="0" smtClean="0"/>
              <a:t> Naming conventions for `name` line? TBD check metadata name.</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It seems that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in the </a:t>
            </a:r>
            <a:r>
              <a:rPr lang="en-US" dirty="0" smtClean="0">
                <a:effectLst/>
              </a:rPr>
              <a:t>`</a:t>
            </a:r>
            <a:r>
              <a:rPr lang="en-US" dirty="0" smtClean="0"/>
              <a:t>name</a:t>
            </a:r>
            <a:r>
              <a:rPr lang="en-US" dirty="0" smtClean="0">
                <a:effectLst/>
              </a:rPr>
              <a: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line in metadata.rb,</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the Compliance code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treats anything before the first </a:t>
            </a:r>
            <a:r>
              <a:rPr lang="en-US" dirty="0" smtClean="0">
                <a:effectLst/>
              </a:rPr>
              <a:t>`</a:t>
            </a:r>
            <a:r>
              <a:rPr lang="en-US" dirty="0" smtClean="0"/>
              <a:t>/</a:t>
            </a:r>
            <a:r>
              <a:rPr lang="en-US" dirty="0" smtClean="0">
                <a:effectLst/>
              </a:rPr>
              <a: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as the username variable. For example, </a:t>
            </a:r>
            <a:r>
              <a:rPr lang="en-US" b="0" dirty="0" smtClean="0"/>
              <a:t>name '</a:t>
            </a:r>
            <a:r>
              <a:rPr lang="en-US" b="0" dirty="0" err="1" smtClean="0"/>
              <a:t>fooooo</a:t>
            </a:r>
            <a:r>
              <a:rPr lang="en-US" b="0" dirty="0" smtClean="0"/>
              <a:t>/profile-cis-3.1' will appear as `admin/profile-cis-3.1`</a:t>
            </a:r>
            <a:r>
              <a:rPr lang="en-US" b="0" baseline="0" dirty="0" smtClean="0"/>
              <a:t> in the UI if the user who uploaded that profile was the `admin` user.</a:t>
            </a:r>
            <a:endParaRPr lang="en-US" b="1"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1"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78822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5287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TBD: Need to provide</a:t>
            </a:r>
            <a:r>
              <a:rPr lang="en-US" baseline="0" dirty="0" smtClean="0"/>
              <a:t> explanation on how to write this.</a:t>
            </a:r>
            <a:endParaRPr lang="en-US" dirty="0" smtClean="0"/>
          </a:p>
          <a:p>
            <a:endParaRPr lang="en-US" dirty="0" smtClean="0"/>
          </a:p>
          <a:p>
            <a:endParaRPr lang="en-US" dirty="0" smtClean="0"/>
          </a:p>
          <a:p>
            <a:r>
              <a:rPr lang="en-US" dirty="0" smtClean="0"/>
              <a:t>For anything</a:t>
            </a:r>
            <a:r>
              <a:rPr lang="en-US" baseline="0" dirty="0" smtClean="0"/>
              <a:t> scored by CIS we'll score it 0.7. For anything not scored you should score it 0.0.</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7686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This is the kind of failure we should see</a:t>
            </a:r>
            <a:r>
              <a:rPr lang="en-US" baseline="0" dirty="0" smtClean="0"/>
              <a:t> because the </a:t>
            </a:r>
            <a:r>
              <a:rPr lang="en-US" baseline="0" dirty="0" err="1" smtClean="0"/>
              <a:t>umask</a:t>
            </a:r>
            <a:r>
              <a:rPr lang="en-US" baseline="0" dirty="0" smtClean="0"/>
              <a:t> of the </a:t>
            </a:r>
            <a:r>
              <a:rPr lang="en-US" sz="1200" dirty="0" smtClean="0"/>
              <a:t>etc/</a:t>
            </a:r>
            <a:r>
              <a:rPr lang="en-US" sz="1200" dirty="0" err="1" smtClean="0"/>
              <a:t>sysconfig</a:t>
            </a:r>
            <a:r>
              <a:rPr lang="en-US" sz="1200" dirty="0" smtClean="0"/>
              <a:t>/</a:t>
            </a:r>
            <a:r>
              <a:rPr lang="en-US" sz="1200" dirty="0" err="1" smtClean="0"/>
              <a:t>init</a:t>
            </a:r>
            <a:r>
              <a:rPr lang="en-US" sz="1200" dirty="0" smtClean="0"/>
              <a:t> is</a:t>
            </a:r>
            <a:r>
              <a:rPr lang="en-US" sz="1200" baseline="0" dirty="0" smtClean="0"/>
              <a:t> not </a:t>
            </a:r>
            <a:r>
              <a:rPr lang="en-US" sz="1200" dirty="0" smtClean="0"/>
              <a:t>027.</a:t>
            </a:r>
          </a:p>
          <a:p>
            <a:endParaRPr lang="en-US" dirty="0" smtClean="0"/>
          </a:p>
          <a:p>
            <a:r>
              <a:rPr lang="en-US" dirty="0" smtClean="0"/>
              <a:t>F</a:t>
            </a:r>
          </a:p>
          <a:p>
            <a:endParaRPr lang="en-US" dirty="0" smtClean="0"/>
          </a:p>
          <a:p>
            <a:r>
              <a:rPr lang="en-US" dirty="0" smtClean="0"/>
              <a:t>Failures:</a:t>
            </a:r>
          </a:p>
          <a:p>
            <a:endParaRPr lang="en-US" dirty="0" smtClean="0"/>
          </a:p>
          <a:p>
            <a:r>
              <a:rPr lang="en-US" dirty="0" smtClean="0"/>
              <a:t>  1) File /etc/</a:t>
            </a:r>
            <a:r>
              <a:rPr lang="en-US" dirty="0" err="1" smtClean="0"/>
              <a:t>sysconfig</a:t>
            </a:r>
            <a:r>
              <a:rPr lang="en-US" dirty="0" smtClean="0"/>
              <a:t>/</a:t>
            </a:r>
            <a:r>
              <a:rPr lang="en-US" dirty="0" err="1" smtClean="0"/>
              <a:t>init</a:t>
            </a:r>
            <a:r>
              <a:rPr lang="en-US" dirty="0" smtClean="0"/>
              <a:t> content should match "</a:t>
            </a:r>
            <a:r>
              <a:rPr lang="en-US" dirty="0" err="1" smtClean="0"/>
              <a:t>umask</a:t>
            </a:r>
            <a:r>
              <a:rPr lang="en-US" dirty="0" smtClean="0"/>
              <a:t> 027"</a:t>
            </a:r>
          </a:p>
          <a:p>
            <a:r>
              <a:rPr lang="en-US" dirty="0" smtClean="0"/>
              <a:t>     Failure/Error: its('content') {should match '</a:t>
            </a:r>
            <a:r>
              <a:rPr lang="en-US" dirty="0" err="1" smtClean="0"/>
              <a:t>umask</a:t>
            </a:r>
            <a:r>
              <a:rPr lang="en-US" dirty="0" smtClean="0"/>
              <a:t> 027'}</a:t>
            </a:r>
          </a:p>
          <a:p>
            <a:endParaRPr lang="en-US" dirty="0" smtClean="0"/>
          </a:p>
          <a:p>
            <a:r>
              <a:rPr lang="en-US" dirty="0" smtClean="0"/>
              <a:t>Note: At the end of the output you  will see a reference to </a:t>
            </a:r>
            <a:r>
              <a:rPr lang="en-US" dirty="0" err="1" smtClean="0"/>
              <a:t>rspec</a:t>
            </a:r>
            <a:r>
              <a:rPr lang="en-US" dirty="0" smtClean="0"/>
              <a:t>.</a:t>
            </a:r>
            <a:r>
              <a:rPr lang="en-US" baseline="0" dirty="0" smtClean="0"/>
              <a:t> This is because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is based on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rspec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t>
            </a:r>
          </a:p>
          <a:p>
            <a:endParaRPr lang="en-US" dirty="0" smtClean="0"/>
          </a:p>
          <a:p>
            <a:r>
              <a:rPr lang="en-US" dirty="0" smtClean="0"/>
              <a:t>       expected "# color =&gt; new RH6.0 </a:t>
            </a:r>
            <a:r>
              <a:rPr lang="en-US" dirty="0" err="1" smtClean="0"/>
              <a:t>bootup</a:t>
            </a:r>
            <a:r>
              <a:rPr lang="en-US" dirty="0" smtClean="0"/>
              <a:t>\n# verbose =&gt; old-style </a:t>
            </a:r>
            <a:r>
              <a:rPr lang="en-US" dirty="0" err="1" smtClean="0"/>
              <a:t>bootup</a:t>
            </a:r>
            <a:r>
              <a:rPr lang="en-US" dirty="0" smtClean="0"/>
              <a:t>\n# anything else =&gt; new style </a:t>
            </a:r>
            <a:r>
              <a:rPr lang="en-US" dirty="0" err="1" smtClean="0"/>
              <a:t>bootup</a:t>
            </a:r>
            <a:r>
              <a:rPr lang="en-US" dirty="0" smtClean="0"/>
              <a:t> without ANSI colors or positioning\</a:t>
            </a:r>
            <a:r>
              <a:rPr lang="en-US" dirty="0" err="1" smtClean="0"/>
              <a:t>nBOOTUP</a:t>
            </a:r>
            <a:r>
              <a:rPr lang="en-US" dirty="0" smtClean="0"/>
              <a:t>=color\n# column to start \"[  OK  ]\" label in \</a:t>
            </a:r>
            <a:r>
              <a:rPr lang="en-US" dirty="0" err="1" smtClean="0"/>
              <a:t>nRES_COL</a:t>
            </a:r>
            <a:r>
              <a:rPr lang="en-US" dirty="0" smtClean="0"/>
              <a:t>=60\n# terminal sequence to move to that column. You could change this\n# to something like \"</a:t>
            </a:r>
            <a:r>
              <a:rPr lang="en-US" dirty="0" err="1" smtClean="0"/>
              <a:t>tput</a:t>
            </a:r>
            <a:r>
              <a:rPr lang="en-US" dirty="0" smtClean="0"/>
              <a:t> </a:t>
            </a:r>
            <a:r>
              <a:rPr lang="en-US" dirty="0" err="1" smtClean="0"/>
              <a:t>hpa</a:t>
            </a:r>
            <a:r>
              <a:rPr lang="en-US" dirty="0" smtClean="0"/>
              <a:t> ${RES_COL}\" if your terminal supports it\</a:t>
            </a:r>
            <a:r>
              <a:rPr lang="en-US" dirty="0" err="1" smtClean="0"/>
              <a:t>nMOVE_TO_COL</a:t>
            </a:r>
            <a:r>
              <a:rPr lang="en-US" dirty="0" smtClean="0"/>
              <a:t>=\"echo -</a:t>
            </a:r>
            <a:r>
              <a:rPr lang="en-US" dirty="0" err="1" smtClean="0"/>
              <a:t>en</a:t>
            </a:r>
            <a:r>
              <a:rPr lang="en-US" dirty="0" smtClean="0"/>
              <a:t> \\\\033[${RES_COL}G\"\n# terminal sequence to set color to a 'success' color (currently: green)\</a:t>
            </a:r>
            <a:r>
              <a:rPr lang="en-US" dirty="0" err="1" smtClean="0"/>
              <a:t>nSETCOLOR_SUCCESS</a:t>
            </a:r>
            <a:r>
              <a:rPr lang="en-US" dirty="0" smtClean="0"/>
              <a:t>=\"echo -</a:t>
            </a:r>
            <a:r>
              <a:rPr lang="en-US" dirty="0" err="1" smtClean="0"/>
              <a:t>en</a:t>
            </a:r>
            <a:r>
              <a:rPr lang="en-US" dirty="0" smtClean="0"/>
              <a:t> \\\\033[0;32m\"\n# terminal sequence to set color to a 'failure' color (currently: red)\</a:t>
            </a:r>
            <a:r>
              <a:rPr lang="en-US" dirty="0" err="1" smtClean="0"/>
              <a:t>nSETCOLOR_FAILURE</a:t>
            </a:r>
            <a:r>
              <a:rPr lang="en-US" dirty="0" smtClean="0"/>
              <a:t>=\"echo -</a:t>
            </a:r>
            <a:r>
              <a:rPr lang="en-US" dirty="0" err="1" smtClean="0"/>
              <a:t>en</a:t>
            </a:r>
            <a:r>
              <a:rPr lang="en-US" dirty="0" smtClean="0"/>
              <a:t> \\\\033[0;31m\"\n# terminal sequence to set color to a 'warning' color (currently: yellow)\</a:t>
            </a:r>
            <a:r>
              <a:rPr lang="en-US" dirty="0" err="1" smtClean="0"/>
              <a:t>nSETCOLOR_WARNING</a:t>
            </a:r>
            <a:r>
              <a:rPr lang="en-US" dirty="0" smtClean="0"/>
              <a:t>=\"echo -</a:t>
            </a:r>
            <a:r>
              <a:rPr lang="en-US" dirty="0" err="1" smtClean="0"/>
              <a:t>en</a:t>
            </a:r>
            <a:r>
              <a:rPr lang="en-US" dirty="0" smtClean="0"/>
              <a:t> \\\\033[0;33m\"\n# terminal sequence to reset to the default color.\</a:t>
            </a:r>
            <a:r>
              <a:rPr lang="en-US" dirty="0" err="1" smtClean="0"/>
              <a:t>nSETCOLOR_NORMAL</a:t>
            </a:r>
            <a:r>
              <a:rPr lang="en-US" dirty="0" smtClean="0"/>
              <a:t>=\"echo -</a:t>
            </a:r>
            <a:r>
              <a:rPr lang="en-US" dirty="0" err="1" smtClean="0"/>
              <a:t>en</a:t>
            </a:r>
            <a:r>
              <a:rPr lang="en-US" dirty="0" smtClean="0"/>
              <a:t> \\\\033[0;39m\"\n# Set to anything other than 'no' to allow hotkey interactive startup...\</a:t>
            </a:r>
            <a:r>
              <a:rPr lang="en-US" dirty="0" err="1" smtClean="0"/>
              <a:t>nPROMPT</a:t>
            </a:r>
            <a:r>
              <a:rPr lang="en-US" dirty="0" smtClean="0"/>
              <a:t>=yes\n# Set to 'yes' to allow probing for devices with swap signatures\</a:t>
            </a:r>
            <a:r>
              <a:rPr lang="en-US" dirty="0" err="1" smtClean="0"/>
              <a:t>nAUTOSWAP</a:t>
            </a:r>
            <a:r>
              <a:rPr lang="en-US" dirty="0" smtClean="0"/>
              <a:t>=no\n# What </a:t>
            </a:r>
            <a:r>
              <a:rPr lang="en-US" dirty="0" err="1" smtClean="0"/>
              <a:t>ttys</a:t>
            </a:r>
            <a:r>
              <a:rPr lang="en-US" dirty="0" smtClean="0"/>
              <a:t> should </a:t>
            </a:r>
            <a:r>
              <a:rPr lang="en-US" dirty="0" err="1" smtClean="0"/>
              <a:t>gettys</a:t>
            </a:r>
            <a:r>
              <a:rPr lang="en-US" dirty="0" smtClean="0"/>
              <a:t> be started on?\</a:t>
            </a:r>
            <a:r>
              <a:rPr lang="en-US" dirty="0" err="1" smtClean="0"/>
              <a:t>nACTIVE_CONSOLES</a:t>
            </a:r>
            <a:r>
              <a:rPr lang="en-US" dirty="0" smtClean="0"/>
              <a:t>=/dev/tty1\n# Set to '/</a:t>
            </a:r>
            <a:r>
              <a:rPr lang="en-US" dirty="0" err="1" smtClean="0"/>
              <a:t>sbin</a:t>
            </a:r>
            <a:r>
              <a:rPr lang="en-US" dirty="0" smtClean="0"/>
              <a:t>/</a:t>
            </a:r>
            <a:r>
              <a:rPr lang="en-US" dirty="0" err="1" smtClean="0"/>
              <a:t>sulogin</a:t>
            </a:r>
            <a:r>
              <a:rPr lang="en-US" dirty="0" smtClean="0"/>
              <a:t>' to prompt for password on single-user mode\n# Set to '/</a:t>
            </a:r>
            <a:r>
              <a:rPr lang="en-US" dirty="0" err="1" smtClean="0"/>
              <a:t>sbin</a:t>
            </a:r>
            <a:r>
              <a:rPr lang="en-US" dirty="0" smtClean="0"/>
              <a:t>/</a:t>
            </a:r>
            <a:r>
              <a:rPr lang="en-US" dirty="0" err="1" smtClean="0"/>
              <a:t>sushell</a:t>
            </a:r>
            <a:r>
              <a:rPr lang="en-US" dirty="0" smtClean="0"/>
              <a:t>' otherwise\</a:t>
            </a:r>
            <a:r>
              <a:rPr lang="en-US" dirty="0" err="1" smtClean="0"/>
              <a:t>nSINGLE</a:t>
            </a:r>
            <a:r>
              <a:rPr lang="en-US" dirty="0" smtClean="0"/>
              <a:t>=/</a:t>
            </a:r>
            <a:r>
              <a:rPr lang="en-US" dirty="0" err="1" smtClean="0"/>
              <a:t>sbin</a:t>
            </a:r>
            <a:r>
              <a:rPr lang="en-US" dirty="0" smtClean="0"/>
              <a:t>/</a:t>
            </a:r>
            <a:r>
              <a:rPr lang="en-US" dirty="0" err="1" smtClean="0"/>
              <a:t>sushell</a:t>
            </a:r>
            <a:r>
              <a:rPr lang="en-US" dirty="0" smtClean="0"/>
              <a:t>\n" to match "</a:t>
            </a:r>
            <a:r>
              <a:rPr lang="en-US" dirty="0" err="1" smtClean="0"/>
              <a:t>umask</a:t>
            </a:r>
            <a:r>
              <a:rPr lang="en-US" dirty="0" smtClean="0"/>
              <a:t> 027"</a:t>
            </a:r>
          </a:p>
          <a:p>
            <a:r>
              <a:rPr lang="en-US" dirty="0" smtClean="0"/>
              <a:t>       Diff:</a:t>
            </a:r>
          </a:p>
          <a:p>
            <a:r>
              <a:rPr lang="en-US" dirty="0" smtClean="0"/>
              <a:t>       @@ -1,2 +1,27 @@</a:t>
            </a:r>
          </a:p>
          <a:p>
            <a:r>
              <a:rPr lang="en-US" dirty="0" smtClean="0"/>
              <a:t>       -</a:t>
            </a:r>
            <a:r>
              <a:rPr lang="en-US" dirty="0" err="1" smtClean="0"/>
              <a:t>umask</a:t>
            </a:r>
            <a:r>
              <a:rPr lang="en-US" dirty="0" smtClean="0"/>
              <a:t> 027</a:t>
            </a:r>
          </a:p>
          <a:p>
            <a:r>
              <a:rPr lang="en-US" dirty="0" smtClean="0"/>
              <a:t>       +# color =&gt; new RH6.0 </a:t>
            </a:r>
            <a:r>
              <a:rPr lang="en-US" dirty="0" err="1" smtClean="0"/>
              <a:t>bootup</a:t>
            </a:r>
            <a:endParaRPr lang="en-US" dirty="0" smtClean="0"/>
          </a:p>
          <a:p>
            <a:r>
              <a:rPr lang="en-US" dirty="0" smtClean="0"/>
              <a:t>       +# verbose =&gt; old-style </a:t>
            </a:r>
            <a:r>
              <a:rPr lang="en-US" dirty="0" err="1" smtClean="0"/>
              <a:t>bootup</a:t>
            </a:r>
            <a:endParaRPr lang="en-US" dirty="0" smtClean="0"/>
          </a:p>
          <a:p>
            <a:r>
              <a:rPr lang="en-US" dirty="0" smtClean="0"/>
              <a:t>       +# anything else =&gt; new style </a:t>
            </a:r>
            <a:r>
              <a:rPr lang="en-US" dirty="0" err="1" smtClean="0"/>
              <a:t>bootup</a:t>
            </a:r>
            <a:r>
              <a:rPr lang="en-US" dirty="0" smtClean="0"/>
              <a:t> without ANSI colors or positioning</a:t>
            </a:r>
          </a:p>
          <a:p>
            <a:r>
              <a:rPr lang="en-US" dirty="0" smtClean="0"/>
              <a:t>       +BOOTUP=color</a:t>
            </a:r>
          </a:p>
          <a:p>
            <a:r>
              <a:rPr lang="en-US" dirty="0" smtClean="0"/>
              <a:t>       +# column to start "[  OK  ]" label in</a:t>
            </a:r>
          </a:p>
          <a:p>
            <a:r>
              <a:rPr lang="en-US" dirty="0" smtClean="0"/>
              <a:t>       +RES_COL=60</a:t>
            </a:r>
          </a:p>
          <a:p>
            <a:r>
              <a:rPr lang="en-US" dirty="0" smtClean="0"/>
              <a:t>       +# terminal sequence to move to that column. You could change this</a:t>
            </a:r>
          </a:p>
          <a:p>
            <a:r>
              <a:rPr lang="en-US" dirty="0" smtClean="0"/>
              <a:t>       +# to something like "</a:t>
            </a:r>
            <a:r>
              <a:rPr lang="en-US" dirty="0" err="1" smtClean="0"/>
              <a:t>tput</a:t>
            </a:r>
            <a:r>
              <a:rPr lang="en-US" dirty="0" smtClean="0"/>
              <a:t> </a:t>
            </a:r>
            <a:r>
              <a:rPr lang="en-US" dirty="0" err="1" smtClean="0"/>
              <a:t>hpa</a:t>
            </a:r>
            <a:r>
              <a:rPr lang="en-US" dirty="0" smtClean="0"/>
              <a:t> ${RES_COL}" if your terminal supports it</a:t>
            </a:r>
          </a:p>
          <a:p>
            <a:r>
              <a:rPr lang="en-US" dirty="0" smtClean="0"/>
              <a:t>       +MOVE_TO_COL="echo -</a:t>
            </a:r>
            <a:r>
              <a:rPr lang="en-US" dirty="0" err="1" smtClean="0"/>
              <a:t>en</a:t>
            </a:r>
            <a:r>
              <a:rPr lang="en-US" dirty="0" smtClean="0"/>
              <a:t> \\033[${RES_COL}G"</a:t>
            </a:r>
          </a:p>
          <a:p>
            <a:r>
              <a:rPr lang="en-US" dirty="0" smtClean="0"/>
              <a:t>       +# terminal sequence to set color to a 'success' color (currently: green)</a:t>
            </a:r>
          </a:p>
          <a:p>
            <a:r>
              <a:rPr lang="en-US" dirty="0" smtClean="0"/>
              <a:t>       +SETCOLOR_SUCCESS="echo -</a:t>
            </a:r>
            <a:r>
              <a:rPr lang="en-US" dirty="0" err="1" smtClean="0"/>
              <a:t>en</a:t>
            </a:r>
            <a:r>
              <a:rPr lang="en-US" dirty="0" smtClean="0"/>
              <a:t> \\033[0;32m"</a:t>
            </a:r>
          </a:p>
          <a:p>
            <a:r>
              <a:rPr lang="en-US" dirty="0" smtClean="0"/>
              <a:t>       +# terminal sequence to set color to a 'failure' color (currently: red)</a:t>
            </a:r>
          </a:p>
          <a:p>
            <a:r>
              <a:rPr lang="en-US" dirty="0" smtClean="0"/>
              <a:t>       +SETCOLOR_FAILURE="echo -</a:t>
            </a:r>
            <a:r>
              <a:rPr lang="en-US" dirty="0" err="1" smtClean="0"/>
              <a:t>en</a:t>
            </a:r>
            <a:r>
              <a:rPr lang="en-US" dirty="0" smtClean="0"/>
              <a:t> \\033[0;31m"</a:t>
            </a:r>
          </a:p>
          <a:p>
            <a:r>
              <a:rPr lang="en-US" dirty="0" smtClean="0"/>
              <a:t>       +# terminal sequence to set color to a 'warning' color (currently: yellow)</a:t>
            </a:r>
          </a:p>
          <a:p>
            <a:r>
              <a:rPr lang="en-US" dirty="0" smtClean="0"/>
              <a:t>       +SETCOLOR_WARNING="echo -</a:t>
            </a:r>
            <a:r>
              <a:rPr lang="en-US" dirty="0" err="1" smtClean="0"/>
              <a:t>en</a:t>
            </a:r>
            <a:r>
              <a:rPr lang="en-US" dirty="0" smtClean="0"/>
              <a:t> \\033[0;33m"</a:t>
            </a:r>
          </a:p>
          <a:p>
            <a:r>
              <a:rPr lang="en-US" dirty="0" smtClean="0"/>
              <a:t>       +# terminal sequence to reset to the default color.</a:t>
            </a:r>
          </a:p>
          <a:p>
            <a:r>
              <a:rPr lang="en-US" dirty="0" smtClean="0"/>
              <a:t>       +SETCOLOR_NORMAL="echo -</a:t>
            </a:r>
            <a:r>
              <a:rPr lang="en-US" dirty="0" err="1" smtClean="0"/>
              <a:t>en</a:t>
            </a:r>
            <a:r>
              <a:rPr lang="en-US" dirty="0" smtClean="0"/>
              <a:t> \\033[0;39m"</a:t>
            </a:r>
          </a:p>
          <a:p>
            <a:r>
              <a:rPr lang="en-US" dirty="0" smtClean="0"/>
              <a:t>       +# Set to anything other than 'no' to allow hotkey interactive startup...</a:t>
            </a:r>
          </a:p>
          <a:p>
            <a:r>
              <a:rPr lang="en-US" dirty="0" smtClean="0"/>
              <a:t>       +PROMPT=yes</a:t>
            </a:r>
          </a:p>
          <a:p>
            <a:r>
              <a:rPr lang="en-US" dirty="0" smtClean="0"/>
              <a:t>       +# Set to 'yes' to allow probing for devices with swap signatures</a:t>
            </a:r>
          </a:p>
          <a:p>
            <a:r>
              <a:rPr lang="en-US" dirty="0" smtClean="0"/>
              <a:t>       +AUTOSWAP=no</a:t>
            </a:r>
          </a:p>
          <a:p>
            <a:r>
              <a:rPr lang="en-US" dirty="0" smtClean="0"/>
              <a:t>       +# What </a:t>
            </a:r>
            <a:r>
              <a:rPr lang="en-US" dirty="0" err="1" smtClean="0"/>
              <a:t>ttys</a:t>
            </a:r>
            <a:r>
              <a:rPr lang="en-US" dirty="0" smtClean="0"/>
              <a:t> should </a:t>
            </a:r>
            <a:r>
              <a:rPr lang="en-US" dirty="0" err="1" smtClean="0"/>
              <a:t>gettys</a:t>
            </a:r>
            <a:r>
              <a:rPr lang="en-US" dirty="0" smtClean="0"/>
              <a:t> be started on?</a:t>
            </a:r>
          </a:p>
          <a:p>
            <a:r>
              <a:rPr lang="en-US" dirty="0" smtClean="0"/>
              <a:t>       +ACTIVE_CONSOLES=/dev/tty1</a:t>
            </a:r>
          </a:p>
          <a:p>
            <a:r>
              <a:rPr lang="en-US" dirty="0" smtClean="0"/>
              <a:t>       +# Set to '/</a:t>
            </a:r>
            <a:r>
              <a:rPr lang="en-US" dirty="0" err="1" smtClean="0"/>
              <a:t>sbin</a:t>
            </a:r>
            <a:r>
              <a:rPr lang="en-US" dirty="0" smtClean="0"/>
              <a:t>/</a:t>
            </a:r>
            <a:r>
              <a:rPr lang="en-US" dirty="0" err="1" smtClean="0"/>
              <a:t>sulogin</a:t>
            </a:r>
            <a:r>
              <a:rPr lang="en-US" dirty="0" smtClean="0"/>
              <a:t>' to prompt for password on single-user mode</a:t>
            </a:r>
          </a:p>
          <a:p>
            <a:r>
              <a:rPr lang="en-US" dirty="0" smtClean="0"/>
              <a:t>       +# Set to '/</a:t>
            </a:r>
            <a:r>
              <a:rPr lang="en-US" dirty="0" err="1" smtClean="0"/>
              <a:t>sbin</a:t>
            </a:r>
            <a:r>
              <a:rPr lang="en-US" dirty="0" smtClean="0"/>
              <a:t>/</a:t>
            </a:r>
            <a:r>
              <a:rPr lang="en-US" dirty="0" err="1" smtClean="0"/>
              <a:t>sushell</a:t>
            </a:r>
            <a:r>
              <a:rPr lang="en-US" dirty="0" smtClean="0"/>
              <a:t>' otherwise</a:t>
            </a:r>
          </a:p>
          <a:p>
            <a:r>
              <a:rPr lang="en-US" dirty="0" smtClean="0"/>
              <a:t>       +SINGLE=/</a:t>
            </a:r>
            <a:r>
              <a:rPr lang="en-US" dirty="0" err="1" smtClean="0"/>
              <a:t>sbin</a:t>
            </a:r>
            <a:r>
              <a:rPr lang="en-US" dirty="0" smtClean="0"/>
              <a:t>/</a:t>
            </a:r>
            <a:r>
              <a:rPr lang="en-US" dirty="0" err="1" smtClean="0"/>
              <a:t>sushell</a:t>
            </a:r>
            <a:endParaRPr lang="en-US" dirty="0" smtClean="0"/>
          </a:p>
          <a:p>
            <a:r>
              <a:rPr lang="en-US" dirty="0" smtClean="0"/>
              <a:t>     # cis31.rb:5:in `block (3 levels) in load'</a:t>
            </a:r>
          </a:p>
          <a:p>
            <a:endParaRPr lang="en-US" dirty="0" smtClean="0"/>
          </a:p>
          <a:p>
            <a:r>
              <a:rPr lang="en-US" dirty="0" smtClean="0"/>
              <a:t>Finished in 0.03515 seconds (files took 0.50435 seconds to load)</a:t>
            </a:r>
          </a:p>
          <a:p>
            <a:r>
              <a:rPr lang="en-US" dirty="0" smtClean="0"/>
              <a:t>1 example, 1 failure</a:t>
            </a:r>
          </a:p>
          <a:p>
            <a:endParaRPr lang="en-US" dirty="0" smtClean="0"/>
          </a:p>
          <a:p>
            <a:r>
              <a:rPr lang="en-US" dirty="0" smtClean="0"/>
              <a:t>Failed examples:</a:t>
            </a:r>
          </a:p>
          <a:p>
            <a:endParaRPr lang="en-US" dirty="0" smtClean="0"/>
          </a:p>
          <a:p>
            <a:r>
              <a:rPr lang="en-US" dirty="0" err="1" smtClean="0"/>
              <a:t>rspec</a:t>
            </a:r>
            <a:r>
              <a:rPr lang="en-US" dirty="0" smtClean="0"/>
              <a:t>  # File /etc/</a:t>
            </a:r>
            <a:r>
              <a:rPr lang="en-US" dirty="0" err="1" smtClean="0"/>
              <a:t>sysconfig</a:t>
            </a:r>
            <a:r>
              <a:rPr lang="en-US" dirty="0" smtClean="0"/>
              <a:t>/</a:t>
            </a:r>
            <a:r>
              <a:rPr lang="en-US" dirty="0" err="1" smtClean="0"/>
              <a:t>init</a:t>
            </a:r>
            <a:r>
              <a:rPr lang="en-US" dirty="0" smtClean="0"/>
              <a:t> content should match "</a:t>
            </a:r>
            <a:r>
              <a:rPr lang="en-US" dirty="0" err="1" smtClean="0"/>
              <a:t>umask</a:t>
            </a:r>
            <a:r>
              <a:rPr lang="en-US" dirty="0" smtClean="0"/>
              <a:t> 027"</a:t>
            </a:r>
          </a:p>
          <a:p>
            <a:endParaRPr lang="en-US" dirty="0" smtClean="0"/>
          </a:p>
          <a:p>
            <a:r>
              <a:rPr lang="en-US" dirty="0" smtClean="0"/>
              <a:t>Note: The references to color i</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s just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reading the contents of the file you are checking, even though you aren't testing for</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color.</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95904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Because `</a:t>
            </a:r>
            <a:r>
              <a:rPr lang="en-US" dirty="0" err="1" smtClean="0"/>
              <a:t>inspec</a:t>
            </a:r>
            <a:r>
              <a:rPr lang="en-US" baseline="0" dirty="0" smtClean="0"/>
              <a:t> exec` proved that the new profile is working correctly, let's prepare to upload our new profile to the Compliance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Move to ~/</a:t>
            </a:r>
            <a:r>
              <a:rPr lang="en-US" dirty="0" err="1" smtClean="0"/>
              <a:t>compliance_profiles</a:t>
            </a:r>
            <a:r>
              <a:rPr lang="en-US" dirty="0" smtClean="0"/>
              <a:t> and then run `zip -r profile_01.zip profile_01`.</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461071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Type `ls</a:t>
            </a:r>
            <a:r>
              <a:rPr lang="en-US" baseline="0" dirty="0" smtClean="0"/>
              <a:t> -l` to verify the new zip file's creation.</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893762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1" dirty="0" smtClean="0"/>
              <a:t>Important</a:t>
            </a:r>
            <a:r>
              <a:rPr lang="en-US" dirty="0" smtClean="0"/>
              <a:t>: Be sure to run this command from your laptop. You can first move to whatever directory on</a:t>
            </a:r>
            <a:r>
              <a:rPr lang="en-US" baseline="0" dirty="0" smtClean="0"/>
              <a:t> your laptop that you like.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 this Windows example, the user created and moved to the C:\tmp location and then ran the above command. The </a:t>
            </a:r>
            <a:r>
              <a:rPr lang="en-US" dirty="0" smtClean="0"/>
              <a:t>IP address after the `chef@`</a:t>
            </a:r>
            <a:r>
              <a:rPr lang="en-US" baseline="0" dirty="0" smtClean="0"/>
              <a:t> is the IP address of the target node where the profile_01.zip was created.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77917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21470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8116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29368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740991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you are logged</a:t>
            </a:r>
            <a:r>
              <a:rPr lang="en-US" baseline="0" dirty="0" smtClean="0"/>
              <a:t> into the Chef Compliance UI as 'admin', your profile is called 'admin/profile' on the 'Scan nodes' page.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Regarding this note above--`</a:t>
            </a:r>
            <a:r>
              <a:rPr lang="en-US" b="1" dirty="0" smtClean="0"/>
              <a:t>Note</a:t>
            </a:r>
            <a:r>
              <a:rPr lang="en-US" dirty="0" smtClean="0"/>
              <a:t>: The profile name in this view is based on the name space in your metadata.rb.`--</a:t>
            </a:r>
            <a:r>
              <a:rPr lang="en-US" baseline="0" dirty="0" smtClean="0"/>
              <a:t>the compliance team may have improved that Compliance profile name field on the "Scan nodes" page by now to include whatever is the </a:t>
            </a:r>
            <a:r>
              <a:rPr lang="en-US" dirty="0" smtClean="0">
                <a:effectLst/>
              </a:rPr>
              <a:t>`</a:t>
            </a:r>
            <a:r>
              <a:rPr lang="en-US" dirty="0" smtClean="0"/>
              <a:t>title</a:t>
            </a:r>
            <a:r>
              <a:rPr lang="en-US" dirty="0" smtClean="0">
                <a:effectLst/>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value from the metadata.rb. Therefore it would match the name as displayed in the Compliance profiles</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page.</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919753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 results of your scan should look like this example.</a:t>
            </a:r>
          </a:p>
          <a:p>
            <a:endParaRPr lang="en-US" dirty="0" smtClean="0"/>
          </a:p>
          <a:p>
            <a:r>
              <a:rPr lang="en-US" dirty="0" smtClean="0"/>
              <a:t>In this case, the scan should show a critical issue because /etc/</a:t>
            </a:r>
            <a:r>
              <a:rPr lang="en-US" dirty="0" err="1" smtClean="0"/>
              <a:t>sysconfig</a:t>
            </a:r>
            <a:r>
              <a:rPr lang="en-US" dirty="0" smtClean="0"/>
              <a:t>/</a:t>
            </a:r>
            <a:r>
              <a:rPr lang="en-US" dirty="0" err="1" smtClean="0"/>
              <a:t>init</a:t>
            </a:r>
            <a:r>
              <a:rPr lang="en-US" baseline="0" dirty="0" smtClean="0"/>
              <a:t> does not set </a:t>
            </a:r>
            <a:r>
              <a:rPr lang="en-US" dirty="0" err="1" smtClean="0"/>
              <a:t>umask</a:t>
            </a:r>
            <a:r>
              <a:rPr lang="en-US" dirty="0" smtClean="0"/>
              <a:t> to 027.</a:t>
            </a:r>
          </a:p>
          <a:p>
            <a:endParaRPr lang="en-US" dirty="0" smtClean="0"/>
          </a:p>
          <a:p>
            <a:r>
              <a:rPr lang="en-US" dirty="0" smtClean="0"/>
              <a:t>In the workplace you would want to write a recipe to remediate the /etc/</a:t>
            </a:r>
            <a:r>
              <a:rPr lang="en-US" dirty="0" err="1" smtClean="0"/>
              <a:t>sysconfig</a:t>
            </a:r>
            <a:r>
              <a:rPr lang="en-US" dirty="0" smtClean="0"/>
              <a:t>/</a:t>
            </a:r>
            <a:r>
              <a:rPr lang="en-US" dirty="0" err="1" smtClean="0"/>
              <a:t>init</a:t>
            </a:r>
            <a:r>
              <a:rPr lang="en-US" baseline="0" dirty="0" smtClean="0"/>
              <a:t> </a:t>
            </a:r>
            <a:r>
              <a:rPr lang="en-US" dirty="0" err="1" smtClean="0"/>
              <a:t>umask</a:t>
            </a:r>
            <a:r>
              <a:rPr lang="en-US" dirty="0" smtClean="0"/>
              <a:t> issue</a:t>
            </a:r>
            <a:r>
              <a:rPr lang="en-US" baseline="0" dirty="0" smtClean="0"/>
              <a:t> and then you could run the scan again to ensure you have corrected the issue.</a:t>
            </a:r>
          </a:p>
          <a:p>
            <a:endParaRPr lang="en-US" baseline="0" dirty="0" smtClean="0"/>
          </a:p>
          <a:p>
            <a:r>
              <a:rPr lang="en-US" baseline="0" dirty="0" smtClean="0"/>
              <a:t>For example, your remediation recipe should add this line to </a:t>
            </a:r>
            <a:r>
              <a:rPr lang="en-US" dirty="0" smtClean="0"/>
              <a:t>/etc/</a:t>
            </a:r>
            <a:r>
              <a:rPr lang="en-US" dirty="0" err="1" smtClean="0"/>
              <a:t>sysconfig</a:t>
            </a:r>
            <a:r>
              <a:rPr lang="en-US" dirty="0" smtClean="0"/>
              <a:t>/</a:t>
            </a:r>
            <a:r>
              <a:rPr lang="en-US" dirty="0" err="1" smtClean="0"/>
              <a:t>init</a:t>
            </a:r>
            <a:r>
              <a:rPr lang="en-US" baseline="0" dirty="0" smtClean="0"/>
              <a:t>:</a:t>
            </a:r>
            <a:br>
              <a:rPr lang="en-US" baseline="0" dirty="0" smtClean="0"/>
            </a:br>
            <a:r>
              <a:rPr lang="en-US" baseline="0" dirty="0" smtClean="0"/>
              <a:t/>
            </a:r>
            <a:br>
              <a:rPr lang="en-US" baseline="0" dirty="0" smtClean="0"/>
            </a:br>
            <a:r>
              <a:rPr lang="en-US" baseline="0" dirty="0" err="1" smtClean="0"/>
              <a:t>umask</a:t>
            </a:r>
            <a:r>
              <a:rPr lang="en-US" baseline="0" dirty="0" smtClean="0"/>
              <a:t> 027</a:t>
            </a:r>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4543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368432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TBD: Do this lab as windows.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00710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278880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073029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Go to this site...</a:t>
            </a:r>
          </a:p>
          <a:p>
            <a:r>
              <a:rPr lang="en-US" dirty="0" smtClean="0">
                <a:hlinkClick r:id="rId3"/>
              </a:rPr>
              <a:t>http://iase.disa.mil/stigs/Pages/stig-viewing-guidance.aspx</a:t>
            </a:r>
            <a:endParaRPr lang="en-US" dirty="0" smtClean="0"/>
          </a:p>
          <a:p>
            <a:endParaRPr lang="en-US" dirty="0" smtClean="0"/>
          </a:p>
          <a:p>
            <a:r>
              <a:rPr lang="en-US" dirty="0" smtClean="0"/>
              <a:t>...and download the latest version of the STIG Viewer. In this example we are downloading Version 2.1.</a:t>
            </a:r>
          </a:p>
          <a:p>
            <a:endParaRPr lang="en-US" dirty="0" smtClean="0"/>
          </a:p>
          <a:p>
            <a:r>
              <a:rPr lang="en-US" dirty="0" smtClean="0"/>
              <a:t>Try to run the STIG Viewer.</a:t>
            </a:r>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801495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TBD: ask </a:t>
            </a:r>
            <a:r>
              <a:rPr lang="en-US" dirty="0" err="1" smtClean="0"/>
              <a:t>sean</a:t>
            </a:r>
            <a:r>
              <a:rPr lang="en-US" dirty="0" smtClean="0"/>
              <a:t> about setting</a:t>
            </a:r>
            <a:r>
              <a:rPr lang="en-US" baseline="0" dirty="0" smtClean="0"/>
              <a:t> path to </a:t>
            </a:r>
            <a:r>
              <a:rPr lang="en-US" baseline="0" dirty="0" err="1" smtClean="0"/>
              <a:t>inspec</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35935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66599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04347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675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3598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0986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 can see on that page, the </a:t>
            </a:r>
            <a:r>
              <a:rPr lang="da-DK" sz="1200" b="0" i="1"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3.1 Set Daemon umask (Scored)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section says:</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Description:</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 the default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for all processes started at boot time. The settings in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selectively turn off default permission when a file is created by a daemon process. </a:t>
            </a:r>
            <a:endParaRPr lang="en-US" dirty="0" smtClean="0"/>
          </a:p>
          <a:p>
            <a:endParaRPr lang="en-US" dirty="0" smtClean="0"/>
          </a:p>
          <a:p>
            <a:r>
              <a:rPr lang="en-US" sz="1200" b="1"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Rationale: </a:t>
            </a: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Setting the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to 027 will make sure that files created by daemons will not be readable, writable or executable by any other than the group and owner of the daemon process and will not be writable by the group of the daemon process. The daemon process can manually override these settings if these files need additional permission. </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0048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17781841"/>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845333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9825124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7-</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7-</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hyperlink" Target="http://iase.disa.mil/stigs/Pages/index.aspx" TargetMode="External"/><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hyperlink" Target="http://iase.disa.mil/stigs/Pages/stig-viewing-guidance.aspx"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hyperlink" Target="http://www.oracle.com/technetwork/java/javase/downloads/jre8-downloads-2133155.html"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benchmarks.cisecurity.org/downloads/latest/"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44784" cy="1337551"/>
          </a:xfrm>
        </p:spPr>
        <p:txBody>
          <a:bodyPr/>
          <a:lstStyle/>
          <a:p>
            <a:r>
              <a:rPr lang="en-US" dirty="0"/>
              <a:t>Applying Compliance Frameworks using </a:t>
            </a:r>
            <a:r>
              <a:rPr lang="en-US" dirty="0" err="1"/>
              <a:t>InSpec</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Translating CIS and DoD Specifications into </a:t>
            </a:r>
            <a:r>
              <a:rPr lang="en-US" dirty="0" err="1" smtClean="0"/>
              <a:t>InSpec</a:t>
            </a:r>
            <a:r>
              <a:rPr lang="en-US" dirty="0" smtClean="0"/>
              <a:t> Tests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CIS </a:t>
            </a:r>
            <a:r>
              <a:rPr lang="en-US" dirty="0"/>
              <a:t>Benchmarks</a:t>
            </a:r>
          </a:p>
        </p:txBody>
      </p:sp>
      <p:sp>
        <p:nvSpPr>
          <p:cNvPr id="3" name="Text Placeholder 2"/>
          <p:cNvSpPr>
            <a:spLocks noGrp="1"/>
          </p:cNvSpPr>
          <p:nvPr>
            <p:ph type="body" sz="quarter" idx="12"/>
          </p:nvPr>
        </p:nvSpPr>
        <p:spPr>
          <a:xfrm>
            <a:off x="650040" y="1856198"/>
            <a:ext cx="6567883" cy="5345953"/>
          </a:xfrm>
        </p:spPr>
        <p:txBody>
          <a:bodyPr/>
          <a:lstStyle/>
          <a:p>
            <a:r>
              <a:rPr lang="en-US" dirty="0" smtClean="0"/>
              <a:t>Open the PDF and then from the </a:t>
            </a:r>
            <a:r>
              <a:rPr lang="en-US" dirty="0"/>
              <a:t>T</a:t>
            </a:r>
            <a:r>
              <a:rPr lang="en-US" dirty="0" smtClean="0"/>
              <a:t>able of Contents, click </a:t>
            </a:r>
            <a:r>
              <a:rPr lang="en-US" dirty="0"/>
              <a:t>the </a:t>
            </a:r>
            <a:r>
              <a:rPr lang="en-US" b="1" dirty="0"/>
              <a:t>Special Purpose </a:t>
            </a:r>
            <a:r>
              <a:rPr lang="en-US" b="1" dirty="0" smtClean="0"/>
              <a:t>Services </a:t>
            </a:r>
            <a:r>
              <a:rPr lang="en-US" dirty="0" smtClean="0"/>
              <a:t>bookmark or otherwise go to that section.</a:t>
            </a:r>
            <a:endParaRPr lang="en-US" dirty="0"/>
          </a:p>
        </p:txBody>
      </p:sp>
      <p:pic>
        <p:nvPicPr>
          <p:cNvPr id="5" name="Picture 4"/>
          <p:cNvPicPr>
            <a:picLocks noChangeAspect="1"/>
          </p:cNvPicPr>
          <p:nvPr/>
        </p:nvPicPr>
        <p:blipFill>
          <a:blip r:embed="rId3"/>
          <a:stretch>
            <a:fillRect/>
          </a:stretch>
        </p:blipFill>
        <p:spPr>
          <a:xfrm>
            <a:off x="7911686" y="1133475"/>
            <a:ext cx="7633114" cy="3224515"/>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7911686" y="4748110"/>
            <a:ext cx="7743825" cy="2838450"/>
          </a:xfrm>
          <a:prstGeom prst="rect">
            <a:avLst/>
          </a:prstGeom>
          <a:ln>
            <a:solidFill>
              <a:schemeClr val="accent1"/>
            </a:solidFill>
          </a:ln>
        </p:spPr>
      </p:pic>
    </p:spTree>
    <p:extLst>
      <p:ext uri="{BB962C8B-B14F-4D97-AF65-F5344CB8AC3E}">
        <p14:creationId xmlns:p14="http://schemas.microsoft.com/office/powerpoint/2010/main" val="408486351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Demonstration: Writing an </a:t>
            </a:r>
            <a:r>
              <a:rPr lang="en-US" sz="3600" dirty="0" err="1" smtClean="0"/>
              <a:t>InSpec</a:t>
            </a:r>
            <a:r>
              <a:rPr lang="en-US" sz="3600" dirty="0" smtClean="0"/>
              <a:t> Test for CIS Benchmark (1 of 3)</a:t>
            </a:r>
            <a:endParaRPr lang="en-US" sz="3600" dirty="0"/>
          </a:p>
        </p:txBody>
      </p:sp>
      <p:pic>
        <p:nvPicPr>
          <p:cNvPr id="7" name="Picture 6"/>
          <p:cNvPicPr>
            <a:picLocks noChangeAspect="1"/>
          </p:cNvPicPr>
          <p:nvPr/>
        </p:nvPicPr>
        <p:blipFill>
          <a:blip r:embed="rId3"/>
          <a:stretch>
            <a:fillRect/>
          </a:stretch>
        </p:blipFill>
        <p:spPr>
          <a:xfrm>
            <a:off x="3112808" y="938462"/>
            <a:ext cx="10030385" cy="7153036"/>
          </a:xfrm>
          <a:prstGeom prst="rect">
            <a:avLst/>
          </a:prstGeom>
          <a:ln>
            <a:solidFill>
              <a:schemeClr val="accent1"/>
            </a:solidFill>
          </a:ln>
        </p:spPr>
      </p:pic>
    </p:spTree>
    <p:extLst>
      <p:ext uri="{BB962C8B-B14F-4D97-AF65-F5344CB8AC3E}">
        <p14:creationId xmlns:p14="http://schemas.microsoft.com/office/powerpoint/2010/main" val="255461169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Demonstration: Writing an </a:t>
            </a:r>
            <a:r>
              <a:rPr lang="en-US" sz="3600" dirty="0" err="1" smtClean="0"/>
              <a:t>InSpec</a:t>
            </a:r>
            <a:r>
              <a:rPr lang="en-US" sz="3600" dirty="0" smtClean="0"/>
              <a:t> Test for CIS Benchmark (2 of 3)</a:t>
            </a:r>
            <a:endParaRPr lang="en-US" sz="3600" dirty="0"/>
          </a:p>
        </p:txBody>
      </p:sp>
      <p:sp>
        <p:nvSpPr>
          <p:cNvPr id="8" name="Text Placeholder 2"/>
          <p:cNvSpPr txBox="1">
            <a:spLocks/>
          </p:cNvSpPr>
          <p:nvPr/>
        </p:nvSpPr>
        <p:spPr bwMode="white">
          <a:xfrm>
            <a:off x="10129544" y="1731611"/>
            <a:ext cx="5920596" cy="4819091"/>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smtClean="0"/>
              <a:t>    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pic>
        <p:nvPicPr>
          <p:cNvPr id="6" name="Picture 5"/>
          <p:cNvPicPr>
            <a:picLocks noChangeAspect="1"/>
          </p:cNvPicPr>
          <p:nvPr/>
        </p:nvPicPr>
        <p:blipFill>
          <a:blip r:embed="rId3"/>
          <a:stretch>
            <a:fillRect/>
          </a:stretch>
        </p:blipFill>
        <p:spPr>
          <a:xfrm>
            <a:off x="258344" y="2051133"/>
            <a:ext cx="9517250" cy="1678656"/>
          </a:xfrm>
          <a:prstGeom prst="rect">
            <a:avLst/>
          </a:prstGeom>
          <a:ln>
            <a:solidFill>
              <a:schemeClr val="accent1"/>
            </a:solidFill>
          </a:ln>
        </p:spPr>
      </p:pic>
    </p:spTree>
    <p:extLst>
      <p:ext uri="{BB962C8B-B14F-4D97-AF65-F5344CB8AC3E}">
        <p14:creationId xmlns:p14="http://schemas.microsoft.com/office/powerpoint/2010/main" val="310415113"/>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Demonstration: Writing an </a:t>
            </a:r>
            <a:r>
              <a:rPr lang="en-US" sz="3600" dirty="0" err="1"/>
              <a:t>InSpec</a:t>
            </a:r>
            <a:r>
              <a:rPr lang="en-US" sz="3600" dirty="0"/>
              <a:t> Test for </a:t>
            </a:r>
            <a:r>
              <a:rPr lang="en-US" sz="3600" dirty="0" smtClean="0"/>
              <a:t>CIS Benchmark (3 of 3) </a:t>
            </a:r>
            <a:endParaRPr lang="en-US" sz="3600" dirty="0"/>
          </a:p>
        </p:txBody>
      </p:sp>
      <p:sp>
        <p:nvSpPr>
          <p:cNvPr id="8" name="Text Placeholder 2"/>
          <p:cNvSpPr txBox="1">
            <a:spLocks/>
          </p:cNvSpPr>
          <p:nvPr/>
        </p:nvSpPr>
        <p:spPr bwMode="white">
          <a:xfrm>
            <a:off x="609600" y="2147248"/>
            <a:ext cx="5920596" cy="4819091"/>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smtClean="0"/>
              <a:t>    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sp>
        <p:nvSpPr>
          <p:cNvPr id="5" name="Text Placeholder 2"/>
          <p:cNvSpPr>
            <a:spLocks noGrp="1"/>
          </p:cNvSpPr>
          <p:nvPr>
            <p:ph type="body" sz="quarter" idx="12"/>
          </p:nvPr>
        </p:nvSpPr>
        <p:spPr>
          <a:xfrm>
            <a:off x="7882112" y="1620386"/>
            <a:ext cx="7870506" cy="5345953"/>
          </a:xfrm>
        </p:spPr>
        <p:txBody>
          <a:bodyPr/>
          <a:lstStyle/>
          <a:p>
            <a:r>
              <a:rPr lang="en-US" dirty="0" smtClean="0"/>
              <a:t>After writing the test, in the workplace you should:</a:t>
            </a:r>
          </a:p>
          <a:p>
            <a:pPr marL="457200" indent="-457200">
              <a:buFont typeface="Arial" panose="020B0604020202020204" pitchFamily="34" charset="0"/>
              <a:buChar char="•"/>
            </a:pPr>
            <a:r>
              <a:rPr lang="en-US" dirty="0" smtClean="0"/>
              <a:t>Use </a:t>
            </a:r>
            <a:r>
              <a:rPr lang="en-US" dirty="0"/>
              <a:t>'</a:t>
            </a:r>
            <a:r>
              <a:rPr lang="en-US" dirty="0" err="1"/>
              <a:t>inspec</a:t>
            </a:r>
            <a:r>
              <a:rPr lang="en-US" dirty="0"/>
              <a:t> exec' to run the tests against your </a:t>
            </a:r>
            <a:r>
              <a:rPr lang="en-US" dirty="0" smtClean="0"/>
              <a:t>Linux target node.</a:t>
            </a:r>
          </a:p>
          <a:p>
            <a:pPr marL="457200" indent="-457200">
              <a:buFont typeface="Arial" panose="020B0604020202020204" pitchFamily="34" charset="0"/>
              <a:buChar char="•"/>
            </a:pPr>
            <a:r>
              <a:rPr lang="en-US" dirty="0" smtClean="0"/>
              <a:t>Package the custom compliance profile </a:t>
            </a:r>
            <a:r>
              <a:rPr lang="en-US" dirty="0"/>
              <a:t>and upload </a:t>
            </a:r>
            <a:r>
              <a:rPr lang="en-US" dirty="0" smtClean="0"/>
              <a:t>it to </a:t>
            </a:r>
            <a:r>
              <a:rPr lang="en-US" dirty="0"/>
              <a:t>your Compliance server.</a:t>
            </a:r>
          </a:p>
          <a:p>
            <a:endParaRPr lang="en-US" dirty="0"/>
          </a:p>
        </p:txBody>
      </p:sp>
    </p:spTree>
    <p:extLst>
      <p:ext uri="{BB962C8B-B14F-4D97-AF65-F5344CB8AC3E}">
        <p14:creationId xmlns:p14="http://schemas.microsoft.com/office/powerpoint/2010/main" val="55283045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GE: Downloading the CIS Benchmarks for Windows </a:t>
            </a:r>
            <a:endParaRPr lang="en-US" sz="4400"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1. Go to: </a:t>
            </a:r>
            <a:r>
              <a:rPr lang="en-US" dirty="0">
                <a:hlinkClick r:id="rId3"/>
              </a:rPr>
              <a:t>https://benchmarks.cisecurity.org/</a:t>
            </a:r>
            <a:endParaRPr lang="en-US" dirty="0"/>
          </a:p>
          <a:p>
            <a:pPr marL="514350" indent="-514350">
              <a:buAutoNum type="arabicPeriod" startAt="2"/>
            </a:pPr>
            <a:r>
              <a:rPr lang="en-US" dirty="0" smtClean="0"/>
              <a:t>Click the </a:t>
            </a:r>
            <a:r>
              <a:rPr lang="en-US" b="1" dirty="0" smtClean="0"/>
              <a:t>Products &amp; Services </a:t>
            </a:r>
            <a:r>
              <a:rPr lang="en-US" dirty="0" smtClean="0"/>
              <a:t>tab.</a:t>
            </a:r>
          </a:p>
          <a:p>
            <a:pPr marL="514350" indent="-514350">
              <a:buAutoNum type="arabicPeriod" startAt="2"/>
            </a:pPr>
            <a:r>
              <a:rPr lang="en-US" dirty="0" smtClean="0"/>
              <a:t>Click</a:t>
            </a:r>
            <a:r>
              <a:rPr lang="en-US" b="1" dirty="0" smtClean="0"/>
              <a:t> Benchmarks</a:t>
            </a:r>
            <a:r>
              <a:rPr lang="en-US" dirty="0" smtClean="0"/>
              <a:t>.</a:t>
            </a:r>
            <a:endParaRPr lang="en-US" dirty="0"/>
          </a:p>
        </p:txBody>
      </p:sp>
      <p:pic>
        <p:nvPicPr>
          <p:cNvPr id="7" name="Picture 6"/>
          <p:cNvPicPr>
            <a:picLocks noChangeAspect="1"/>
          </p:cNvPicPr>
          <p:nvPr/>
        </p:nvPicPr>
        <p:blipFill>
          <a:blip r:embed="rId4"/>
          <a:stretch>
            <a:fillRect/>
          </a:stretch>
        </p:blipFill>
        <p:spPr>
          <a:xfrm>
            <a:off x="3501955" y="4157614"/>
            <a:ext cx="9513651" cy="3590401"/>
          </a:xfrm>
          <a:prstGeom prst="rect">
            <a:avLst/>
          </a:prstGeom>
          <a:ln>
            <a:solidFill>
              <a:schemeClr val="accent1"/>
            </a:solidFill>
          </a:ln>
        </p:spPr>
      </p:pic>
      <p:cxnSp>
        <p:nvCxnSpPr>
          <p:cNvPr id="9" name="Straight Arrow Connector 8"/>
          <p:cNvCxnSpPr/>
          <p:nvPr/>
        </p:nvCxnSpPr>
        <p:spPr>
          <a:xfrm>
            <a:off x="5972783" y="3132306"/>
            <a:ext cx="4883285" cy="282050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4549303" y="3751632"/>
            <a:ext cx="917642" cy="322649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4245975"/>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GE: Downloading the CIS Benchmarks for Windows </a:t>
            </a:r>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a:t>
            </a:r>
            <a:r>
              <a:rPr lang="en-US" b="1" dirty="0" smtClean="0"/>
              <a:t>Available Free of Charge </a:t>
            </a:r>
            <a:r>
              <a:rPr lang="en-US" dirty="0" smtClean="0"/>
              <a:t>section and then click </a:t>
            </a:r>
            <a:r>
              <a:rPr lang="en-US" b="1" dirty="0" smtClean="0"/>
              <a:t>Current version of CIS Benchmarks.</a:t>
            </a:r>
            <a:endParaRPr lang="en-US" dirty="0"/>
          </a:p>
        </p:txBody>
      </p:sp>
      <p:pic>
        <p:nvPicPr>
          <p:cNvPr id="4" name="Picture 3"/>
          <p:cNvPicPr>
            <a:picLocks noChangeAspect="1"/>
          </p:cNvPicPr>
          <p:nvPr/>
        </p:nvPicPr>
        <p:blipFill>
          <a:blip r:embed="rId3"/>
          <a:stretch>
            <a:fillRect/>
          </a:stretch>
        </p:blipFill>
        <p:spPr>
          <a:xfrm>
            <a:off x="3501045" y="4048669"/>
            <a:ext cx="9871855" cy="3876205"/>
          </a:xfrm>
          <a:prstGeom prst="rect">
            <a:avLst/>
          </a:prstGeom>
          <a:ln>
            <a:solidFill>
              <a:schemeClr val="accent1"/>
            </a:solidFill>
          </a:ln>
        </p:spPr>
      </p:pic>
      <p:cxnSp>
        <p:nvCxnSpPr>
          <p:cNvPr id="9" name="Straight Arrow Connector 8"/>
          <p:cNvCxnSpPr/>
          <p:nvPr/>
        </p:nvCxnSpPr>
        <p:spPr>
          <a:xfrm>
            <a:off x="2542926" y="3521413"/>
            <a:ext cx="2441643" cy="342413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631084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53462" y="4035796"/>
            <a:ext cx="11349077" cy="3823955"/>
          </a:xfrm>
          <a:prstGeom prst="rect">
            <a:avLst/>
          </a:prstGeom>
          <a:ln>
            <a:solidFill>
              <a:schemeClr val="accent1"/>
            </a:solidFill>
          </a:ln>
        </p:spPr>
      </p:pic>
      <p:sp>
        <p:nvSpPr>
          <p:cNvPr id="2" name="Title 1"/>
          <p:cNvSpPr>
            <a:spLocks noGrp="1"/>
          </p:cNvSpPr>
          <p:nvPr>
            <p:ph type="title"/>
          </p:nvPr>
        </p:nvSpPr>
        <p:spPr/>
        <p:txBody>
          <a:bodyPr>
            <a:normAutofit/>
          </a:bodyPr>
          <a:lstStyle/>
          <a:p>
            <a:r>
              <a:rPr lang="en-US" sz="4400" dirty="0" smtClean="0"/>
              <a:t>GE: Downloading the CIS </a:t>
            </a:r>
            <a:r>
              <a:rPr lang="en-US" sz="4400" dirty="0"/>
              <a:t>Benchmarks for Windows </a:t>
            </a:r>
          </a:p>
        </p:txBody>
      </p:sp>
      <p:sp>
        <p:nvSpPr>
          <p:cNvPr id="3" name="Text Placeholder 2"/>
          <p:cNvSpPr>
            <a:spLocks noGrp="1"/>
          </p:cNvSpPr>
          <p:nvPr>
            <p:ph type="body" sz="quarter" idx="12"/>
          </p:nvPr>
        </p:nvSpPr>
        <p:spPr>
          <a:xfrm>
            <a:off x="650040" y="1856198"/>
            <a:ext cx="11595748" cy="5345953"/>
          </a:xfrm>
        </p:spPr>
        <p:txBody>
          <a:bodyPr/>
          <a:lstStyle/>
          <a:p>
            <a:r>
              <a:rPr lang="en-US" dirty="0" smtClean="0"/>
              <a:t>Scroll down to the benchmark for the system you're running. In our case, click the </a:t>
            </a:r>
            <a:br>
              <a:rPr lang="en-US" dirty="0" smtClean="0"/>
            </a:br>
            <a:r>
              <a:rPr lang="pt-BR" b="1" dirty="0"/>
              <a:t>CIS Microsoft Windows Server 2012 R2 Benchmark</a:t>
            </a:r>
            <a:r>
              <a:rPr lang="pt-BR" dirty="0" smtClean="0"/>
              <a:t>link.</a:t>
            </a:r>
            <a:endParaRPr lang="en-US" dirty="0"/>
          </a:p>
        </p:txBody>
      </p:sp>
      <p:cxnSp>
        <p:nvCxnSpPr>
          <p:cNvPr id="9" name="Straight Arrow Connector 8"/>
          <p:cNvCxnSpPr/>
          <p:nvPr/>
        </p:nvCxnSpPr>
        <p:spPr>
          <a:xfrm>
            <a:off x="3065929" y="3406588"/>
            <a:ext cx="663389" cy="3334871"/>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1322319"/>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Downloading t</a:t>
            </a:r>
            <a:r>
              <a:rPr lang="en-US" dirty="0" smtClean="0"/>
              <a:t>he PDF</a:t>
            </a:r>
            <a:endParaRPr lang="en-US" dirty="0"/>
          </a:p>
        </p:txBody>
      </p:sp>
      <p:pic>
        <p:nvPicPr>
          <p:cNvPr id="5" name="Picture 4"/>
          <p:cNvPicPr>
            <a:picLocks noChangeAspect="1"/>
          </p:cNvPicPr>
          <p:nvPr/>
        </p:nvPicPr>
        <p:blipFill>
          <a:blip r:embed="rId3"/>
          <a:stretch>
            <a:fillRect/>
          </a:stretch>
        </p:blipFill>
        <p:spPr>
          <a:xfrm>
            <a:off x="11011384" y="212591"/>
            <a:ext cx="3943428" cy="2827506"/>
          </a:xfrm>
          <a:prstGeom prst="rect">
            <a:avLst/>
          </a:prstGeom>
          <a:ln>
            <a:solidFill>
              <a:schemeClr val="accent1"/>
            </a:solidFill>
          </a:ln>
        </p:spPr>
      </p:pic>
      <p:sp>
        <p:nvSpPr>
          <p:cNvPr id="7" name="Text Placeholder 2"/>
          <p:cNvSpPr>
            <a:spLocks noGrp="1"/>
          </p:cNvSpPr>
          <p:nvPr>
            <p:ph type="body" sz="quarter" idx="12"/>
          </p:nvPr>
        </p:nvSpPr>
        <p:spPr>
          <a:xfrm>
            <a:off x="650040" y="1856198"/>
            <a:ext cx="7482283" cy="5345953"/>
          </a:xfrm>
        </p:spPr>
        <p:txBody>
          <a:bodyPr/>
          <a:lstStyle/>
          <a:p>
            <a:pPr marL="514350" indent="-514350">
              <a:buAutoNum type="arabicPeriod"/>
            </a:pPr>
            <a:r>
              <a:rPr lang="en-US" dirty="0" smtClean="0"/>
              <a:t>Scroll down to the bottom of the page and click </a:t>
            </a:r>
            <a:r>
              <a:rPr lang="en-US" b="1" dirty="0" smtClean="0"/>
              <a:t>Download</a:t>
            </a:r>
            <a:r>
              <a:rPr lang="en-US" dirty="0" smtClean="0"/>
              <a:t>.</a:t>
            </a:r>
            <a:br>
              <a:rPr lang="en-US" dirty="0" smtClean="0"/>
            </a:br>
            <a:r>
              <a:rPr lang="en-US" dirty="0" smtClean="0"/>
              <a:t/>
            </a:r>
            <a:br>
              <a:rPr lang="en-US" dirty="0" smtClean="0"/>
            </a:br>
            <a:endParaRPr lang="en-US" dirty="0" smtClean="0"/>
          </a:p>
          <a:p>
            <a:pPr marL="514350" indent="-514350">
              <a:buAutoNum type="arabicPeriod"/>
            </a:pPr>
            <a:r>
              <a:rPr lang="en-US" dirty="0" smtClean="0"/>
              <a:t>On the resulting page, click the </a:t>
            </a:r>
            <a:r>
              <a:rPr lang="en-US" b="1" dirty="0" smtClean="0"/>
              <a:t>Required Information </a:t>
            </a:r>
            <a:r>
              <a:rPr lang="en-US" dirty="0" smtClean="0"/>
              <a:t>radio buttons.</a:t>
            </a:r>
            <a:br>
              <a:rPr lang="en-US" dirty="0" smtClean="0"/>
            </a:br>
            <a:r>
              <a:rPr lang="en-US" dirty="0" smtClean="0"/>
              <a:t/>
            </a:r>
            <a:br>
              <a:rPr lang="en-US" dirty="0" smtClean="0"/>
            </a:br>
            <a:r>
              <a:rPr lang="en-US" dirty="0" smtClean="0"/>
              <a:t/>
            </a:r>
            <a:br>
              <a:rPr lang="en-US" dirty="0" smtClean="0"/>
            </a:br>
            <a:endParaRPr lang="en-US" dirty="0" smtClean="0"/>
          </a:p>
          <a:p>
            <a:pPr marL="514350" indent="-514350">
              <a:buAutoNum type="arabicPeriod"/>
            </a:pPr>
            <a:r>
              <a:rPr lang="en-US" dirty="0" smtClean="0"/>
              <a:t>Then scroll down and click the </a:t>
            </a:r>
            <a:r>
              <a:rPr lang="en-US" b="1" dirty="0" smtClean="0"/>
              <a:t>I Agree </a:t>
            </a:r>
            <a:r>
              <a:rPr lang="en-US" dirty="0" smtClean="0"/>
              <a:t>button.</a:t>
            </a:r>
          </a:p>
          <a:p>
            <a:endParaRPr lang="en-US" dirty="0"/>
          </a:p>
          <a:p>
            <a:endParaRPr lang="en-US" dirty="0" smtClean="0"/>
          </a:p>
          <a:p>
            <a:endParaRPr lang="en-US" dirty="0"/>
          </a:p>
        </p:txBody>
      </p:sp>
      <p:pic>
        <p:nvPicPr>
          <p:cNvPr id="8" name="Picture 7"/>
          <p:cNvPicPr>
            <a:picLocks noChangeAspect="1"/>
          </p:cNvPicPr>
          <p:nvPr/>
        </p:nvPicPr>
        <p:blipFill>
          <a:blip r:embed="rId4"/>
          <a:stretch>
            <a:fillRect/>
          </a:stretch>
        </p:blipFill>
        <p:spPr>
          <a:xfrm>
            <a:off x="9943790" y="5763005"/>
            <a:ext cx="5735894" cy="2319335"/>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8476444" y="3257196"/>
            <a:ext cx="7632890" cy="2310496"/>
          </a:xfrm>
          <a:prstGeom prst="rect">
            <a:avLst/>
          </a:prstGeom>
          <a:ln>
            <a:solidFill>
              <a:schemeClr val="accent1"/>
            </a:solidFill>
          </a:ln>
        </p:spPr>
      </p:pic>
    </p:spTree>
    <p:extLst>
      <p:ext uri="{BB962C8B-B14F-4D97-AF65-F5344CB8AC3E}">
        <p14:creationId xmlns:p14="http://schemas.microsoft.com/office/powerpoint/2010/main" val="3519533522"/>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GE: Downloading the CIS Benchmarks for Windows </a:t>
            </a:r>
          </a:p>
        </p:txBody>
      </p:sp>
      <p:pic>
        <p:nvPicPr>
          <p:cNvPr id="5" name="Picture 4"/>
          <p:cNvPicPr>
            <a:picLocks noChangeAspect="1"/>
          </p:cNvPicPr>
          <p:nvPr/>
        </p:nvPicPr>
        <p:blipFill>
          <a:blip r:embed="rId2"/>
          <a:stretch>
            <a:fillRect/>
          </a:stretch>
        </p:blipFill>
        <p:spPr>
          <a:xfrm>
            <a:off x="2521515" y="4260716"/>
            <a:ext cx="11212971" cy="3109102"/>
          </a:xfrm>
          <a:prstGeom prst="rect">
            <a:avLst/>
          </a:prstGeom>
          <a:ln>
            <a:solidFill>
              <a:schemeClr val="accent1"/>
            </a:solidFill>
          </a:ln>
        </p:spPr>
      </p:pic>
      <p:sp>
        <p:nvSpPr>
          <p:cNvPr id="7" name="Text Placeholder 2"/>
          <p:cNvSpPr>
            <a:spLocks noGrp="1"/>
          </p:cNvSpPr>
          <p:nvPr>
            <p:ph type="body" sz="quarter" idx="12"/>
          </p:nvPr>
        </p:nvSpPr>
        <p:spPr>
          <a:xfrm>
            <a:off x="650040" y="1856198"/>
            <a:ext cx="8669058" cy="5345953"/>
          </a:xfrm>
        </p:spPr>
        <p:txBody>
          <a:bodyPr/>
          <a:lstStyle/>
          <a:p>
            <a:r>
              <a:rPr lang="en-US" dirty="0" smtClean="0"/>
              <a:t>Save the PDF to your laptop. If a Save icon is not obvious, you should be able to save the PDF by right-clicking it.</a:t>
            </a:r>
            <a:endParaRPr lang="en-US" dirty="0"/>
          </a:p>
        </p:txBody>
      </p:sp>
    </p:spTree>
    <p:extLst>
      <p:ext uri="{BB962C8B-B14F-4D97-AF65-F5344CB8AC3E}">
        <p14:creationId xmlns:p14="http://schemas.microsoft.com/office/powerpoint/2010/main" val="885810407"/>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CIS Benchmarks for Windows</a:t>
            </a:r>
            <a:endParaRPr lang="en-US" dirty="0">
              <a:solidFill>
                <a:srgbClr val="FF0000"/>
              </a:solidFill>
            </a:endParaRPr>
          </a:p>
        </p:txBody>
      </p:sp>
      <p:sp>
        <p:nvSpPr>
          <p:cNvPr id="3" name="Text Placeholder 2"/>
          <p:cNvSpPr>
            <a:spLocks noGrp="1"/>
          </p:cNvSpPr>
          <p:nvPr>
            <p:ph type="body" sz="quarter" idx="12"/>
          </p:nvPr>
        </p:nvSpPr>
        <p:spPr>
          <a:xfrm>
            <a:off x="650040" y="1856198"/>
            <a:ext cx="6567883" cy="5345953"/>
          </a:xfrm>
        </p:spPr>
        <p:txBody>
          <a:bodyPr/>
          <a:lstStyle/>
          <a:p>
            <a:r>
              <a:rPr lang="en-US" dirty="0" smtClean="0"/>
              <a:t>Implement </a:t>
            </a:r>
            <a:r>
              <a:rPr lang="en-US" dirty="0"/>
              <a:t>Section 1.1 - Password Policy as </a:t>
            </a:r>
            <a:r>
              <a:rPr lang="en-US" dirty="0" err="1"/>
              <a:t>InSpec</a:t>
            </a:r>
            <a:r>
              <a:rPr lang="en-US" dirty="0"/>
              <a:t> controls with the profile of Level 1 - Member Server.</a:t>
            </a:r>
          </a:p>
          <a:p>
            <a:r>
              <a:rPr lang="en-US" dirty="0"/>
              <a:t>Use '</a:t>
            </a:r>
            <a:r>
              <a:rPr lang="en-US" dirty="0" err="1"/>
              <a:t>inspec</a:t>
            </a:r>
            <a:r>
              <a:rPr lang="en-US" dirty="0"/>
              <a:t> exec' to run the tests against your Windows target.</a:t>
            </a:r>
          </a:p>
          <a:p>
            <a:r>
              <a:rPr lang="en-US" dirty="0"/>
              <a:t>Package profile and upload to your Compliance server.</a:t>
            </a:r>
          </a:p>
          <a:p>
            <a:endParaRPr lang="en-US" dirty="0"/>
          </a:p>
        </p:txBody>
      </p:sp>
      <p:pic>
        <p:nvPicPr>
          <p:cNvPr id="4" name="Picture 3"/>
          <p:cNvPicPr>
            <a:picLocks noChangeAspect="1"/>
          </p:cNvPicPr>
          <p:nvPr/>
        </p:nvPicPr>
        <p:blipFill>
          <a:blip r:embed="rId3"/>
          <a:stretch>
            <a:fillRect/>
          </a:stretch>
        </p:blipFill>
        <p:spPr>
          <a:xfrm>
            <a:off x="8458197" y="1173404"/>
            <a:ext cx="6585042" cy="2950010"/>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8458196" y="4573250"/>
            <a:ext cx="7482851" cy="3247275"/>
          </a:xfrm>
          <a:prstGeom prst="rect">
            <a:avLst/>
          </a:prstGeom>
          <a:ln>
            <a:solidFill>
              <a:schemeClr val="accent1"/>
            </a:solidFill>
          </a:ln>
        </p:spPr>
      </p:pic>
    </p:spTree>
    <p:extLst>
      <p:ext uri="{BB962C8B-B14F-4D97-AF65-F5344CB8AC3E}">
        <p14:creationId xmlns:p14="http://schemas.microsoft.com/office/powerpoint/2010/main" val="340467442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a:t>Translate CIS (Center for Internet </a:t>
            </a:r>
            <a:r>
              <a:rPr lang="en-US" dirty="0" smtClean="0"/>
              <a:t>Security) specifications into </a:t>
            </a:r>
            <a:r>
              <a:rPr lang="en-US" dirty="0" err="1"/>
              <a:t>InSpec</a:t>
            </a:r>
            <a:r>
              <a:rPr lang="en-US" dirty="0"/>
              <a:t> </a:t>
            </a:r>
            <a:r>
              <a:rPr lang="en-US" dirty="0" smtClean="0"/>
              <a:t>tests.</a:t>
            </a:r>
          </a:p>
          <a:p>
            <a:pPr marL="457200" indent="-457200">
              <a:buFont typeface="Wingdings" charset="2"/>
              <a:buChar char="Ø"/>
            </a:pPr>
            <a:r>
              <a:rPr lang="en-US" dirty="0" smtClean="0"/>
              <a:t>Translate DoD (Department of Defense) </a:t>
            </a:r>
            <a:r>
              <a:rPr lang="en-US" dirty="0"/>
              <a:t>specifications into </a:t>
            </a:r>
            <a:r>
              <a:rPr lang="en-US" dirty="0" err="1"/>
              <a:t>InSpec</a:t>
            </a:r>
            <a:r>
              <a:rPr lang="en-US" dirty="0"/>
              <a:t> </a:t>
            </a:r>
            <a:r>
              <a:rPr lang="en-US" dirty="0" smtClean="0"/>
              <a:t>tests.</a:t>
            </a:r>
          </a:p>
          <a:p>
            <a:endParaRPr lang="en-US" dirty="0"/>
          </a:p>
          <a:p>
            <a:pPr marL="457200" indent="-457200">
              <a:buFont typeface="Wingdings" charset="2"/>
              <a:buChar char="Ø"/>
            </a:pPr>
            <a:endParaRPr lang="en-US" dirty="0" smtClean="0"/>
          </a:p>
          <a:p>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GE: Writing an </a:t>
            </a:r>
            <a:r>
              <a:rPr lang="en-US" sz="3600" dirty="0" err="1" smtClean="0"/>
              <a:t>InSpec</a:t>
            </a:r>
            <a:r>
              <a:rPr lang="en-US" sz="3600" dirty="0" smtClean="0"/>
              <a:t> Test for a Windows CIS Benchmark (1 of 3) </a:t>
            </a:r>
            <a:endParaRPr lang="en-US" sz="3600" dirty="0"/>
          </a:p>
        </p:txBody>
      </p:sp>
      <p:pic>
        <p:nvPicPr>
          <p:cNvPr id="3" name="Picture 2"/>
          <p:cNvPicPr>
            <a:picLocks noChangeAspect="1"/>
          </p:cNvPicPr>
          <p:nvPr/>
        </p:nvPicPr>
        <p:blipFill>
          <a:blip r:embed="rId3"/>
          <a:stretch>
            <a:fillRect/>
          </a:stretch>
        </p:blipFill>
        <p:spPr>
          <a:xfrm>
            <a:off x="3889837" y="1034716"/>
            <a:ext cx="8476327" cy="7049966"/>
          </a:xfrm>
          <a:prstGeom prst="rect">
            <a:avLst/>
          </a:prstGeom>
          <a:ln>
            <a:solidFill>
              <a:schemeClr val="accent1"/>
            </a:solidFill>
          </a:ln>
        </p:spPr>
      </p:pic>
    </p:spTree>
    <p:extLst>
      <p:ext uri="{BB962C8B-B14F-4D97-AF65-F5344CB8AC3E}">
        <p14:creationId xmlns:p14="http://schemas.microsoft.com/office/powerpoint/2010/main" val="1892693195"/>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GE: Writing an </a:t>
            </a:r>
            <a:r>
              <a:rPr lang="en-US" sz="3600" dirty="0" err="1"/>
              <a:t>InSpec</a:t>
            </a:r>
            <a:r>
              <a:rPr lang="en-US" sz="3600" dirty="0"/>
              <a:t> Test for a Windows CIS Benchmark </a:t>
            </a:r>
            <a:r>
              <a:rPr lang="en-US" sz="3600" dirty="0" smtClean="0"/>
              <a:t>(2 </a:t>
            </a:r>
            <a:r>
              <a:rPr lang="en-US" sz="3600" dirty="0"/>
              <a:t>of 3) </a:t>
            </a:r>
          </a:p>
        </p:txBody>
      </p:sp>
      <p:pic>
        <p:nvPicPr>
          <p:cNvPr id="5" name="Picture 4"/>
          <p:cNvPicPr>
            <a:picLocks noChangeAspect="1"/>
          </p:cNvPicPr>
          <p:nvPr/>
        </p:nvPicPr>
        <p:blipFill>
          <a:blip r:embed="rId3"/>
          <a:stretch>
            <a:fillRect/>
          </a:stretch>
        </p:blipFill>
        <p:spPr>
          <a:xfrm>
            <a:off x="190274" y="1259159"/>
            <a:ext cx="9746493" cy="3459794"/>
          </a:xfrm>
          <a:prstGeom prst="rect">
            <a:avLst/>
          </a:prstGeom>
          <a:ln>
            <a:solidFill>
              <a:schemeClr val="accent1"/>
            </a:solidFill>
          </a:ln>
        </p:spPr>
      </p:pic>
      <p:pic>
        <p:nvPicPr>
          <p:cNvPr id="3" name="Picture 2"/>
          <p:cNvPicPr>
            <a:picLocks noChangeAspect="1"/>
          </p:cNvPicPr>
          <p:nvPr/>
        </p:nvPicPr>
        <p:blipFill>
          <a:blip r:embed="rId4"/>
          <a:stretch>
            <a:fillRect/>
          </a:stretch>
        </p:blipFill>
        <p:spPr>
          <a:xfrm>
            <a:off x="5691191" y="5257800"/>
            <a:ext cx="10002381" cy="2692173"/>
          </a:xfrm>
          <a:prstGeom prst="rect">
            <a:avLst/>
          </a:prstGeom>
          <a:ln>
            <a:solidFill>
              <a:schemeClr val="accent1"/>
            </a:solidFill>
          </a:ln>
        </p:spPr>
      </p:pic>
      <p:cxnSp>
        <p:nvCxnSpPr>
          <p:cNvPr id="6" name="Straight Arrow Connector 5"/>
          <p:cNvCxnSpPr/>
          <p:nvPr/>
        </p:nvCxnSpPr>
        <p:spPr>
          <a:xfrm>
            <a:off x="8866414" y="2188029"/>
            <a:ext cx="4669972" cy="3363685"/>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5246784"/>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GE: Writing an </a:t>
            </a:r>
            <a:r>
              <a:rPr lang="en-US" sz="3600" dirty="0" err="1"/>
              <a:t>InSpec</a:t>
            </a:r>
            <a:r>
              <a:rPr lang="en-US" sz="3600" dirty="0"/>
              <a:t> Test for a Windows CIS Benchmark </a:t>
            </a:r>
            <a:r>
              <a:rPr lang="en-US" sz="3600" dirty="0" smtClean="0"/>
              <a:t>(2 </a:t>
            </a:r>
            <a:r>
              <a:rPr lang="en-US" sz="3600" dirty="0"/>
              <a:t>of 3) </a:t>
            </a:r>
          </a:p>
        </p:txBody>
      </p:sp>
      <p:pic>
        <p:nvPicPr>
          <p:cNvPr id="5" name="Picture 4"/>
          <p:cNvPicPr>
            <a:picLocks noChangeAspect="1"/>
          </p:cNvPicPr>
          <p:nvPr/>
        </p:nvPicPr>
        <p:blipFill>
          <a:blip r:embed="rId3"/>
          <a:stretch>
            <a:fillRect/>
          </a:stretch>
        </p:blipFill>
        <p:spPr>
          <a:xfrm>
            <a:off x="190274" y="1259159"/>
            <a:ext cx="9746493" cy="3459794"/>
          </a:xfrm>
          <a:prstGeom prst="rect">
            <a:avLst/>
          </a:prstGeom>
          <a:ln>
            <a:solidFill>
              <a:schemeClr val="accent1"/>
            </a:solidFill>
          </a:ln>
        </p:spPr>
      </p:pic>
      <p:sp>
        <p:nvSpPr>
          <p:cNvPr id="7" name="Text Placeholder 2"/>
          <p:cNvSpPr txBox="1">
            <a:spLocks/>
          </p:cNvSpPr>
          <p:nvPr/>
        </p:nvSpPr>
        <p:spPr bwMode="white">
          <a:xfrm>
            <a:off x="10129544" y="1731611"/>
            <a:ext cx="5920596" cy="4819091"/>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smtClean="0"/>
              <a:t>    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spTree>
    <p:extLst>
      <p:ext uri="{BB962C8B-B14F-4D97-AF65-F5344CB8AC3E}">
        <p14:creationId xmlns:p14="http://schemas.microsoft.com/office/powerpoint/2010/main" val="3379893352"/>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1121104" y="1337149"/>
            <a:ext cx="14422528" cy="1223172"/>
          </a:xfrm>
        </p:spPr>
        <p:txBody>
          <a:bodyPr/>
          <a:lstStyle/>
          <a:p>
            <a:r>
              <a:rPr lang="en-US" dirty="0" smtClean="0"/>
              <a:t>$ </a:t>
            </a:r>
            <a:r>
              <a:rPr lang="en-US" dirty="0"/>
              <a:t>cd ~/</a:t>
            </a:r>
            <a:r>
              <a:rPr lang="en-US" dirty="0" err="1" smtClean="0"/>
              <a:t>compliance_profiles</a:t>
            </a:r>
            <a:endParaRPr lang="en-US" dirty="0" smtClean="0"/>
          </a:p>
        </p:txBody>
      </p:sp>
      <p:sp>
        <p:nvSpPr>
          <p:cNvPr id="4" name="Title 3"/>
          <p:cNvSpPr>
            <a:spLocks noGrp="1"/>
          </p:cNvSpPr>
          <p:nvPr>
            <p:ph type="title"/>
          </p:nvPr>
        </p:nvSpPr>
        <p:spPr/>
        <p:txBody>
          <a:bodyPr>
            <a:normAutofit fontScale="90000"/>
          </a:bodyPr>
          <a:lstStyle/>
          <a:p>
            <a:r>
              <a:rPr lang="en-US" dirty="0" smtClean="0"/>
              <a:t>TBD GE: Move to ~/</a:t>
            </a:r>
            <a:r>
              <a:rPr lang="en-US" dirty="0" err="1" smtClean="0"/>
              <a:t>compliance_profiles</a:t>
            </a:r>
            <a:r>
              <a:rPr lang="en-US" dirty="0"/>
              <a:t/>
            </a:r>
            <a:br>
              <a:rPr lang="en-US" dirty="0"/>
            </a:br>
            <a:endParaRPr lang="en-US" dirty="0"/>
          </a:p>
        </p:txBody>
      </p:sp>
      <p:sp>
        <p:nvSpPr>
          <p:cNvPr id="9" name="Text Placeholder 2"/>
          <p:cNvSpPr txBox="1">
            <a:spLocks/>
          </p:cNvSpPr>
          <p:nvPr/>
        </p:nvSpPr>
        <p:spPr>
          <a:xfrm>
            <a:off x="650040" y="4137660"/>
            <a:ext cx="14893592" cy="3064491"/>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Ensure you are on your target node for this part of this exercise.</a:t>
            </a:r>
          </a:p>
        </p:txBody>
      </p:sp>
    </p:spTree>
    <p:extLst>
      <p:ext uri="{BB962C8B-B14F-4D97-AF65-F5344CB8AC3E}">
        <p14:creationId xmlns:p14="http://schemas.microsoft.com/office/powerpoint/2010/main" val="392738431"/>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1121104" y="1337148"/>
            <a:ext cx="14422528" cy="2334099"/>
          </a:xfrm>
        </p:spPr>
        <p:txBody>
          <a:bodyPr/>
          <a:lstStyle/>
          <a:p>
            <a:r>
              <a:rPr lang="en-US" dirty="0" smtClean="0"/>
              <a:t>$ </a:t>
            </a:r>
            <a:r>
              <a:rPr lang="en-US" dirty="0"/>
              <a:t>mkdir </a:t>
            </a:r>
            <a:r>
              <a:rPr lang="en-US" dirty="0" smtClean="0"/>
              <a:t>profile_02</a:t>
            </a:r>
          </a:p>
          <a:p>
            <a:r>
              <a:rPr lang="en-US" dirty="0"/>
              <a:t>$ cd </a:t>
            </a:r>
            <a:r>
              <a:rPr lang="en-US" dirty="0" smtClean="0"/>
              <a:t>profile_02</a:t>
            </a:r>
            <a:endParaRPr lang="en-US" dirty="0"/>
          </a:p>
        </p:txBody>
      </p:sp>
      <p:sp>
        <p:nvSpPr>
          <p:cNvPr id="4" name="Title 3"/>
          <p:cNvSpPr>
            <a:spLocks noGrp="1"/>
          </p:cNvSpPr>
          <p:nvPr>
            <p:ph type="title"/>
          </p:nvPr>
        </p:nvSpPr>
        <p:spPr/>
        <p:txBody>
          <a:bodyPr>
            <a:normAutofit fontScale="90000"/>
          </a:bodyPr>
          <a:lstStyle/>
          <a:p>
            <a:r>
              <a:rPr lang="en-US" dirty="0" smtClean="0"/>
              <a:t>GE: Create the Directory for your New Profile </a:t>
            </a:r>
            <a:endParaRPr lang="en-US" dirty="0"/>
          </a:p>
        </p:txBody>
      </p:sp>
      <p:sp>
        <p:nvSpPr>
          <p:cNvPr id="9" name="Text Placeholder 2"/>
          <p:cNvSpPr txBox="1">
            <a:spLocks/>
          </p:cNvSpPr>
          <p:nvPr/>
        </p:nvSpPr>
        <p:spPr>
          <a:xfrm>
            <a:off x="650040" y="4137660"/>
            <a:ext cx="14893592" cy="3064491"/>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and move into the profile_02 directory. </a:t>
            </a:r>
          </a:p>
        </p:txBody>
      </p:sp>
    </p:spTree>
    <p:extLst>
      <p:ext uri="{BB962C8B-B14F-4D97-AF65-F5344CB8AC3E}">
        <p14:creationId xmlns:p14="http://schemas.microsoft.com/office/powerpoint/2010/main" val="1659792447"/>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a:t>
            </a:r>
            <a:r>
              <a:rPr lang="en-US" dirty="0" smtClean="0"/>
              <a:t>Create the </a:t>
            </a:r>
            <a:r>
              <a:rPr lang="en-US" dirty="0"/>
              <a:t>metadata.rb</a:t>
            </a:r>
          </a:p>
        </p:txBody>
      </p:sp>
      <p:sp>
        <p:nvSpPr>
          <p:cNvPr id="3" name="Content Placeholder 2"/>
          <p:cNvSpPr>
            <a:spLocks noGrp="1"/>
          </p:cNvSpPr>
          <p:nvPr>
            <p:ph sz="quarter" idx="10"/>
          </p:nvPr>
        </p:nvSpPr>
        <p:spPr/>
        <p:txBody>
          <a:bodyPr/>
          <a:lstStyle/>
          <a:p>
            <a:r>
              <a:rPr lang="en-US" b="1" dirty="0" smtClean="0"/>
              <a:t>name '</a:t>
            </a:r>
            <a:r>
              <a:rPr lang="en-US" b="1" dirty="0" err="1" smtClean="0"/>
              <a:t>myname</a:t>
            </a:r>
            <a:r>
              <a:rPr lang="en-US" b="1" dirty="0" smtClean="0"/>
              <a:t>/profile-cis-3.1'</a:t>
            </a:r>
            <a:endParaRPr lang="en-US" b="1" dirty="0"/>
          </a:p>
          <a:p>
            <a:r>
              <a:rPr lang="en-US" b="1" dirty="0" smtClean="0"/>
              <a:t>version </a:t>
            </a:r>
            <a:r>
              <a:rPr lang="en-US" b="1" dirty="0"/>
              <a:t>'0.1.0'</a:t>
            </a:r>
          </a:p>
          <a:p>
            <a:r>
              <a:rPr lang="en-US" b="1" dirty="0"/>
              <a:t>title </a:t>
            </a:r>
            <a:r>
              <a:rPr lang="en-US" b="1" dirty="0" smtClean="0"/>
              <a:t>'cis-3.1 </a:t>
            </a:r>
            <a:r>
              <a:rPr lang="en-US" b="1" dirty="0"/>
              <a:t>Profile'</a:t>
            </a:r>
          </a:p>
          <a:p>
            <a:r>
              <a:rPr lang="en-US" b="1" dirty="0"/>
              <a:t>maintainer 'My Name'</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err="1" smtClean="0"/>
              <a:t>compliance_profiles</a:t>
            </a:r>
            <a:r>
              <a:rPr lang="en-US" dirty="0" smtClean="0"/>
              <a:t>/profile_02/metadata.rb</a:t>
            </a:r>
            <a:endParaRPr lang="en-US" dirty="0"/>
          </a:p>
          <a:p>
            <a:endParaRPr lang="en-US" dirty="0"/>
          </a:p>
        </p:txBody>
      </p:sp>
    </p:spTree>
    <p:extLst>
      <p:ext uri="{BB962C8B-B14F-4D97-AF65-F5344CB8AC3E}">
        <p14:creationId xmlns:p14="http://schemas.microsoft.com/office/powerpoint/2010/main" val="3097342790"/>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1121104" y="1337149"/>
            <a:ext cx="14422528" cy="1214982"/>
          </a:xfrm>
        </p:spPr>
        <p:txBody>
          <a:bodyPr/>
          <a:lstStyle/>
          <a:p>
            <a:r>
              <a:rPr lang="en-US" dirty="0" smtClean="0"/>
              <a:t>$ mkdir test</a:t>
            </a:r>
          </a:p>
          <a:p>
            <a:r>
              <a:rPr lang="en-US" dirty="0" smtClean="0"/>
              <a:t>$ cd test</a:t>
            </a:r>
          </a:p>
        </p:txBody>
      </p:sp>
      <p:sp>
        <p:nvSpPr>
          <p:cNvPr id="4" name="Title 3"/>
          <p:cNvSpPr>
            <a:spLocks noGrp="1"/>
          </p:cNvSpPr>
          <p:nvPr>
            <p:ph type="title"/>
          </p:nvPr>
        </p:nvSpPr>
        <p:spPr/>
        <p:txBody>
          <a:bodyPr>
            <a:normAutofit fontScale="90000"/>
          </a:bodyPr>
          <a:lstStyle/>
          <a:p>
            <a:r>
              <a:rPr lang="en-US" dirty="0" smtClean="0"/>
              <a:t>GE: Create and Move into the `test` Directory</a:t>
            </a:r>
            <a:endParaRPr lang="en-US" dirty="0"/>
          </a:p>
        </p:txBody>
      </p:sp>
    </p:spTree>
    <p:extLst>
      <p:ext uri="{BB962C8B-B14F-4D97-AF65-F5344CB8AC3E}">
        <p14:creationId xmlns:p14="http://schemas.microsoft.com/office/powerpoint/2010/main" val="2722624365"/>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Create a </a:t>
            </a:r>
            <a:r>
              <a:rPr lang="en-US" dirty="0" smtClean="0"/>
              <a:t>`Set Daemon </a:t>
            </a:r>
            <a:r>
              <a:rPr lang="en-US" dirty="0" err="1" smtClean="0"/>
              <a:t>umask</a:t>
            </a:r>
            <a:r>
              <a:rPr lang="en-US" dirty="0" smtClean="0"/>
              <a:t>' </a:t>
            </a:r>
            <a:r>
              <a:rPr lang="en-US" dirty="0"/>
              <a:t>Control</a:t>
            </a:r>
          </a:p>
        </p:txBody>
      </p:sp>
      <p:sp>
        <p:nvSpPr>
          <p:cNvPr id="3" name="Content Placeholder 2"/>
          <p:cNvSpPr>
            <a:spLocks noGrp="1"/>
          </p:cNvSpPr>
          <p:nvPr>
            <p:ph sz="quarter" idx="10"/>
          </p:nvPr>
        </p:nvSpPr>
        <p:spPr/>
        <p:txBody>
          <a:bodyPr/>
          <a:lstStyle/>
          <a:p>
            <a:r>
              <a:rPr lang="en-US" b="1" dirty="0"/>
              <a:t>control 'cis-3.1' do</a:t>
            </a:r>
          </a:p>
          <a:p>
            <a:r>
              <a:rPr lang="en-US" b="1" dirty="0"/>
              <a:t>  impact 0.7</a:t>
            </a:r>
          </a:p>
          <a:p>
            <a:r>
              <a:rPr lang="en-US" b="1" dirty="0"/>
              <a:t>  title 'Set Daemon </a:t>
            </a:r>
            <a:r>
              <a:rPr lang="en-US" b="1" dirty="0" err="1"/>
              <a:t>umask</a:t>
            </a:r>
            <a:r>
              <a:rPr lang="en-US" b="1" dirty="0"/>
              <a:t>'</a:t>
            </a:r>
          </a:p>
          <a:p>
            <a:r>
              <a:rPr lang="en-US" b="1" dirty="0"/>
              <a:t>    describe file('/etc/</a:t>
            </a:r>
            <a:r>
              <a:rPr lang="en-US" b="1" dirty="0" err="1"/>
              <a:t>sysconfig</a:t>
            </a:r>
            <a:r>
              <a:rPr lang="en-US" b="1" dirty="0"/>
              <a:t>/</a:t>
            </a:r>
            <a:r>
              <a:rPr lang="en-US" b="1" dirty="0" err="1"/>
              <a:t>init</a:t>
            </a:r>
            <a:r>
              <a:rPr lang="en-US" b="1" dirty="0"/>
              <a:t>') do</a:t>
            </a:r>
          </a:p>
          <a:p>
            <a:r>
              <a:rPr lang="en-US" b="1" dirty="0"/>
              <a:t>      its('content') {should match '</a:t>
            </a:r>
            <a:r>
              <a:rPr lang="en-US" b="1" dirty="0" err="1"/>
              <a:t>umask</a:t>
            </a:r>
            <a:r>
              <a:rPr lang="en-US" b="1" dirty="0"/>
              <a:t> 027'}</a:t>
            </a:r>
          </a:p>
          <a:p>
            <a:r>
              <a:rPr lang="en-US" b="1" dirty="0"/>
              <a:t>    end</a:t>
            </a:r>
          </a:p>
          <a:p>
            <a:r>
              <a:rPr lang="en-US" b="1"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compliance_profiles</a:t>
            </a:r>
            <a:r>
              <a:rPr lang="en-US" dirty="0" smtClean="0"/>
              <a:t>/profile_02/test/cis31.rb</a:t>
            </a:r>
            <a:endParaRPr lang="en-US" dirty="0"/>
          </a:p>
        </p:txBody>
      </p:sp>
    </p:spTree>
    <p:extLst>
      <p:ext uri="{BB962C8B-B14F-4D97-AF65-F5344CB8AC3E}">
        <p14:creationId xmlns:p14="http://schemas.microsoft.com/office/powerpoint/2010/main" val="775384550"/>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F</a:t>
            </a:r>
          </a:p>
          <a:p>
            <a:r>
              <a:rPr lang="en-US" sz="2000" dirty="0" smtClean="0"/>
              <a:t>Failures</a:t>
            </a:r>
            <a:r>
              <a:rPr lang="en-US" sz="2000" dirty="0"/>
              <a:t>:</a:t>
            </a:r>
          </a:p>
          <a:p>
            <a:endParaRPr lang="en-US" sz="2000" dirty="0"/>
          </a:p>
          <a:p>
            <a:r>
              <a:rPr lang="en-US" sz="2000" dirty="0"/>
              <a:t>  1) File /etc/</a:t>
            </a:r>
            <a:r>
              <a:rPr lang="en-US" sz="2000" dirty="0" err="1"/>
              <a:t>sysconfig</a:t>
            </a:r>
            <a:r>
              <a:rPr lang="en-US" sz="2000" dirty="0"/>
              <a:t>/</a:t>
            </a:r>
            <a:r>
              <a:rPr lang="en-US" sz="2000" dirty="0" err="1"/>
              <a:t>init</a:t>
            </a:r>
            <a:r>
              <a:rPr lang="en-US" sz="2000" dirty="0"/>
              <a:t> content should match "</a:t>
            </a:r>
            <a:r>
              <a:rPr lang="en-US" sz="2000" dirty="0" err="1"/>
              <a:t>umask</a:t>
            </a:r>
            <a:r>
              <a:rPr lang="en-US" sz="2000" dirty="0"/>
              <a:t> 027"</a:t>
            </a:r>
          </a:p>
          <a:p>
            <a:r>
              <a:rPr lang="en-US" sz="2000" dirty="0"/>
              <a:t>     Failure/Error: its('content') {should match '</a:t>
            </a:r>
            <a:r>
              <a:rPr lang="en-US" sz="2000" dirty="0" err="1"/>
              <a:t>umask</a:t>
            </a:r>
            <a:r>
              <a:rPr lang="en-US" sz="2000" dirty="0"/>
              <a:t> 027'}</a:t>
            </a:r>
          </a:p>
          <a:p>
            <a:r>
              <a:rPr lang="en-US" sz="2000" dirty="0"/>
              <a:t>       expected "# color =&gt; new RH6.0 </a:t>
            </a:r>
            <a:r>
              <a:rPr lang="en-US" sz="2000" dirty="0" err="1"/>
              <a:t>bootup</a:t>
            </a:r>
            <a:r>
              <a:rPr lang="en-US" sz="2000" dirty="0"/>
              <a:t>\n# verbose =&gt; old-style </a:t>
            </a:r>
            <a:r>
              <a:rPr lang="en-US" sz="2000" dirty="0" err="1"/>
              <a:t>bootup</a:t>
            </a:r>
            <a:r>
              <a:rPr lang="en-US" sz="2000" dirty="0"/>
              <a:t>\n# anything else =&gt; new style </a:t>
            </a:r>
            <a:r>
              <a:rPr lang="en-US" sz="2000" dirty="0" err="1"/>
              <a:t>bootup</a:t>
            </a:r>
            <a:r>
              <a:rPr lang="en-US" sz="2000" dirty="0"/>
              <a:t> without ANSI colors or positioning\</a:t>
            </a:r>
            <a:r>
              <a:rPr lang="en-US" sz="2000" dirty="0" err="1"/>
              <a:t>nBOOTUP</a:t>
            </a:r>
            <a:r>
              <a:rPr lang="en-US" sz="2000" dirty="0"/>
              <a:t>=color\n# column to start \"[  OK  ]\" label in \</a:t>
            </a:r>
            <a:r>
              <a:rPr lang="en-US" sz="2000" dirty="0" err="1"/>
              <a:t>nRES_COL</a:t>
            </a:r>
            <a:r>
              <a:rPr lang="en-US" sz="2000" dirty="0"/>
              <a:t>=60\n# terminal sequence to move to that column. </a:t>
            </a:r>
            <a:r>
              <a:rPr lang="en-US" sz="2000" dirty="0" smtClean="0"/>
              <a:t>...</a:t>
            </a:r>
            <a:endParaRPr lang="en-US" sz="2000" dirty="0"/>
          </a:p>
          <a:p>
            <a:r>
              <a:rPr lang="en-US" sz="2000" dirty="0"/>
              <a:t>Finished in 0.03128 seconds (files took 0.46609 seconds to load)</a:t>
            </a:r>
          </a:p>
          <a:p>
            <a:r>
              <a:rPr lang="en-US" sz="2000" dirty="0"/>
              <a:t>1 example, 1 failure</a:t>
            </a:r>
          </a:p>
          <a:p>
            <a:endParaRPr lang="en-US" sz="2000" dirty="0"/>
          </a:p>
          <a:p>
            <a:r>
              <a:rPr lang="en-US" sz="2000" dirty="0"/>
              <a:t>Failed examples:</a:t>
            </a:r>
          </a:p>
          <a:p>
            <a:endParaRPr lang="en-US" sz="2000" dirty="0"/>
          </a:p>
          <a:p>
            <a:r>
              <a:rPr lang="en-US" sz="2000" dirty="0" err="1"/>
              <a:t>rspec</a:t>
            </a:r>
            <a:r>
              <a:rPr lang="en-US" sz="2000" dirty="0"/>
              <a:t>  # File /etc/</a:t>
            </a:r>
            <a:r>
              <a:rPr lang="en-US" sz="2000" dirty="0" err="1"/>
              <a:t>sysconfig</a:t>
            </a:r>
            <a:r>
              <a:rPr lang="en-US" sz="2000" dirty="0"/>
              <a:t>/</a:t>
            </a:r>
            <a:r>
              <a:rPr lang="en-US" sz="2000" dirty="0" err="1"/>
              <a:t>init</a:t>
            </a:r>
            <a:r>
              <a:rPr lang="en-US" sz="2000" dirty="0"/>
              <a:t> content should match "</a:t>
            </a:r>
            <a:r>
              <a:rPr lang="en-US" sz="2000" dirty="0" err="1"/>
              <a:t>umask</a:t>
            </a:r>
            <a:r>
              <a:rPr lang="en-US" sz="2000" dirty="0"/>
              <a:t> 027"</a:t>
            </a:r>
          </a:p>
          <a:p>
            <a:endParaRPr lang="en-US" sz="2000" dirty="0"/>
          </a:p>
        </p:txBody>
      </p:sp>
      <p:sp>
        <p:nvSpPr>
          <p:cNvPr id="3" name="Text Placeholder 2"/>
          <p:cNvSpPr>
            <a:spLocks noGrp="1"/>
          </p:cNvSpPr>
          <p:nvPr>
            <p:ph type="body" sz="quarter" idx="11"/>
          </p:nvPr>
        </p:nvSpPr>
        <p:spPr/>
        <p:txBody>
          <a:bodyPr/>
          <a:lstStyle/>
          <a:p>
            <a:endParaRPr lang="en-US" dirty="0" smtClean="0"/>
          </a:p>
          <a:p>
            <a:r>
              <a:rPr lang="en-US" dirty="0" smtClean="0"/>
              <a:t>$ </a:t>
            </a:r>
            <a:r>
              <a:rPr lang="en-US" dirty="0" err="1" smtClean="0"/>
              <a:t>inspec</a:t>
            </a:r>
            <a:r>
              <a:rPr lang="en-US" dirty="0" smtClean="0"/>
              <a:t> </a:t>
            </a:r>
            <a:r>
              <a:rPr lang="en-US" dirty="0"/>
              <a:t>exec ~/</a:t>
            </a:r>
            <a:r>
              <a:rPr lang="en-US" dirty="0" err="1"/>
              <a:t>compliance_profiles</a:t>
            </a:r>
            <a:r>
              <a:rPr lang="en-US" dirty="0"/>
              <a:t>/profile_02/test/cis31.rb</a:t>
            </a:r>
          </a:p>
          <a:p>
            <a:endParaRPr lang="en-US" dirty="0"/>
          </a:p>
        </p:txBody>
      </p:sp>
      <p:sp>
        <p:nvSpPr>
          <p:cNvPr id="4" name="Title 3"/>
          <p:cNvSpPr>
            <a:spLocks noGrp="1"/>
          </p:cNvSpPr>
          <p:nvPr>
            <p:ph type="title"/>
          </p:nvPr>
        </p:nvSpPr>
        <p:spPr/>
        <p:txBody>
          <a:bodyPr/>
          <a:lstStyle/>
          <a:p>
            <a:r>
              <a:rPr lang="en-US" dirty="0" smtClean="0"/>
              <a:t>GE: Test the Control with `</a:t>
            </a:r>
            <a:r>
              <a:rPr lang="en-US" dirty="0" err="1" smtClean="0"/>
              <a:t>inspec</a:t>
            </a:r>
            <a:r>
              <a:rPr lang="en-US" dirty="0" smtClean="0"/>
              <a:t> exec`</a:t>
            </a:r>
            <a:endParaRPr lang="en-US" dirty="0"/>
          </a:p>
        </p:txBody>
      </p:sp>
      <p:sp>
        <p:nvSpPr>
          <p:cNvPr id="5" name="Rectangle 4"/>
          <p:cNvSpPr/>
          <p:nvPr/>
        </p:nvSpPr>
        <p:spPr bwMode="auto">
          <a:xfrm>
            <a:off x="1122159" y="2315963"/>
            <a:ext cx="14431939" cy="201173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93615143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566159"/>
            <a:ext cx="14423693" cy="4330283"/>
          </a:xfrm>
        </p:spPr>
        <p:txBody>
          <a:bodyPr/>
          <a:lstStyle/>
          <a:p>
            <a:r>
              <a:rPr lang="en-US" dirty="0"/>
              <a:t> adding: profile_02/ (stored 0%)</a:t>
            </a:r>
          </a:p>
          <a:p>
            <a:r>
              <a:rPr lang="en-US" dirty="0"/>
              <a:t>  adding: profile_02/metadata.rb (deflated 13%)</a:t>
            </a:r>
          </a:p>
          <a:p>
            <a:r>
              <a:rPr lang="en-US" dirty="0"/>
              <a:t>  adding: profile_02/test/ (stored 0%)</a:t>
            </a:r>
          </a:p>
          <a:p>
            <a:r>
              <a:rPr lang="en-US" dirty="0"/>
              <a:t>  adding: profile_02/test/cis31.rb (deflated 20%)</a:t>
            </a:r>
          </a:p>
        </p:txBody>
      </p:sp>
      <p:sp>
        <p:nvSpPr>
          <p:cNvPr id="3" name="Text Placeholder 2"/>
          <p:cNvSpPr>
            <a:spLocks noGrp="1"/>
          </p:cNvSpPr>
          <p:nvPr>
            <p:ph type="body" sz="quarter" idx="11"/>
          </p:nvPr>
        </p:nvSpPr>
        <p:spPr>
          <a:xfrm>
            <a:off x="1121104" y="1337149"/>
            <a:ext cx="14422528" cy="1406051"/>
          </a:xfrm>
        </p:spPr>
        <p:txBody>
          <a:bodyPr/>
          <a:lstStyle/>
          <a:p>
            <a:r>
              <a:rPr lang="en-US" dirty="0" smtClean="0"/>
              <a:t>$</a:t>
            </a:r>
            <a:r>
              <a:rPr lang="en-US" dirty="0"/>
              <a:t> cd ~/</a:t>
            </a:r>
            <a:r>
              <a:rPr lang="en-US" dirty="0" err="1" smtClean="0"/>
              <a:t>compliance_profiles</a:t>
            </a:r>
            <a:endParaRPr lang="en-US" dirty="0" smtClean="0"/>
          </a:p>
          <a:p>
            <a:r>
              <a:rPr lang="en-US" dirty="0"/>
              <a:t>$ zip -r </a:t>
            </a:r>
            <a:r>
              <a:rPr lang="en-US" dirty="0" smtClean="0"/>
              <a:t>profile_02.zip profile_02</a:t>
            </a:r>
            <a:endParaRPr lang="en-US" dirty="0"/>
          </a:p>
        </p:txBody>
      </p:sp>
      <p:sp>
        <p:nvSpPr>
          <p:cNvPr id="4" name="Title 3"/>
          <p:cNvSpPr>
            <a:spLocks noGrp="1"/>
          </p:cNvSpPr>
          <p:nvPr>
            <p:ph type="title"/>
          </p:nvPr>
        </p:nvSpPr>
        <p:spPr/>
        <p:txBody>
          <a:bodyPr/>
          <a:lstStyle/>
          <a:p>
            <a:r>
              <a:rPr lang="en-US" dirty="0" smtClean="0"/>
              <a:t>GE: Zip up your New Profile</a:t>
            </a:r>
            <a:endParaRPr lang="en-US" dirty="0"/>
          </a:p>
        </p:txBody>
      </p:sp>
    </p:spTree>
    <p:extLst>
      <p:ext uri="{BB962C8B-B14F-4D97-AF65-F5344CB8AC3E}">
        <p14:creationId xmlns:p14="http://schemas.microsoft.com/office/powerpoint/2010/main" val="3411759177"/>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CIS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The </a:t>
            </a:r>
            <a:r>
              <a:rPr lang="en-US" dirty="0"/>
              <a:t>CIS </a:t>
            </a:r>
            <a:r>
              <a:rPr lang="en-US" dirty="0" smtClean="0"/>
              <a:t>Security </a:t>
            </a:r>
            <a:r>
              <a:rPr lang="en-US" dirty="0"/>
              <a:t>Benchmarks program provides well-defined, un-biased and consensus-based industry best practices to help organizations assess and improve their security. </a:t>
            </a:r>
            <a:endParaRPr lang="en-US" dirty="0" smtClean="0"/>
          </a:p>
          <a:p>
            <a:endParaRPr lang="en-US" dirty="0"/>
          </a:p>
          <a:p>
            <a:r>
              <a:rPr lang="en-US" dirty="0" smtClean="0"/>
              <a:t>Resources </a:t>
            </a:r>
            <a:r>
              <a:rPr lang="en-US" dirty="0"/>
              <a:t>include secure configuration benchmarks, automated configuration assessment tools and content, security metrics and security software product certifications</a:t>
            </a:r>
            <a:r>
              <a:rPr lang="en-US" dirty="0" smtClean="0"/>
              <a:t>.</a:t>
            </a:r>
          </a:p>
          <a:p>
            <a:endParaRPr lang="en-US" dirty="0"/>
          </a:p>
          <a:p>
            <a:pPr algn="ctr"/>
            <a:r>
              <a:rPr lang="en-US" dirty="0">
                <a:hlinkClick r:id="rId3"/>
              </a:rPr>
              <a:t>https://benchmarks.cisecurity.org</a:t>
            </a:r>
            <a:r>
              <a:rPr lang="en-US" dirty="0" smtClean="0">
                <a:hlinkClick r:id="rId3"/>
              </a:rPr>
              <a:t>/</a:t>
            </a:r>
            <a:endParaRPr lang="en-US" dirty="0" smtClean="0"/>
          </a:p>
          <a:p>
            <a:endParaRPr lang="en-US" dirty="0"/>
          </a:p>
          <a:p>
            <a:endParaRPr lang="en-US" dirty="0"/>
          </a:p>
        </p:txBody>
      </p:sp>
    </p:spTree>
    <p:extLst>
      <p:ext uri="{BB962C8B-B14F-4D97-AF65-F5344CB8AC3E}">
        <p14:creationId xmlns:p14="http://schemas.microsoft.com/office/powerpoint/2010/main" val="2733593429"/>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98235"/>
            <a:ext cx="14423693" cy="5498208"/>
          </a:xfrm>
        </p:spPr>
        <p:txBody>
          <a:bodyPr/>
          <a:lstStyle/>
          <a:p>
            <a:r>
              <a:rPr lang="en-US" dirty="0"/>
              <a:t>total 12</a:t>
            </a:r>
          </a:p>
          <a:p>
            <a:r>
              <a:rPr lang="en-US" dirty="0" err="1"/>
              <a:t>drwxrwxr</a:t>
            </a:r>
            <a:r>
              <a:rPr lang="en-US" dirty="0"/>
              <a:t>-x 3 chef </a:t>
            </a:r>
            <a:r>
              <a:rPr lang="en-US" dirty="0" err="1"/>
              <a:t>chef</a:t>
            </a:r>
            <a:r>
              <a:rPr lang="en-US" dirty="0"/>
              <a:t> 4096 Dec 14 16:45 profile_01</a:t>
            </a:r>
          </a:p>
          <a:p>
            <a:r>
              <a:rPr lang="en-US" dirty="0" err="1"/>
              <a:t>drwxrwxr</a:t>
            </a:r>
            <a:r>
              <a:rPr lang="en-US" dirty="0"/>
              <a:t>-x 3 chef </a:t>
            </a:r>
            <a:r>
              <a:rPr lang="en-US" dirty="0" err="1"/>
              <a:t>chef</a:t>
            </a:r>
            <a:r>
              <a:rPr lang="en-US" dirty="0"/>
              <a:t> 4096 Dec 22 17:38 profile_02</a:t>
            </a:r>
          </a:p>
          <a:p>
            <a:r>
              <a:rPr lang="en-US" dirty="0"/>
              <a:t>-</a:t>
            </a:r>
            <a:r>
              <a:rPr lang="en-US" dirty="0" err="1"/>
              <a:t>rw</a:t>
            </a:r>
            <a:r>
              <a:rPr lang="en-US" dirty="0"/>
              <a:t>-</a:t>
            </a:r>
            <a:r>
              <a:rPr lang="en-US" dirty="0" err="1"/>
              <a:t>rw</a:t>
            </a:r>
            <a:r>
              <a:rPr lang="en-US" dirty="0"/>
              <a:t>-r-- 1 chef </a:t>
            </a:r>
            <a:r>
              <a:rPr lang="en-US" dirty="0" err="1"/>
              <a:t>chef</a:t>
            </a:r>
            <a:r>
              <a:rPr lang="en-US" dirty="0"/>
              <a:t>  886 Dec 22 17:46 profile_02.zip</a:t>
            </a:r>
          </a:p>
        </p:txBody>
      </p:sp>
      <p:sp>
        <p:nvSpPr>
          <p:cNvPr id="3" name="Text Placeholder 2"/>
          <p:cNvSpPr>
            <a:spLocks noGrp="1"/>
          </p:cNvSpPr>
          <p:nvPr>
            <p:ph type="body" sz="quarter" idx="11"/>
          </p:nvPr>
        </p:nvSpPr>
        <p:spPr>
          <a:xfrm>
            <a:off x="1121104" y="1337149"/>
            <a:ext cx="14422528" cy="857411"/>
          </a:xfrm>
        </p:spPr>
        <p:txBody>
          <a:bodyPr/>
          <a:lstStyle/>
          <a:p>
            <a:r>
              <a:rPr lang="en-US" dirty="0" smtClean="0"/>
              <a:t>$</a:t>
            </a:r>
            <a:r>
              <a:rPr lang="en-US" dirty="0"/>
              <a:t> </a:t>
            </a:r>
            <a:r>
              <a:rPr lang="en-US" dirty="0" smtClean="0"/>
              <a:t>ls -l</a:t>
            </a:r>
            <a:endParaRPr lang="en-US" dirty="0"/>
          </a:p>
        </p:txBody>
      </p:sp>
      <p:sp>
        <p:nvSpPr>
          <p:cNvPr id="4" name="Title 3"/>
          <p:cNvSpPr>
            <a:spLocks noGrp="1"/>
          </p:cNvSpPr>
          <p:nvPr>
            <p:ph type="title"/>
          </p:nvPr>
        </p:nvSpPr>
        <p:spPr/>
        <p:txBody>
          <a:bodyPr/>
          <a:lstStyle/>
          <a:p>
            <a:r>
              <a:rPr lang="en-US" dirty="0" smtClean="0"/>
              <a:t>GE: Verify the zip File's Creation</a:t>
            </a:r>
            <a:endParaRPr lang="en-US" dirty="0"/>
          </a:p>
        </p:txBody>
      </p:sp>
    </p:spTree>
    <p:extLst>
      <p:ext uri="{BB962C8B-B14F-4D97-AF65-F5344CB8AC3E}">
        <p14:creationId xmlns:p14="http://schemas.microsoft.com/office/powerpoint/2010/main" val="2304482559"/>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489675"/>
            <a:ext cx="14423693" cy="5498208"/>
          </a:xfrm>
        </p:spPr>
        <p:txBody>
          <a:bodyPr/>
          <a:lstStyle/>
          <a:p>
            <a:r>
              <a:rPr lang="en-US" sz="2400" dirty="0"/>
              <a:t>chef@52.90.148.31's password:</a:t>
            </a:r>
          </a:p>
          <a:p>
            <a:r>
              <a:rPr lang="en-US" sz="2400" dirty="0"/>
              <a:t>profile_02.zip                                100%  886     0.9KB/s   00:00</a:t>
            </a:r>
          </a:p>
        </p:txBody>
      </p:sp>
      <p:sp>
        <p:nvSpPr>
          <p:cNvPr id="3" name="Text Placeholder 2"/>
          <p:cNvSpPr>
            <a:spLocks noGrp="1"/>
          </p:cNvSpPr>
          <p:nvPr>
            <p:ph type="body" sz="quarter" idx="11"/>
          </p:nvPr>
        </p:nvSpPr>
        <p:spPr>
          <a:xfrm>
            <a:off x="1121104" y="1337149"/>
            <a:ext cx="14422528" cy="857411"/>
          </a:xfrm>
        </p:spPr>
        <p:txBody>
          <a:bodyPr/>
          <a:lstStyle/>
          <a:p>
            <a:r>
              <a:rPr lang="en-US" dirty="0"/>
              <a:t>C:\tmp&gt;scp chef@52.90.148.31:~/</a:t>
            </a:r>
            <a:r>
              <a:rPr lang="en-US" dirty="0" err="1" smtClean="0"/>
              <a:t>compliance_profiles</a:t>
            </a:r>
            <a:r>
              <a:rPr lang="en-US" dirty="0" smtClean="0"/>
              <a:t>/profile_02.zip </a:t>
            </a:r>
            <a:r>
              <a:rPr lang="en-US" dirty="0"/>
              <a:t>.</a:t>
            </a:r>
          </a:p>
        </p:txBody>
      </p:sp>
      <p:sp>
        <p:nvSpPr>
          <p:cNvPr id="4" name="Title 3"/>
          <p:cNvSpPr>
            <a:spLocks noGrp="1"/>
          </p:cNvSpPr>
          <p:nvPr>
            <p:ph type="title"/>
          </p:nvPr>
        </p:nvSpPr>
        <p:spPr/>
        <p:txBody>
          <a:bodyPr>
            <a:normAutofit fontScale="90000"/>
          </a:bodyPr>
          <a:lstStyle/>
          <a:p>
            <a:r>
              <a:rPr lang="en-US" dirty="0" smtClean="0"/>
              <a:t>GE: From your Laptop Run the </a:t>
            </a:r>
            <a:r>
              <a:rPr lang="en-US" dirty="0" err="1" smtClean="0"/>
              <a:t>scp</a:t>
            </a:r>
            <a:r>
              <a:rPr lang="en-US" dirty="0" smtClean="0"/>
              <a:t> Command</a:t>
            </a:r>
            <a:endParaRPr lang="en-US" dirty="0"/>
          </a:p>
        </p:txBody>
      </p:sp>
    </p:spTree>
    <p:extLst>
      <p:ext uri="{BB962C8B-B14F-4D97-AF65-F5344CB8AC3E}">
        <p14:creationId xmlns:p14="http://schemas.microsoft.com/office/powerpoint/2010/main" val="4224003325"/>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Upload the </a:t>
            </a:r>
            <a:r>
              <a:rPr lang="en-US" dirty="0" smtClean="0"/>
              <a:t>Profile </a:t>
            </a:r>
            <a:r>
              <a:rPr lang="en-US" dirty="0"/>
              <a:t>to Chef Compliance</a:t>
            </a:r>
          </a:p>
        </p:txBody>
      </p:sp>
      <p:sp>
        <p:nvSpPr>
          <p:cNvPr id="6" name="Text Placeholder 2"/>
          <p:cNvSpPr>
            <a:spLocks noGrp="1"/>
          </p:cNvSpPr>
          <p:nvPr>
            <p:ph type="body" sz="quarter" idx="12"/>
          </p:nvPr>
        </p:nvSpPr>
        <p:spPr/>
        <p:txBody>
          <a:bodyPr/>
          <a:lstStyle/>
          <a:p>
            <a:r>
              <a:rPr lang="en-US" dirty="0" smtClean="0"/>
              <a:t>From your Compliance Server Dashboard:</a:t>
            </a:r>
            <a:br>
              <a:rPr lang="en-US" dirty="0" smtClean="0"/>
            </a:br>
            <a:r>
              <a:rPr lang="en-US" dirty="0" smtClean="0"/>
              <a:t>Click the </a:t>
            </a:r>
            <a:r>
              <a:rPr lang="en-US" b="1" dirty="0" smtClean="0"/>
              <a:t>Compliance</a:t>
            </a:r>
            <a:r>
              <a:rPr lang="en-US" dirty="0" smtClean="0"/>
              <a:t> button and then click the </a:t>
            </a:r>
            <a:r>
              <a:rPr lang="en-US" b="1" dirty="0" smtClean="0"/>
              <a:t>Add Profile </a:t>
            </a:r>
            <a:r>
              <a:rPr lang="en-US" dirty="0" smtClean="0"/>
              <a:t>button.</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1169053" y="3543300"/>
            <a:ext cx="13917895" cy="4206240"/>
          </a:xfrm>
          <a:prstGeom prst="rect">
            <a:avLst/>
          </a:prstGeom>
          <a:ln>
            <a:solidFill>
              <a:schemeClr val="accent1"/>
            </a:solidFill>
          </a:ln>
        </p:spPr>
      </p:pic>
      <p:cxnSp>
        <p:nvCxnSpPr>
          <p:cNvPr id="5" name="Straight Arrow Connector 4"/>
          <p:cNvCxnSpPr/>
          <p:nvPr/>
        </p:nvCxnSpPr>
        <p:spPr>
          <a:xfrm>
            <a:off x="3177540" y="2994660"/>
            <a:ext cx="22860" cy="3749040"/>
          </a:xfrm>
          <a:prstGeom prst="straightConnector1">
            <a:avLst/>
          </a:prstGeom>
          <a:ln w="38100">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a:off x="10988040" y="2820577"/>
            <a:ext cx="2682240" cy="1042763"/>
          </a:xfrm>
          <a:prstGeom prst="straightConnector1">
            <a:avLst/>
          </a:prstGeom>
          <a:ln w="38100">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6934790"/>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Upload the </a:t>
            </a:r>
            <a:r>
              <a:rPr lang="en-US" dirty="0" smtClean="0"/>
              <a:t>Profile </a:t>
            </a:r>
            <a:r>
              <a:rPr lang="en-US" dirty="0"/>
              <a:t>to Chef Compliance</a:t>
            </a:r>
          </a:p>
        </p:txBody>
      </p:sp>
      <p:sp>
        <p:nvSpPr>
          <p:cNvPr id="6" name="Text Placeholder 2"/>
          <p:cNvSpPr>
            <a:spLocks noGrp="1"/>
          </p:cNvSpPr>
          <p:nvPr>
            <p:ph type="body" sz="quarter" idx="12"/>
          </p:nvPr>
        </p:nvSpPr>
        <p:spPr/>
        <p:txBody>
          <a:bodyPr/>
          <a:lstStyle/>
          <a:p>
            <a:r>
              <a:rPr lang="en-US" dirty="0" smtClean="0"/>
              <a:t>Select the new zip file (profile_02) from your laptop.</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3689146" y="4790122"/>
            <a:ext cx="8877709" cy="2136458"/>
          </a:xfrm>
          <a:prstGeom prst="rect">
            <a:avLst/>
          </a:prstGeom>
          <a:ln>
            <a:solidFill>
              <a:schemeClr val="accent1"/>
            </a:solidFill>
          </a:ln>
        </p:spPr>
      </p:pic>
    </p:spTree>
    <p:extLst>
      <p:ext uri="{BB962C8B-B14F-4D97-AF65-F5344CB8AC3E}">
        <p14:creationId xmlns:p14="http://schemas.microsoft.com/office/powerpoint/2010/main" val="1814171085"/>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Upload the </a:t>
            </a:r>
            <a:r>
              <a:rPr lang="en-US" dirty="0" smtClean="0"/>
              <a:t>Profile </a:t>
            </a:r>
            <a:r>
              <a:rPr lang="en-US" dirty="0"/>
              <a:t>to Chef Compliance</a:t>
            </a:r>
          </a:p>
        </p:txBody>
      </p:sp>
      <p:sp>
        <p:nvSpPr>
          <p:cNvPr id="6" name="Text Placeholder 2"/>
          <p:cNvSpPr>
            <a:spLocks noGrp="1"/>
          </p:cNvSpPr>
          <p:nvPr>
            <p:ph type="body" sz="quarter" idx="12"/>
          </p:nvPr>
        </p:nvSpPr>
        <p:spPr/>
        <p:txBody>
          <a:bodyPr/>
          <a:lstStyle/>
          <a:p>
            <a:r>
              <a:rPr lang="en-US" dirty="0"/>
              <a:t>From </a:t>
            </a:r>
            <a:r>
              <a:rPr lang="en-US" dirty="0" smtClean="0"/>
              <a:t>the Dashboard</a:t>
            </a:r>
            <a:r>
              <a:rPr lang="en-US" dirty="0"/>
              <a:t>, </a:t>
            </a:r>
            <a:r>
              <a:rPr lang="en-US" b="1" dirty="0"/>
              <a:t>select your </a:t>
            </a:r>
            <a:r>
              <a:rPr lang="en-US" b="1" dirty="0" smtClean="0"/>
              <a:t>node</a:t>
            </a:r>
            <a:r>
              <a:rPr lang="en-US" dirty="0" smtClean="0"/>
              <a:t> and then click </a:t>
            </a:r>
            <a:r>
              <a:rPr lang="en-US" dirty="0"/>
              <a:t>the </a:t>
            </a:r>
            <a:r>
              <a:rPr lang="en-US" b="1" dirty="0" smtClean="0"/>
              <a:t>Scan</a:t>
            </a:r>
            <a:r>
              <a:rPr lang="en-US" dirty="0" smtClean="0"/>
              <a:t> </a:t>
            </a:r>
            <a:r>
              <a:rPr lang="en-US" dirty="0"/>
              <a:t>button.</a:t>
            </a:r>
            <a:endParaRPr lang="en-US" dirty="0" smtClean="0"/>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2638777" y="3360420"/>
            <a:ext cx="10978446" cy="4564454"/>
          </a:xfrm>
          <a:prstGeom prst="rect">
            <a:avLst/>
          </a:prstGeom>
          <a:ln>
            <a:solidFill>
              <a:schemeClr val="accent1"/>
            </a:solidFill>
          </a:ln>
        </p:spPr>
      </p:pic>
    </p:spTree>
    <p:extLst>
      <p:ext uri="{BB962C8B-B14F-4D97-AF65-F5344CB8AC3E}">
        <p14:creationId xmlns:p14="http://schemas.microsoft.com/office/powerpoint/2010/main" val="1421935657"/>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Scan Using the New Profile</a:t>
            </a:r>
            <a:endParaRPr lang="en-US" dirty="0"/>
          </a:p>
        </p:txBody>
      </p:sp>
      <p:sp>
        <p:nvSpPr>
          <p:cNvPr id="6" name="Text Placeholder 2"/>
          <p:cNvSpPr>
            <a:spLocks noGrp="1"/>
          </p:cNvSpPr>
          <p:nvPr>
            <p:ph type="body" sz="quarter" idx="12"/>
          </p:nvPr>
        </p:nvSpPr>
        <p:spPr>
          <a:xfrm>
            <a:off x="650040" y="1856198"/>
            <a:ext cx="5842200" cy="5345953"/>
          </a:xfrm>
        </p:spPr>
        <p:txBody>
          <a:bodyPr/>
          <a:lstStyle/>
          <a:p>
            <a:r>
              <a:rPr lang="en-US" dirty="0" smtClean="0"/>
              <a:t>From the resulting page, select only the new profile (admin/profile-cis-3.1) and then click </a:t>
            </a:r>
            <a:r>
              <a:rPr lang="en-US" b="1" dirty="0" smtClean="0"/>
              <a:t>Scan now</a:t>
            </a:r>
            <a:r>
              <a:rPr lang="en-US" dirty="0" smtClean="0"/>
              <a:t>.</a:t>
            </a:r>
          </a:p>
          <a:p>
            <a:endParaRPr lang="en-US" dirty="0"/>
          </a:p>
        </p:txBody>
      </p:sp>
      <p:pic>
        <p:nvPicPr>
          <p:cNvPr id="4" name="Picture 3"/>
          <p:cNvPicPr>
            <a:picLocks noChangeAspect="1"/>
          </p:cNvPicPr>
          <p:nvPr/>
        </p:nvPicPr>
        <p:blipFill>
          <a:blip r:embed="rId3"/>
          <a:stretch>
            <a:fillRect/>
          </a:stretch>
        </p:blipFill>
        <p:spPr>
          <a:xfrm>
            <a:off x="8472708" y="1259455"/>
            <a:ext cx="6969438" cy="6730431"/>
          </a:xfrm>
          <a:prstGeom prst="rect">
            <a:avLst/>
          </a:prstGeom>
          <a:ln>
            <a:solidFill>
              <a:schemeClr val="accent1"/>
            </a:solidFill>
          </a:ln>
        </p:spPr>
      </p:pic>
    </p:spTree>
    <p:extLst>
      <p:ext uri="{BB962C8B-B14F-4D97-AF65-F5344CB8AC3E}">
        <p14:creationId xmlns:p14="http://schemas.microsoft.com/office/powerpoint/2010/main" val="2791519806"/>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Results of the Custom Profile Scan</a:t>
            </a:r>
            <a:endParaRPr lang="en-US" dirty="0"/>
          </a:p>
        </p:txBody>
      </p:sp>
      <p:sp>
        <p:nvSpPr>
          <p:cNvPr id="6" name="Text Placeholder 2"/>
          <p:cNvSpPr>
            <a:spLocks noGrp="1"/>
          </p:cNvSpPr>
          <p:nvPr>
            <p:ph type="body" sz="quarter" idx="12"/>
          </p:nvPr>
        </p:nvSpPr>
        <p:spPr>
          <a:xfrm>
            <a:off x="297180" y="1856198"/>
            <a:ext cx="2720340" cy="5345953"/>
          </a:xfrm>
        </p:spPr>
        <p:txBody>
          <a:bodyPr/>
          <a:lstStyle/>
          <a:p>
            <a:r>
              <a:rPr lang="en-US" dirty="0" smtClean="0"/>
              <a:t>The results of your scan should look like this example.</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3" name="Picture 2"/>
          <p:cNvPicPr>
            <a:picLocks noChangeAspect="1"/>
          </p:cNvPicPr>
          <p:nvPr/>
        </p:nvPicPr>
        <p:blipFill>
          <a:blip r:embed="rId3"/>
          <a:stretch>
            <a:fillRect/>
          </a:stretch>
        </p:blipFill>
        <p:spPr>
          <a:xfrm>
            <a:off x="3510279" y="1575434"/>
            <a:ext cx="11672047" cy="5374005"/>
          </a:xfrm>
          <a:prstGeom prst="rect">
            <a:avLst/>
          </a:prstGeom>
          <a:ln>
            <a:solidFill>
              <a:schemeClr val="accent1"/>
            </a:solidFill>
          </a:ln>
        </p:spPr>
      </p:pic>
    </p:spTree>
    <p:extLst>
      <p:ext uri="{BB962C8B-B14F-4D97-AF65-F5344CB8AC3E}">
        <p14:creationId xmlns:p14="http://schemas.microsoft.com/office/powerpoint/2010/main" val="2495160734"/>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Results of the Custom Profile Scan</a:t>
            </a:r>
            <a:endParaRPr lang="en-US" dirty="0"/>
          </a:p>
        </p:txBody>
      </p:sp>
      <p:sp>
        <p:nvSpPr>
          <p:cNvPr id="6" name="Text Placeholder 2"/>
          <p:cNvSpPr>
            <a:spLocks noGrp="1"/>
          </p:cNvSpPr>
          <p:nvPr>
            <p:ph type="body" sz="quarter" idx="12"/>
          </p:nvPr>
        </p:nvSpPr>
        <p:spPr>
          <a:xfrm>
            <a:off x="297180" y="1856198"/>
            <a:ext cx="15544800" cy="5345953"/>
          </a:xfrm>
        </p:spPr>
        <p:txBody>
          <a:bodyPr/>
          <a:lstStyle/>
          <a:p>
            <a:r>
              <a:rPr lang="en-US" dirty="0" smtClean="0"/>
              <a:t>You should also be able to see your custom profile from your Compliance page.</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2410860" y="3772169"/>
            <a:ext cx="11434280" cy="3663801"/>
          </a:xfrm>
          <a:prstGeom prst="rect">
            <a:avLst/>
          </a:prstGeom>
          <a:ln>
            <a:solidFill>
              <a:schemeClr val="accent1"/>
            </a:solidFill>
          </a:ln>
        </p:spPr>
      </p:pic>
    </p:spTree>
    <p:extLst>
      <p:ext uri="{BB962C8B-B14F-4D97-AF65-F5344CB8AC3E}">
        <p14:creationId xmlns:p14="http://schemas.microsoft.com/office/powerpoint/2010/main" val="807637005"/>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DoD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Department of Defense (DoD) STIGs</a:t>
            </a:r>
            <a:endParaRPr lang="en-US" dirty="0"/>
          </a:p>
          <a:p>
            <a:endParaRPr lang="en-US" dirty="0" smtClean="0"/>
          </a:p>
          <a:p>
            <a:r>
              <a:rPr lang="en-US" dirty="0" smtClean="0"/>
              <a:t>The </a:t>
            </a:r>
            <a:r>
              <a:rPr lang="en-US" dirty="0"/>
              <a:t>Security Technical Implementation Guides (STIGs) and the NSA Guides are the configuration standards for DOD IA and IA-enabled devices/systems. </a:t>
            </a:r>
          </a:p>
          <a:p>
            <a:endParaRPr lang="en-US" dirty="0"/>
          </a:p>
        </p:txBody>
      </p:sp>
    </p:spTree>
    <p:extLst>
      <p:ext uri="{BB962C8B-B14F-4D97-AF65-F5344CB8AC3E}">
        <p14:creationId xmlns:p14="http://schemas.microsoft.com/office/powerpoint/2010/main" val="2951886090"/>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DoD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Department of Defense (DoD) STIGs</a:t>
            </a:r>
            <a:endParaRPr lang="en-US" dirty="0"/>
          </a:p>
          <a:p>
            <a:endParaRPr lang="en-US" dirty="0" smtClean="0"/>
          </a:p>
          <a:p>
            <a:r>
              <a:rPr lang="en-US" dirty="0" smtClean="0"/>
              <a:t>Since </a:t>
            </a:r>
            <a:r>
              <a:rPr lang="en-US" dirty="0"/>
              <a:t>1998, DISA has played a critical role enhancing the security posture of DoD's security systems by providing the Security Technical Implementation Guides (STIGs). </a:t>
            </a:r>
            <a:endParaRPr lang="en-US" dirty="0" smtClean="0"/>
          </a:p>
          <a:p>
            <a:endParaRPr lang="en-US" dirty="0"/>
          </a:p>
          <a:p>
            <a:r>
              <a:rPr lang="en-US" dirty="0" smtClean="0"/>
              <a:t>The </a:t>
            </a:r>
            <a:r>
              <a:rPr lang="en-US" dirty="0"/>
              <a:t>STIGs contain technical guidance to "lock down" information systems/software that might otherwise be vulnerable to a malicious computer attack</a:t>
            </a:r>
            <a:r>
              <a:rPr lang="en-US" dirty="0" smtClean="0"/>
              <a:t>.</a:t>
            </a:r>
            <a:endParaRPr lang="en-US" dirty="0"/>
          </a:p>
          <a:p>
            <a:pPr algn="ctr"/>
            <a:r>
              <a:rPr lang="en-US" dirty="0">
                <a:hlinkClick r:id="rId3"/>
              </a:rPr>
              <a:t>http://</a:t>
            </a:r>
            <a:r>
              <a:rPr lang="en-US" dirty="0" smtClean="0">
                <a:hlinkClick r:id="rId3"/>
              </a:rPr>
              <a:t>iase.disa.mil/stigs/Pages/index.aspx</a:t>
            </a:r>
            <a:endParaRPr lang="en-US" dirty="0" smtClean="0"/>
          </a:p>
          <a:p>
            <a:pPr algn="ctr"/>
            <a:endParaRPr lang="en-US" dirty="0"/>
          </a:p>
          <a:p>
            <a:endParaRPr lang="en-US" dirty="0"/>
          </a:p>
        </p:txBody>
      </p:sp>
    </p:spTree>
    <p:extLst>
      <p:ext uri="{BB962C8B-B14F-4D97-AF65-F5344CB8AC3E}">
        <p14:creationId xmlns:p14="http://schemas.microsoft.com/office/powerpoint/2010/main" val="1097838391"/>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GE: Compliance Frameworks - CIS</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pPr marL="342900" indent="-342900">
              <a:buFont typeface="Wingdings" panose="05000000000000000000" pitchFamily="2" charset="2"/>
              <a:buChar char="q"/>
            </a:pPr>
            <a:r>
              <a:rPr lang="en-US" dirty="0" smtClean="0"/>
              <a:t>Download </a:t>
            </a:r>
            <a:r>
              <a:rPr lang="en-US" dirty="0"/>
              <a:t>the benchmark PDF for the </a:t>
            </a:r>
            <a:r>
              <a:rPr lang="en-US" dirty="0" smtClean="0"/>
              <a:t>platform </a:t>
            </a:r>
            <a:r>
              <a:rPr lang="en-US" dirty="0"/>
              <a:t>of your scanning </a:t>
            </a:r>
            <a:r>
              <a:rPr lang="en-US" dirty="0" smtClean="0"/>
              <a:t>target</a:t>
            </a:r>
            <a:endParaRPr lang="en-US" dirty="0"/>
          </a:p>
          <a:p>
            <a:pPr marL="342900" indent="-342900">
              <a:buFont typeface="Wingdings" panose="05000000000000000000" pitchFamily="2" charset="2"/>
              <a:buChar char="q"/>
            </a:pPr>
            <a:r>
              <a:rPr lang="en-US" dirty="0" smtClean="0"/>
              <a:t>Implement </a:t>
            </a:r>
            <a:r>
              <a:rPr lang="en-US" dirty="0"/>
              <a:t>Section 3 - Specialty Purpose Services as </a:t>
            </a:r>
            <a:r>
              <a:rPr lang="en-US" dirty="0" err="1"/>
              <a:t>InSpec</a:t>
            </a:r>
            <a:r>
              <a:rPr lang="en-US" dirty="0"/>
              <a:t> </a:t>
            </a:r>
            <a:r>
              <a:rPr lang="en-US" dirty="0" smtClean="0"/>
              <a:t>controls.</a:t>
            </a:r>
          </a:p>
          <a:p>
            <a:pPr marL="342900" indent="-342900">
              <a:buFont typeface="Wingdings" panose="05000000000000000000" pitchFamily="2" charset="2"/>
              <a:buChar char="q"/>
            </a:pPr>
            <a:r>
              <a:rPr lang="en-US" dirty="0" smtClean="0"/>
              <a:t>Use </a:t>
            </a:r>
            <a:r>
              <a:rPr lang="en-US" dirty="0"/>
              <a:t>`</a:t>
            </a:r>
            <a:r>
              <a:rPr lang="en-US" dirty="0" err="1"/>
              <a:t>inspec</a:t>
            </a:r>
            <a:r>
              <a:rPr lang="en-US" dirty="0"/>
              <a:t> exec` to run the tests against your Linux </a:t>
            </a:r>
            <a:r>
              <a:rPr lang="en-US" dirty="0" smtClean="0"/>
              <a:t>target.</a:t>
            </a:r>
          </a:p>
          <a:p>
            <a:pPr marL="342900" indent="-342900">
              <a:buFont typeface="Wingdings" panose="05000000000000000000" pitchFamily="2" charset="2"/>
              <a:buChar char="q"/>
            </a:pPr>
            <a:r>
              <a:rPr lang="en-US" dirty="0" smtClean="0"/>
              <a:t>Package the profile </a:t>
            </a:r>
            <a:r>
              <a:rPr lang="en-US" dirty="0"/>
              <a:t>and upload </a:t>
            </a:r>
            <a:r>
              <a:rPr lang="en-US" dirty="0" smtClean="0"/>
              <a:t>it to </a:t>
            </a:r>
            <a:r>
              <a:rPr lang="en-US" dirty="0"/>
              <a:t>your Compliance server.</a:t>
            </a:r>
          </a:p>
          <a:p>
            <a:endParaRPr lang="en-US" dirty="0"/>
          </a:p>
          <a:p>
            <a:endParaRPr lang="en-US" dirty="0" smtClean="0"/>
          </a:p>
          <a:p>
            <a:endParaRPr lang="en-US" dirty="0"/>
          </a:p>
        </p:txBody>
      </p:sp>
    </p:spTree>
    <p:extLst>
      <p:ext uri="{BB962C8B-B14F-4D97-AF65-F5344CB8AC3E}">
        <p14:creationId xmlns:p14="http://schemas.microsoft.com/office/powerpoint/2010/main" val="422149947"/>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0521" y="2292126"/>
            <a:ext cx="13285334" cy="852712"/>
          </a:xfrm>
        </p:spPr>
        <p:txBody>
          <a:bodyPr>
            <a:normAutofit fontScale="90000"/>
          </a:bodyPr>
          <a:lstStyle/>
          <a:p>
            <a:r>
              <a:rPr lang="en-US" dirty="0" smtClean="0"/>
              <a:t>GE: Compliance Frameworks - DoD</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pPr marL="342900" indent="-342900">
              <a:buFont typeface="Wingdings" panose="05000000000000000000" pitchFamily="2" charset="2"/>
              <a:buChar char="q"/>
            </a:pPr>
            <a:r>
              <a:rPr lang="en-US" dirty="0"/>
              <a:t>Download STIGViewer2.</a:t>
            </a:r>
          </a:p>
          <a:p>
            <a:pPr marL="342900" indent="-342900">
              <a:buFont typeface="Wingdings" panose="05000000000000000000" pitchFamily="2" charset="2"/>
              <a:buChar char="q"/>
            </a:pPr>
            <a:r>
              <a:rPr lang="en-US" dirty="0"/>
              <a:t>Download STIG profiles for RHEL 6 and Windows 2012 MS (Member Server).</a:t>
            </a:r>
          </a:p>
          <a:p>
            <a:pPr marL="342900" indent="-342900">
              <a:buFont typeface="Wingdings" panose="05000000000000000000" pitchFamily="2" charset="2"/>
              <a:buChar char="q"/>
            </a:pPr>
            <a:r>
              <a:rPr lang="en-US" dirty="0"/>
              <a:t>Write a compliance profile for RHEL 6 Category 1 benchmarks.</a:t>
            </a:r>
          </a:p>
          <a:p>
            <a:pPr marL="342900" indent="-342900">
              <a:buFont typeface="Wingdings" panose="05000000000000000000" pitchFamily="2" charset="2"/>
              <a:buChar char="q"/>
            </a:pPr>
            <a:r>
              <a:rPr lang="en-US" dirty="0"/>
              <a:t>Implement the following Windows 2012 controls: V-1073, V-2374.</a:t>
            </a:r>
            <a:endParaRPr lang="en-US" dirty="0" smtClean="0"/>
          </a:p>
          <a:p>
            <a:pPr marL="342900" indent="-342900">
              <a:buFont typeface="Wingdings" panose="05000000000000000000" pitchFamily="2" charset="2"/>
              <a:buChar char="q"/>
            </a:pPr>
            <a:r>
              <a:rPr lang="en-US" dirty="0" smtClean="0"/>
              <a:t>Package the profile </a:t>
            </a:r>
            <a:r>
              <a:rPr lang="en-US" dirty="0"/>
              <a:t>and upload </a:t>
            </a:r>
            <a:r>
              <a:rPr lang="en-US" dirty="0" smtClean="0"/>
              <a:t>it to </a:t>
            </a:r>
            <a:r>
              <a:rPr lang="en-US" dirty="0"/>
              <a:t>your Compliance server.</a:t>
            </a:r>
          </a:p>
          <a:p>
            <a:endParaRPr lang="en-US" dirty="0"/>
          </a:p>
          <a:p>
            <a:endParaRPr lang="en-US" dirty="0" smtClean="0"/>
          </a:p>
          <a:p>
            <a:endParaRPr lang="en-US" dirty="0"/>
          </a:p>
        </p:txBody>
      </p:sp>
    </p:spTree>
    <p:extLst>
      <p:ext uri="{BB962C8B-B14F-4D97-AF65-F5344CB8AC3E}">
        <p14:creationId xmlns:p14="http://schemas.microsoft.com/office/powerpoint/2010/main" val="4208910183"/>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Download </a:t>
            </a:r>
            <a:r>
              <a:rPr lang="en-US" dirty="0" smtClean="0"/>
              <a:t>STIGViewer2.x</a:t>
            </a:r>
            <a:endParaRPr lang="en-US" dirty="0"/>
          </a:p>
        </p:txBody>
      </p:sp>
      <p:sp>
        <p:nvSpPr>
          <p:cNvPr id="6" name="Text Placeholder 2"/>
          <p:cNvSpPr>
            <a:spLocks noGrp="1"/>
          </p:cNvSpPr>
          <p:nvPr>
            <p:ph type="body" sz="quarter" idx="12"/>
          </p:nvPr>
        </p:nvSpPr>
        <p:spPr/>
        <p:txBody>
          <a:bodyPr/>
          <a:lstStyle/>
          <a:p>
            <a:r>
              <a:rPr lang="en-US" dirty="0" smtClean="0"/>
              <a:t>From your local laptop, go to this site...</a:t>
            </a:r>
          </a:p>
          <a:p>
            <a:r>
              <a:rPr lang="en-US" dirty="0">
                <a:hlinkClick r:id="rId3"/>
              </a:rPr>
              <a:t>http://</a:t>
            </a:r>
            <a:r>
              <a:rPr lang="en-US" dirty="0" smtClean="0">
                <a:hlinkClick r:id="rId3"/>
              </a:rPr>
              <a:t>iase.disa.mil/stigs/Pages/stig-viewing-guidance.aspx</a:t>
            </a:r>
            <a:endParaRPr lang="en-US" dirty="0" smtClean="0"/>
          </a:p>
          <a:p>
            <a:r>
              <a:rPr lang="en-US" dirty="0" smtClean="0"/>
              <a:t>...and download the latest version of the STIG Viewer</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4"/>
          <a:stretch>
            <a:fillRect/>
          </a:stretch>
        </p:blipFill>
        <p:spPr>
          <a:xfrm>
            <a:off x="4655231" y="3907189"/>
            <a:ext cx="6945539" cy="4083001"/>
          </a:xfrm>
          <a:prstGeom prst="rect">
            <a:avLst/>
          </a:prstGeom>
          <a:ln>
            <a:solidFill>
              <a:schemeClr val="accent1"/>
            </a:solidFill>
          </a:ln>
        </p:spPr>
      </p:pic>
    </p:spTree>
    <p:extLst>
      <p:ext uri="{BB962C8B-B14F-4D97-AF65-F5344CB8AC3E}">
        <p14:creationId xmlns:p14="http://schemas.microsoft.com/office/powerpoint/2010/main" val="634997789"/>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Download </a:t>
            </a:r>
            <a:r>
              <a:rPr lang="en-US" dirty="0" smtClean="0"/>
              <a:t>Java JRE if Necessary </a:t>
            </a:r>
            <a:endParaRPr lang="en-US" dirty="0"/>
          </a:p>
        </p:txBody>
      </p:sp>
      <p:sp>
        <p:nvSpPr>
          <p:cNvPr id="6" name="Text Placeholder 2"/>
          <p:cNvSpPr>
            <a:spLocks noGrp="1"/>
          </p:cNvSpPr>
          <p:nvPr>
            <p:ph type="body" sz="quarter" idx="12"/>
          </p:nvPr>
        </p:nvSpPr>
        <p:spPr>
          <a:xfrm>
            <a:off x="650040" y="1856198"/>
            <a:ext cx="6012017" cy="5345953"/>
          </a:xfrm>
        </p:spPr>
        <p:txBody>
          <a:bodyPr/>
          <a:lstStyle/>
          <a:p>
            <a:r>
              <a:rPr lang="en-US" dirty="0" smtClean="0"/>
              <a:t>You may need to install the </a:t>
            </a:r>
            <a:r>
              <a:rPr lang="en-US" dirty="0"/>
              <a:t>latest Java Runtime Environment (JRE</a:t>
            </a:r>
            <a:r>
              <a:rPr lang="en-US" dirty="0" smtClean="0"/>
              <a:t>) if your </a:t>
            </a:r>
            <a:r>
              <a:rPr lang="en-US" dirty="0"/>
              <a:t>STIG </a:t>
            </a:r>
            <a:r>
              <a:rPr lang="en-US" dirty="0" smtClean="0"/>
              <a:t>Viewer doesn't launch when clicked.</a:t>
            </a:r>
          </a:p>
          <a:p>
            <a:endParaRPr lang="en-US" dirty="0"/>
          </a:p>
          <a:p>
            <a:r>
              <a:rPr lang="en-US" dirty="0">
                <a:hlinkClick r:id="rId3"/>
              </a:rPr>
              <a:t>http://</a:t>
            </a:r>
            <a:r>
              <a:rPr lang="en-US" dirty="0" smtClean="0">
                <a:hlinkClick r:id="rId3"/>
              </a:rPr>
              <a:t>www.oracle.com/technetwork/java/javase/downloads/jre8-downloads-2133155.html</a:t>
            </a:r>
            <a:endParaRPr lang="en-US" dirty="0" smtClean="0"/>
          </a:p>
          <a:p>
            <a:endParaRPr lang="en-US" dirty="0"/>
          </a:p>
          <a:p>
            <a:endParaRPr lang="en-US" dirty="0" smtClean="0"/>
          </a:p>
        </p:txBody>
      </p:sp>
      <p:pic>
        <p:nvPicPr>
          <p:cNvPr id="5" name="Picture 4"/>
          <p:cNvPicPr>
            <a:picLocks noChangeAspect="1"/>
          </p:cNvPicPr>
          <p:nvPr/>
        </p:nvPicPr>
        <p:blipFill>
          <a:blip r:embed="rId4"/>
          <a:stretch>
            <a:fillRect/>
          </a:stretch>
        </p:blipFill>
        <p:spPr>
          <a:xfrm>
            <a:off x="7233330" y="2009811"/>
            <a:ext cx="8856274" cy="5038725"/>
          </a:xfrm>
          <a:prstGeom prst="rect">
            <a:avLst/>
          </a:prstGeom>
          <a:ln>
            <a:solidFill>
              <a:schemeClr val="accent1"/>
            </a:solidFill>
          </a:ln>
        </p:spPr>
      </p:pic>
    </p:spTree>
    <p:extLst>
      <p:ext uri="{BB962C8B-B14F-4D97-AF65-F5344CB8AC3E}">
        <p14:creationId xmlns:p14="http://schemas.microsoft.com/office/powerpoint/2010/main" val="3942763491"/>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a:t>
            </a:r>
            <a:r>
              <a:rPr lang="en-US" dirty="0" err="1" smtClean="0"/>
              <a:t>tbd</a:t>
            </a:r>
            <a:endParaRPr lang="en-US" dirty="0"/>
          </a:p>
        </p:txBody>
      </p:sp>
      <p:sp>
        <p:nvSpPr>
          <p:cNvPr id="3" name="Text Placeholder 2"/>
          <p:cNvSpPr>
            <a:spLocks noGrp="1"/>
          </p:cNvSpPr>
          <p:nvPr>
            <p:ph type="body" sz="quarter" idx="12"/>
          </p:nvPr>
        </p:nvSpPr>
        <p:spPr>
          <a:xfrm>
            <a:off x="650040" y="1856198"/>
            <a:ext cx="10925875" cy="5345953"/>
          </a:xfrm>
        </p:spPr>
        <p:txBody>
          <a:bodyPr/>
          <a:lstStyle/>
          <a:p>
            <a:r>
              <a:rPr lang="en-US" dirty="0"/>
              <a:t> </a:t>
            </a:r>
            <a:r>
              <a:rPr lang="en-US" dirty="0" smtClean="0"/>
              <a:t>The latest CIS benchmarks in PDF format can be downloaded from here:</a:t>
            </a:r>
            <a:endParaRPr lang="en-US" dirty="0">
              <a:hlinkClick r:id="rId2"/>
            </a:endParaRPr>
          </a:p>
          <a:p>
            <a:r>
              <a:rPr lang="en-US" dirty="0" smtClean="0">
                <a:hlinkClick r:id="rId2"/>
              </a:rPr>
              <a:t>https</a:t>
            </a:r>
            <a:r>
              <a:rPr lang="en-US" dirty="0">
                <a:hlinkClick r:id="rId2"/>
              </a:rPr>
              <a:t>://benchmarks.cisecurity.org/downloads/latest/</a:t>
            </a:r>
            <a:r>
              <a:rPr lang="en-US" dirty="0" smtClean="0"/>
              <a:t> </a:t>
            </a:r>
          </a:p>
          <a:p>
            <a:r>
              <a:rPr lang="en-US" dirty="0" smtClean="0"/>
              <a:t>From that link, scroll down to and download the </a:t>
            </a:r>
          </a:p>
          <a:p>
            <a:r>
              <a:rPr lang="pt-BR" dirty="0" smtClean="0"/>
              <a:t>CIS </a:t>
            </a:r>
            <a:r>
              <a:rPr lang="pt-BR" dirty="0"/>
              <a:t>CentOS Linux 6 </a:t>
            </a:r>
            <a:r>
              <a:rPr lang="pt-BR" dirty="0" smtClean="0"/>
              <a:t>Benchmark PDF.</a:t>
            </a:r>
            <a:endParaRPr lang="en-US" dirty="0"/>
          </a:p>
        </p:txBody>
      </p:sp>
    </p:spTree>
    <p:extLst>
      <p:ext uri="{BB962C8B-B14F-4D97-AF65-F5344CB8AC3E}">
        <p14:creationId xmlns:p14="http://schemas.microsoft.com/office/powerpoint/2010/main" val="103202851"/>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GE: Downloading the CIS Benchmarks for Linux </a:t>
            </a:r>
            <a:endParaRPr lang="en-US" sz="4800"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1. Go to: </a:t>
            </a:r>
            <a:r>
              <a:rPr lang="en-US" dirty="0">
                <a:hlinkClick r:id="rId3"/>
              </a:rPr>
              <a:t>https://benchmarks.cisecurity.org/</a:t>
            </a:r>
            <a:endParaRPr lang="en-US" dirty="0"/>
          </a:p>
          <a:p>
            <a:pPr marL="514350" indent="-514350">
              <a:buAutoNum type="arabicPeriod" startAt="2"/>
            </a:pPr>
            <a:r>
              <a:rPr lang="en-US" dirty="0" smtClean="0"/>
              <a:t>Click the </a:t>
            </a:r>
            <a:r>
              <a:rPr lang="en-US" b="1" dirty="0" smtClean="0"/>
              <a:t>Products &amp; Services </a:t>
            </a:r>
            <a:r>
              <a:rPr lang="en-US" dirty="0" smtClean="0"/>
              <a:t>tab.</a:t>
            </a:r>
          </a:p>
          <a:p>
            <a:pPr marL="514350" indent="-514350">
              <a:buAutoNum type="arabicPeriod" startAt="2"/>
            </a:pPr>
            <a:r>
              <a:rPr lang="en-US" dirty="0" smtClean="0"/>
              <a:t>Click</a:t>
            </a:r>
            <a:r>
              <a:rPr lang="en-US" b="1" dirty="0" smtClean="0"/>
              <a:t> Benchmarks</a:t>
            </a:r>
            <a:r>
              <a:rPr lang="en-US" dirty="0" smtClean="0"/>
              <a:t>.</a:t>
            </a:r>
            <a:endParaRPr lang="en-US" dirty="0"/>
          </a:p>
        </p:txBody>
      </p:sp>
      <p:pic>
        <p:nvPicPr>
          <p:cNvPr id="7" name="Picture 6"/>
          <p:cNvPicPr>
            <a:picLocks noChangeAspect="1"/>
          </p:cNvPicPr>
          <p:nvPr/>
        </p:nvPicPr>
        <p:blipFill>
          <a:blip r:embed="rId4"/>
          <a:stretch>
            <a:fillRect/>
          </a:stretch>
        </p:blipFill>
        <p:spPr>
          <a:xfrm>
            <a:off x="3501955" y="4157614"/>
            <a:ext cx="9513651" cy="3590401"/>
          </a:xfrm>
          <a:prstGeom prst="rect">
            <a:avLst/>
          </a:prstGeom>
          <a:ln>
            <a:solidFill>
              <a:schemeClr val="accent1"/>
            </a:solidFill>
          </a:ln>
        </p:spPr>
      </p:pic>
      <p:cxnSp>
        <p:nvCxnSpPr>
          <p:cNvPr id="9" name="Straight Arrow Connector 8"/>
          <p:cNvCxnSpPr/>
          <p:nvPr/>
        </p:nvCxnSpPr>
        <p:spPr>
          <a:xfrm>
            <a:off x="5972783" y="3132306"/>
            <a:ext cx="4883285" cy="282050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4549303" y="3751632"/>
            <a:ext cx="917642" cy="322649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52304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Downloading the CIS Benchmarks </a:t>
            </a:r>
            <a:endParaRPr lang="en-US"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a:t>
            </a:r>
            <a:r>
              <a:rPr lang="en-US" b="1" dirty="0" smtClean="0"/>
              <a:t>Available Free of Charge </a:t>
            </a:r>
            <a:r>
              <a:rPr lang="en-US" dirty="0" smtClean="0"/>
              <a:t>section and then click </a:t>
            </a:r>
            <a:r>
              <a:rPr lang="en-US" b="1" dirty="0" smtClean="0"/>
              <a:t>Current version of CIS Benchmarks.</a:t>
            </a:r>
            <a:endParaRPr lang="en-US" dirty="0"/>
          </a:p>
        </p:txBody>
      </p:sp>
      <p:pic>
        <p:nvPicPr>
          <p:cNvPr id="4" name="Picture 3"/>
          <p:cNvPicPr>
            <a:picLocks noChangeAspect="1"/>
          </p:cNvPicPr>
          <p:nvPr/>
        </p:nvPicPr>
        <p:blipFill>
          <a:blip r:embed="rId3"/>
          <a:stretch>
            <a:fillRect/>
          </a:stretch>
        </p:blipFill>
        <p:spPr>
          <a:xfrm>
            <a:off x="3501045" y="4048669"/>
            <a:ext cx="9871855" cy="3876205"/>
          </a:xfrm>
          <a:prstGeom prst="rect">
            <a:avLst/>
          </a:prstGeom>
          <a:ln>
            <a:solidFill>
              <a:schemeClr val="accent1"/>
            </a:solidFill>
          </a:ln>
        </p:spPr>
      </p:pic>
      <p:cxnSp>
        <p:nvCxnSpPr>
          <p:cNvPr id="9" name="Straight Arrow Connector 8"/>
          <p:cNvCxnSpPr/>
          <p:nvPr/>
        </p:nvCxnSpPr>
        <p:spPr>
          <a:xfrm>
            <a:off x="2542926" y="3521413"/>
            <a:ext cx="2441643" cy="342413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466679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 Downloading the CIS Linux Benchmarks </a:t>
            </a:r>
            <a:endParaRPr lang="en-US"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benchmark for the system you're running. In our case, click the </a:t>
            </a:r>
            <a:br>
              <a:rPr lang="en-US" dirty="0" smtClean="0"/>
            </a:br>
            <a:r>
              <a:rPr lang="pt-BR" b="1" dirty="0" smtClean="0"/>
              <a:t>CIS </a:t>
            </a:r>
            <a:r>
              <a:rPr lang="pt-BR" b="1" dirty="0"/>
              <a:t>CentOS Linux 6 </a:t>
            </a:r>
            <a:r>
              <a:rPr lang="pt-BR" b="1" dirty="0" smtClean="0"/>
              <a:t>Benchmark </a:t>
            </a:r>
            <a:r>
              <a:rPr lang="pt-BR" dirty="0" smtClean="0"/>
              <a:t>link.</a:t>
            </a:r>
            <a:endParaRPr lang="en-US" dirty="0"/>
          </a:p>
        </p:txBody>
      </p:sp>
      <p:pic>
        <p:nvPicPr>
          <p:cNvPr id="5" name="Picture 4"/>
          <p:cNvPicPr>
            <a:picLocks noChangeAspect="1"/>
          </p:cNvPicPr>
          <p:nvPr/>
        </p:nvPicPr>
        <p:blipFill>
          <a:blip r:embed="rId3"/>
          <a:stretch>
            <a:fillRect/>
          </a:stretch>
        </p:blipFill>
        <p:spPr>
          <a:xfrm>
            <a:off x="2949001" y="3856448"/>
            <a:ext cx="10357998" cy="3768814"/>
          </a:xfrm>
          <a:prstGeom prst="rect">
            <a:avLst/>
          </a:prstGeom>
          <a:ln>
            <a:solidFill>
              <a:schemeClr val="accent1"/>
            </a:solidFill>
          </a:ln>
        </p:spPr>
      </p:pic>
      <p:cxnSp>
        <p:nvCxnSpPr>
          <p:cNvPr id="9" name="Straight Arrow Connector 8"/>
          <p:cNvCxnSpPr/>
          <p:nvPr/>
        </p:nvCxnSpPr>
        <p:spPr>
          <a:xfrm>
            <a:off x="2542926" y="3521413"/>
            <a:ext cx="1951253" cy="276265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510422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Downloading t</a:t>
            </a:r>
            <a:r>
              <a:rPr lang="en-US" dirty="0" smtClean="0"/>
              <a:t>he PDF</a:t>
            </a:r>
            <a:endParaRPr lang="en-US" dirty="0"/>
          </a:p>
        </p:txBody>
      </p:sp>
      <p:pic>
        <p:nvPicPr>
          <p:cNvPr id="5" name="Picture 4"/>
          <p:cNvPicPr>
            <a:picLocks noChangeAspect="1"/>
          </p:cNvPicPr>
          <p:nvPr/>
        </p:nvPicPr>
        <p:blipFill>
          <a:blip r:embed="rId3"/>
          <a:stretch>
            <a:fillRect/>
          </a:stretch>
        </p:blipFill>
        <p:spPr>
          <a:xfrm>
            <a:off x="11011384" y="212591"/>
            <a:ext cx="3943428" cy="2827506"/>
          </a:xfrm>
          <a:prstGeom prst="rect">
            <a:avLst/>
          </a:prstGeom>
          <a:ln>
            <a:solidFill>
              <a:schemeClr val="accent1"/>
            </a:solidFill>
          </a:ln>
        </p:spPr>
      </p:pic>
      <p:sp>
        <p:nvSpPr>
          <p:cNvPr id="7" name="Text Placeholder 2"/>
          <p:cNvSpPr>
            <a:spLocks noGrp="1"/>
          </p:cNvSpPr>
          <p:nvPr>
            <p:ph type="body" sz="quarter" idx="12"/>
          </p:nvPr>
        </p:nvSpPr>
        <p:spPr>
          <a:xfrm>
            <a:off x="650040" y="1856198"/>
            <a:ext cx="7482283" cy="5345953"/>
          </a:xfrm>
        </p:spPr>
        <p:txBody>
          <a:bodyPr/>
          <a:lstStyle/>
          <a:p>
            <a:pPr marL="514350" indent="-514350">
              <a:buAutoNum type="arabicPeriod"/>
            </a:pPr>
            <a:r>
              <a:rPr lang="en-US" dirty="0" smtClean="0"/>
              <a:t>Scroll down to the bottom of the page and click </a:t>
            </a:r>
            <a:r>
              <a:rPr lang="en-US" b="1" dirty="0" smtClean="0"/>
              <a:t>Download</a:t>
            </a:r>
            <a:r>
              <a:rPr lang="en-US" dirty="0" smtClean="0"/>
              <a:t>.</a:t>
            </a:r>
            <a:br>
              <a:rPr lang="en-US" dirty="0" smtClean="0"/>
            </a:br>
            <a:r>
              <a:rPr lang="en-US" dirty="0" smtClean="0"/>
              <a:t/>
            </a:r>
            <a:br>
              <a:rPr lang="en-US" dirty="0" smtClean="0"/>
            </a:br>
            <a:endParaRPr lang="en-US" dirty="0" smtClean="0"/>
          </a:p>
          <a:p>
            <a:pPr marL="514350" indent="-514350">
              <a:buAutoNum type="arabicPeriod"/>
            </a:pPr>
            <a:r>
              <a:rPr lang="en-US" dirty="0" smtClean="0"/>
              <a:t>On the resulting page, click the </a:t>
            </a:r>
            <a:r>
              <a:rPr lang="en-US" b="1" dirty="0" smtClean="0"/>
              <a:t>Required Information </a:t>
            </a:r>
            <a:r>
              <a:rPr lang="en-US" dirty="0" smtClean="0"/>
              <a:t>radio buttons.</a:t>
            </a:r>
            <a:br>
              <a:rPr lang="en-US" dirty="0" smtClean="0"/>
            </a:br>
            <a:r>
              <a:rPr lang="en-US" dirty="0" smtClean="0"/>
              <a:t/>
            </a:r>
            <a:br>
              <a:rPr lang="en-US" dirty="0" smtClean="0"/>
            </a:br>
            <a:r>
              <a:rPr lang="en-US" dirty="0" smtClean="0"/>
              <a:t/>
            </a:r>
            <a:br>
              <a:rPr lang="en-US" dirty="0" smtClean="0"/>
            </a:br>
            <a:endParaRPr lang="en-US" dirty="0" smtClean="0"/>
          </a:p>
          <a:p>
            <a:pPr marL="514350" indent="-514350">
              <a:buAutoNum type="arabicPeriod"/>
            </a:pPr>
            <a:r>
              <a:rPr lang="en-US" dirty="0" smtClean="0"/>
              <a:t>Then scroll down and click the </a:t>
            </a:r>
            <a:r>
              <a:rPr lang="en-US" b="1" dirty="0" smtClean="0"/>
              <a:t>I Agree </a:t>
            </a:r>
            <a:r>
              <a:rPr lang="en-US" dirty="0" smtClean="0"/>
              <a:t>button.</a:t>
            </a:r>
          </a:p>
          <a:p>
            <a:endParaRPr lang="en-US" dirty="0"/>
          </a:p>
          <a:p>
            <a:endParaRPr lang="en-US" dirty="0" smtClean="0"/>
          </a:p>
          <a:p>
            <a:endParaRPr lang="en-US" dirty="0"/>
          </a:p>
        </p:txBody>
      </p:sp>
      <p:pic>
        <p:nvPicPr>
          <p:cNvPr id="8" name="Picture 7"/>
          <p:cNvPicPr>
            <a:picLocks noChangeAspect="1"/>
          </p:cNvPicPr>
          <p:nvPr/>
        </p:nvPicPr>
        <p:blipFill>
          <a:blip r:embed="rId4"/>
          <a:stretch>
            <a:fillRect/>
          </a:stretch>
        </p:blipFill>
        <p:spPr>
          <a:xfrm>
            <a:off x="9943790" y="5763005"/>
            <a:ext cx="5735894" cy="2319335"/>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8476444" y="3257196"/>
            <a:ext cx="7632890" cy="2310496"/>
          </a:xfrm>
          <a:prstGeom prst="rect">
            <a:avLst/>
          </a:prstGeom>
          <a:ln>
            <a:solidFill>
              <a:schemeClr val="accent1"/>
            </a:solidFill>
          </a:ln>
        </p:spPr>
      </p:pic>
    </p:spTree>
    <p:extLst>
      <p:ext uri="{BB962C8B-B14F-4D97-AF65-F5344CB8AC3E}">
        <p14:creationId xmlns:p14="http://schemas.microsoft.com/office/powerpoint/2010/main" val="1558988611"/>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Downloading the CIS Benchmarks </a:t>
            </a:r>
          </a:p>
        </p:txBody>
      </p:sp>
      <p:pic>
        <p:nvPicPr>
          <p:cNvPr id="5" name="Picture 4"/>
          <p:cNvPicPr>
            <a:picLocks noChangeAspect="1"/>
          </p:cNvPicPr>
          <p:nvPr/>
        </p:nvPicPr>
        <p:blipFill>
          <a:blip r:embed="rId2"/>
          <a:stretch>
            <a:fillRect/>
          </a:stretch>
        </p:blipFill>
        <p:spPr>
          <a:xfrm>
            <a:off x="2521515" y="4260716"/>
            <a:ext cx="11212971" cy="3109102"/>
          </a:xfrm>
          <a:prstGeom prst="rect">
            <a:avLst/>
          </a:prstGeom>
          <a:ln>
            <a:solidFill>
              <a:schemeClr val="accent1"/>
            </a:solidFill>
          </a:ln>
        </p:spPr>
      </p:pic>
      <p:sp>
        <p:nvSpPr>
          <p:cNvPr id="7" name="Text Placeholder 2"/>
          <p:cNvSpPr>
            <a:spLocks noGrp="1"/>
          </p:cNvSpPr>
          <p:nvPr>
            <p:ph type="body" sz="quarter" idx="12"/>
          </p:nvPr>
        </p:nvSpPr>
        <p:spPr>
          <a:xfrm>
            <a:off x="650040" y="1856198"/>
            <a:ext cx="8669058" cy="5345953"/>
          </a:xfrm>
        </p:spPr>
        <p:txBody>
          <a:bodyPr/>
          <a:lstStyle/>
          <a:p>
            <a:r>
              <a:rPr lang="en-US" dirty="0" smtClean="0"/>
              <a:t>Save the PDF to your laptop. If a Save icon is not obvious, you should be able to save the PDF by right-clicking it.</a:t>
            </a:r>
            <a:endParaRPr lang="en-US" dirty="0"/>
          </a:p>
        </p:txBody>
      </p:sp>
    </p:spTree>
    <p:extLst>
      <p:ext uri="{BB962C8B-B14F-4D97-AF65-F5344CB8AC3E}">
        <p14:creationId xmlns:p14="http://schemas.microsoft.com/office/powerpoint/2010/main" val="215956668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Template-FW</Template>
  <TotalTime>5257</TotalTime>
  <Words>3010</Words>
  <Application>Microsoft Office PowerPoint</Application>
  <PresentationFormat>Custom</PresentationFormat>
  <Paragraphs>363</Paragraphs>
  <Slides>45</Slides>
  <Notes>39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45</vt:i4>
      </vt:variant>
    </vt:vector>
  </HeadingPairs>
  <TitlesOfParts>
    <vt:vector size="51" baseType="lpstr">
      <vt:lpstr>ＭＳ Ｐゴシック</vt:lpstr>
      <vt:lpstr>Arial</vt:lpstr>
      <vt:lpstr>Courier New</vt:lpstr>
      <vt:lpstr>Wingdings</vt:lpstr>
      <vt:lpstr>Base</vt:lpstr>
      <vt:lpstr>Interaction</vt:lpstr>
      <vt:lpstr>Applying Compliance Frameworks using InSpec</vt:lpstr>
      <vt:lpstr>Objectives</vt:lpstr>
      <vt:lpstr>CIS Compliance Frameworks</vt:lpstr>
      <vt:lpstr>GE: Compliance Frameworks - CIS</vt:lpstr>
      <vt:lpstr>GE: Downloading the CIS Benchmarks for Linux </vt:lpstr>
      <vt:lpstr>GE: Downloading the CIS Benchmarks </vt:lpstr>
      <vt:lpstr>GE: Downloading the CIS Linux Benchmarks </vt:lpstr>
      <vt:lpstr>GE: Downloading the PDF</vt:lpstr>
      <vt:lpstr>GE: Downloading the CIS Benchmarks </vt:lpstr>
      <vt:lpstr>GE: CIS Benchmarks</vt:lpstr>
      <vt:lpstr>Demonstration: Writing an InSpec Test for CIS Benchmark (1 of 3)</vt:lpstr>
      <vt:lpstr>Demonstration: Writing an InSpec Test for CIS Benchmark (2 of 3)</vt:lpstr>
      <vt:lpstr>Demonstration: Writing an InSpec Test for CIS Benchmark (3 of 3) </vt:lpstr>
      <vt:lpstr>GE: Downloading the CIS Benchmarks for Windows </vt:lpstr>
      <vt:lpstr>GE: Downloading the CIS Benchmarks for Windows </vt:lpstr>
      <vt:lpstr>GE: Downloading the CIS Benchmarks for Windows </vt:lpstr>
      <vt:lpstr>GE: Downloading the PDF</vt:lpstr>
      <vt:lpstr>GE: Downloading the CIS Benchmarks for Windows </vt:lpstr>
      <vt:lpstr>GE: CIS Benchmarks for Windows</vt:lpstr>
      <vt:lpstr>GE: Writing an InSpec Test for a Windows CIS Benchmark (1 of 3) </vt:lpstr>
      <vt:lpstr>GE: Writing an InSpec Test for a Windows CIS Benchmark (2 of 3) </vt:lpstr>
      <vt:lpstr>GE: Writing an InSpec Test for a Windows CIS Benchmark (2 of 3) </vt:lpstr>
      <vt:lpstr>TBD GE: Move to ~/compliance_profiles </vt:lpstr>
      <vt:lpstr>GE: Create the Directory for your New Profile </vt:lpstr>
      <vt:lpstr>GE: Create the metadata.rb</vt:lpstr>
      <vt:lpstr>GE: Create and Move into the `test` Directory</vt:lpstr>
      <vt:lpstr>GE: Create a `Set Daemon umask' Control</vt:lpstr>
      <vt:lpstr>GE: Test the Control with `inspec exec`</vt:lpstr>
      <vt:lpstr>GE: Zip up your New Profile</vt:lpstr>
      <vt:lpstr>GE: Verify the zip File's Creation</vt:lpstr>
      <vt:lpstr>GE: From your Laptop Run the scp Command</vt:lpstr>
      <vt:lpstr>GE: Upload the Profile to Chef Compliance</vt:lpstr>
      <vt:lpstr>GE: Upload the Profile to Chef Compliance</vt:lpstr>
      <vt:lpstr>GE: Upload the Profile to Chef Compliance</vt:lpstr>
      <vt:lpstr>GE: Scan Using the New Profile</vt:lpstr>
      <vt:lpstr>GE: Results of the Custom Profile Scan</vt:lpstr>
      <vt:lpstr>GE: Results of the Custom Profile Scan</vt:lpstr>
      <vt:lpstr>DoD Compliance Frameworks</vt:lpstr>
      <vt:lpstr>DoD Compliance Frameworks</vt:lpstr>
      <vt:lpstr>GE: Compliance Frameworks - DoD</vt:lpstr>
      <vt:lpstr>GE: Download STIGViewer2.x</vt:lpstr>
      <vt:lpstr>GE: Download Java JRE if Necessary </vt:lpstr>
      <vt:lpstr>Review Questions</vt:lpstr>
      <vt:lpstr>Delete tbd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247</cp:revision>
  <cp:lastPrinted>2015-02-07T23:49:10Z</cp:lastPrinted>
  <dcterms:created xsi:type="dcterms:W3CDTF">2015-11-10T15:58:30Z</dcterms:created>
  <dcterms:modified xsi:type="dcterms:W3CDTF">2016-01-21T18:40:04Z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