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8"/>
  </p:notesMasterIdLst>
  <p:handoutMasterIdLst>
    <p:handoutMasterId r:id="rId69"/>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66" r:id="rId18"/>
    <p:sldId id="305" r:id="rId19"/>
    <p:sldId id="307" r:id="rId20"/>
    <p:sldId id="308" r:id="rId21"/>
    <p:sldId id="297" r:id="rId22"/>
    <p:sldId id="294" r:id="rId23"/>
    <p:sldId id="301" r:id="rId24"/>
    <p:sldId id="302" r:id="rId25"/>
    <p:sldId id="309" r:id="rId26"/>
    <p:sldId id="312" r:id="rId27"/>
    <p:sldId id="358" r:id="rId28"/>
    <p:sldId id="313" r:id="rId29"/>
    <p:sldId id="315" r:id="rId30"/>
    <p:sldId id="306" r:id="rId31"/>
    <p:sldId id="317" r:id="rId32"/>
    <p:sldId id="316" r:id="rId33"/>
    <p:sldId id="318" r:id="rId34"/>
    <p:sldId id="319" r:id="rId35"/>
    <p:sldId id="320" r:id="rId36"/>
    <p:sldId id="321" r:id="rId37"/>
    <p:sldId id="322" r:id="rId38"/>
    <p:sldId id="330" r:id="rId39"/>
    <p:sldId id="324" r:id="rId40"/>
    <p:sldId id="363" r:id="rId41"/>
    <p:sldId id="364" r:id="rId42"/>
    <p:sldId id="365" r:id="rId43"/>
    <p:sldId id="328" r:id="rId44"/>
    <p:sldId id="329" r:id="rId45"/>
    <p:sldId id="332" r:id="rId46"/>
    <p:sldId id="333" r:id="rId47"/>
    <p:sldId id="353" r:id="rId48"/>
    <p:sldId id="334" r:id="rId49"/>
    <p:sldId id="356" r:id="rId50"/>
    <p:sldId id="336" r:id="rId51"/>
    <p:sldId id="350" r:id="rId52"/>
    <p:sldId id="361"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6" r:id="rId66"/>
    <p:sldId id="267" r:id="rId6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0926" autoAdjust="0"/>
  </p:normalViewPr>
  <p:slideViewPr>
    <p:cSldViewPr snapToGrid="0">
      <p:cViewPr varScale="1">
        <p:scale>
          <a:sx n="28" d="100"/>
          <a:sy n="28" d="100"/>
        </p:scale>
        <p:origin x="1664" y="48"/>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2016-02-03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2016-02-03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If you have extra time, you can walk the participants</a:t>
            </a:r>
            <a:r>
              <a:rPr lang="en-US" baseline="0" dirty="0" smtClean="0"/>
              <a:t> </a:t>
            </a:r>
            <a:r>
              <a:rPr lang="en-US" dirty="0" smtClean="0"/>
              <a:t>through this file.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9003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0864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95885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97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7938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15153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 Your results may be slightly different that this example.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21331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45622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240485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The impact of 1.0 indicates this is a critical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smtClean="0"/>
              <a:t>desc</a:t>
            </a:r>
            <a:r>
              <a:rPr lang="en-US" sz="1200" dirty="0" smtClean="0"/>
              <a:t> is typically human-readable description sourced from the CIS or source doc.</a:t>
            </a:r>
          </a:p>
          <a:p>
            <a:endParaRPr lang="en-US" sz="1200" dirty="0" smtClean="0"/>
          </a:p>
          <a:p>
            <a:r>
              <a:rPr lang="en-US" sz="1200" dirty="0" smtClean="0"/>
              <a:t>The describe value is the actual test. In this case, this is saying the protocol for `ssh_config`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InSpec control, on that node. The Compliance Server translates the InSpec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4556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48944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61960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latin typeface="Courier New" panose="02070309020205020404" pitchFamily="49" charset="0"/>
                <a:cs typeface="Courier New" panose="02070309020205020404" pitchFamily="49" charset="0"/>
              </a:rPr>
              <a:t>Emacs</a:t>
            </a:r>
            <a:r>
              <a:rPr lang="en-US" b="0"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dirty="0" smtClean="0"/>
              <a:t>Emacs is fairly straightforward for editing files.)</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emacs FILENAME</a:t>
            </a:r>
          </a:p>
          <a:p>
            <a:r>
              <a:rPr lang="en-US" dirty="0" smtClean="0">
                <a:latin typeface="Courier New" panose="02070309020205020404" pitchFamily="49" charset="0"/>
                <a:cs typeface="Courier New" panose="02070309020205020404" pitchFamily="49" charset="0"/>
              </a:rPr>
              <a:t>WRITE FILE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ctrl+w</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ctrl+c</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r>
              <a:rPr lang="en-US" b="1" dirty="0" smtClean="0">
                <a:latin typeface="Courier New" panose="02070309020205020404" pitchFamily="49" charset="0"/>
              </a:rPr>
              <a:t>Nano</a:t>
            </a:r>
            <a:r>
              <a:rPr lang="en-US" b="0" dirty="0" smtClean="0">
                <a:latin typeface="Courier New" panose="02070309020205020404" pitchFamily="49" charset="0"/>
              </a:rPr>
              <a:t>:</a:t>
            </a:r>
            <a:r>
              <a:rPr lang="en-US" b="1" dirty="0" smtClean="0">
                <a:latin typeface="Courier New" panose="02070309020205020404" pitchFamily="49" charset="0"/>
              </a:rPr>
              <a:t> </a:t>
            </a:r>
            <a:r>
              <a:rPr lang="en-US" b="0" dirty="0" smtClean="0">
                <a:latin typeface="Courier New" panose="02070309020205020404" pitchFamily="49" charset="0"/>
              </a:rPr>
              <a:t>(</a:t>
            </a:r>
            <a:r>
              <a:rPr lang="en-US" dirty="0" smtClean="0"/>
              <a:t>Nano is usually touted as the easiest editor to get started with editing through the command-line.)</a:t>
            </a:r>
            <a:endParaRPr lang="en-US" b="1" dirty="0" smtClean="0">
              <a:latin typeface="Courier New" panose="02070309020205020404" pitchFamily="49" charset="0"/>
            </a:endParaRPr>
          </a:p>
          <a:p>
            <a:endParaRPr lang="en-US" dirty="0" smtClean="0">
              <a:latin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OPEN FILE	$ nano FILENAME</a:t>
            </a:r>
          </a:p>
          <a:p>
            <a:r>
              <a:rPr lang="en-US" dirty="0" smtClean="0">
                <a:latin typeface="Courier New" panose="02070309020205020404" pitchFamily="49" charset="0"/>
                <a:cs typeface="Courier New" panose="02070309020205020404" pitchFamily="49" charset="0"/>
              </a:rPr>
              <a:t>WRITE (When</a:t>
            </a:r>
            <a:r>
              <a:rPr lang="en-US" baseline="0" dirty="0" smtClean="0">
                <a:latin typeface="Courier New" panose="02070309020205020404" pitchFamily="49" charset="0"/>
                <a:cs typeface="Courier New" panose="02070309020205020404" pitchFamily="49" charset="0"/>
              </a:rPr>
              <a:t> exiting</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y, ENTER</a:t>
            </a: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VIM</a:t>
            </a:r>
            <a:r>
              <a:rPr lang="en-US" b="0" dirty="0" smtClean="0">
                <a:latin typeface="Courier New" panose="02070309020205020404" pitchFamily="49" charset="0"/>
                <a:cs typeface="Courier New" panose="02070309020205020404" pitchFamily="49" charset="0"/>
              </a:rPr>
              <a:t>: (</a:t>
            </a:r>
            <a:r>
              <a:rPr lang="en-US" dirty="0" smtClean="0"/>
              <a:t>Vim,</a:t>
            </a:r>
            <a:r>
              <a:rPr lang="en-US" baseline="0" dirty="0" smtClean="0"/>
              <a:t> </a:t>
            </a:r>
            <a:r>
              <a:rPr lang="en-US" dirty="0" smtClean="0"/>
              <a:t>like vi,</a:t>
            </a:r>
            <a:r>
              <a:rPr lang="en-US" baseline="0" dirty="0" smtClean="0"/>
              <a:t> </a:t>
            </a:r>
            <a:r>
              <a:rPr lang="en-US" dirty="0" smtClean="0"/>
              <a:t>is more complex because of its different modes. )</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vim FILENAME</a:t>
            </a:r>
          </a:p>
          <a:p>
            <a:pPr>
              <a:lnSpc>
                <a:spcPct val="120000"/>
              </a:lnSpc>
            </a:pPr>
            <a:r>
              <a:rPr lang="en-US" dirty="0" smtClean="0">
                <a:latin typeface="Courier New" panose="02070309020205020404" pitchFamily="49" charset="0"/>
                <a:cs typeface="Courier New" panose="02070309020205020404" pitchFamily="49" charset="0"/>
              </a:rPr>
              <a:t>START EDITING	</a:t>
            </a:r>
            <a:r>
              <a:rPr lang="en-US" dirty="0" err="1" smtClean="0">
                <a:latin typeface="Courier New" panose="02070309020205020404" pitchFamily="49" charset="0"/>
                <a:cs typeface="Courier New" panose="02070309020205020404" pitchFamily="49" charset="0"/>
              </a:rPr>
              <a:t>i</a:t>
            </a:r>
            <a:endParaRPr lang="en-US" dirty="0" smtClean="0">
              <a:latin typeface="Courier New" panose="02070309020205020404" pitchFamily="49" charset="0"/>
              <a:cs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WRITE FILE	ESC, :w</a:t>
            </a:r>
          </a:p>
          <a:p>
            <a:pPr>
              <a:lnSpc>
                <a:spcPct val="120000"/>
              </a:lnSpc>
            </a:pPr>
            <a:r>
              <a:rPr lang="en-US" dirty="0" smtClean="0">
                <a:latin typeface="Courier New" panose="02070309020205020404" pitchFamily="49" charset="0"/>
                <a:cs typeface="Courier New" panose="02070309020205020404" pitchFamily="49" charset="0"/>
              </a:rPr>
              <a:t>EXIT	ESC, :q</a:t>
            </a:r>
          </a:p>
          <a:p>
            <a:pPr>
              <a:lnSpc>
                <a:spcPct val="120000"/>
              </a:lnSpc>
            </a:pPr>
            <a:r>
              <a:rPr lang="en-US" dirty="0" smtClean="0">
                <a:latin typeface="Courier New" panose="02070309020205020404" pitchFamily="49" charset="0"/>
                <a:cs typeface="Courier New" panose="02070309020205020404" pitchFamily="49" charset="0"/>
              </a:rPr>
              <a:t>EXIT (don't write) 	ESC, :q!</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endParaRPr lang="en-US" dirty="0" smtClean="0">
              <a:latin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262167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997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96949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a:t>
            </a:r>
            <a:r>
              <a:rPr lang="en-US" baseline="0" dirty="0" smtClean="0"/>
              <a: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783773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`ssh_config`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04283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86127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462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InSpec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InSpec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a:t>
            </a:r>
            <a:r>
              <a:rPr lang="en-US" dirty="0" smtClean="0">
                <a:effectLst/>
              </a:rPr>
              <a:t>It could </a:t>
            </a:r>
            <a:r>
              <a:rPr lang="en-US" dirty="0" smtClean="0">
                <a:effectLst/>
              </a:rPr>
              <a:t>also be good for the instructor to demonstrate using the InSpec verifier in test kitchen locally with Vagrant to show the students that it can be done.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dirty="0" smtClean="0"/>
              <a:t>, we need to run this command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because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we are using Docker solely for testing and placing it in this configuration is not secure. We are doing it here because it is necessary if we do not want to prefix </a:t>
            </a:r>
            <a:r>
              <a:rPr lang="en-US" dirty="0" smtClean="0">
                <a:effectLst/>
              </a:rPr>
              <a:t>`</a:t>
            </a:r>
            <a:r>
              <a:rPr lang="en-US" dirty="0" smtClean="0"/>
              <a:t>sudo</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front of the commands we execute.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So it’s done here namely for speed and ease of training so you can focus on Compliance. On your local system you may use vagrant, ec2, or the azure driver and those will not have the same concern that we are experiencing here.</a:t>
            </a:r>
            <a:endParaRPr lang="en-US" dirty="0" smtClean="0"/>
          </a:p>
          <a:p>
            <a:endParaRPr lang="en-US" dirty="0" smtClean="0"/>
          </a:p>
          <a:p>
            <a:r>
              <a:rPr lang="en-US" dirty="0" smtClean="0"/>
              <a:t>Instructor Note: This command is done in order to put the chef user in the </a:t>
            </a:r>
            <a:r>
              <a:rPr lang="en-US" dirty="0" err="1" smtClean="0"/>
              <a:t>dockerroot</a:t>
            </a:r>
            <a:r>
              <a:rPr lang="en-US" dirty="0" smtClean="0"/>
              <a:t> group and make /var/run/</a:t>
            </a:r>
            <a:r>
              <a:rPr lang="en-US" dirty="0" err="1" smtClean="0"/>
              <a:t>docker.sock's</a:t>
            </a:r>
            <a:r>
              <a:rPr lang="en-US" dirty="0" smtClean="0"/>
              <a:t> group </a:t>
            </a:r>
            <a:r>
              <a:rPr lang="en-US" dirty="0" err="1" smtClean="0"/>
              <a:t>dockerroot</a:t>
            </a:r>
            <a:r>
              <a:rPr lang="en-US" dirty="0" smtClean="0"/>
              <a:t>. This change would</a:t>
            </a:r>
            <a:r>
              <a:rPr lang="en-US" baseline="0" dirty="0" smtClean="0"/>
              <a:t> not persist when making part of the AMI so we run the command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59237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Run this </a:t>
            </a:r>
            <a:r>
              <a:rPr lang="en-US" dirty="0" err="1" smtClean="0"/>
              <a:t>inspec</a:t>
            </a:r>
            <a:r>
              <a:rPr lang="en-US" baseline="0" dirty="0" smtClean="0"/>
              <a:t> command using the container ID you just copied, replacing CONTAINER_ID in the example. </a:t>
            </a:r>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Running InSpec in this way can uncover more complex issues than the basic issue we are remediating in this module.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r>
              <a:rPr lang="en-US" dirty="0" smtClean="0"/>
              <a:t>While the image of the output</a:t>
            </a:r>
            <a:r>
              <a:rPr lang="en-US" baseline="0" dirty="0" smtClean="0"/>
              <a:t> </a:t>
            </a:r>
            <a:r>
              <a:rPr lang="en-US" dirty="0" smtClean="0"/>
              <a:t>may be hard to see, key parts of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dirty="0" smtClean="0"/>
          </a:p>
          <a:p>
            <a:r>
              <a:rPr lang="en-US" dirty="0" smtClean="0"/>
              <a:t>Key parts of the output is here:</a:t>
            </a:r>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r>
              <a:rPr lang="en-US" dirty="0" smtClean="0"/>
              <a:t>expected: "2"</a:t>
            </a:r>
          </a:p>
          <a:p>
            <a:r>
              <a:rPr lang="en-US" dirty="0" smtClean="0"/>
              <a:t>            got: nil</a:t>
            </a:r>
          </a:p>
          <a:p>
            <a:r>
              <a:rPr lang="en-US" dirty="0" smtClean="0"/>
              <a:t>...</a:t>
            </a:r>
          </a:p>
          <a:p>
            <a:r>
              <a:rPr lang="en-US" dirty="0" smtClean="0"/>
              <a:t>Failed examples:</a:t>
            </a:r>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Change to </a:t>
            </a:r>
            <a:r>
              <a:rPr lang="en-US" dirty="0" smtClean="0"/>
              <a:t>~/cookbooks/ssh if not</a:t>
            </a:r>
            <a:r>
              <a:rPr lang="en-US" baseline="0" dirty="0" smtClean="0"/>
              <a:t> there already.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a:t>
            </a:r>
            <a:r>
              <a:rPr lang="en-US" dirty="0" smtClean="0"/>
              <a:t>this module we scanned a node for compliance issues. We identified an issue 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730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Instructor Note: If a Linux target node's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image has /etc/sudoers  </a:t>
            </a:r>
            <a:r>
              <a:rPr lang="en-US" dirty="0" smtClean="0">
                <a:effectLst/>
              </a:rPr>
              <a:t>`</a:t>
            </a:r>
            <a:r>
              <a:rPr lang="en-US" dirty="0" smtClean="0"/>
              <a:t>Defaults    requiretty</a:t>
            </a:r>
            <a:r>
              <a:rPr lang="en-US" dirty="0" smtClean="0">
                <a:effectLst/>
              </a:rPr>
              <a:t>` uncommented, then the Compliance server won't be able to connect to the target node unless we d</a:t>
            </a:r>
            <a:r>
              <a:rPr lang="en-US" dirty="0" smtClean="0"/>
              <a:t>isable</a:t>
            </a:r>
            <a:r>
              <a:rPr lang="en-US" baseline="0" dirty="0" smtClean="0"/>
              <a:t> sudo on this page. Once the issue is fixed it should not matter if the target node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/etc/sudoers  </a:t>
            </a:r>
            <a:r>
              <a:rPr lang="en-US" dirty="0" smtClean="0">
                <a:effectLst/>
              </a:rPr>
              <a:t>`</a:t>
            </a:r>
            <a:r>
              <a:rPr lang="en-US" dirty="0" smtClean="0"/>
              <a:t>Defaults   requiretty</a:t>
            </a:r>
            <a:r>
              <a:rPr lang="en-US" dirty="0" smtClean="0">
                <a:effectLst/>
              </a:rPr>
              <a:t>` is uncommented.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52152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5612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92321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40925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st.github.com/alexpop/01b0bba8d259adeee3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a:t>
            </a:r>
            <a:r>
              <a:rPr lang="en-US" dirty="0" smtClean="0"/>
              <a:t>Bulk via API</a:t>
            </a:r>
            <a:endParaRPr lang="en-US" dirty="0"/>
          </a:p>
        </p:txBody>
      </p:sp>
      <p:sp>
        <p:nvSpPr>
          <p:cNvPr id="3" name="Text Placeholder 2"/>
          <p:cNvSpPr>
            <a:spLocks noGrp="1"/>
          </p:cNvSpPr>
          <p:nvPr>
            <p:ph type="body" sz="quarter" idx="12"/>
          </p:nvPr>
        </p:nvSpPr>
        <p:spPr>
          <a:xfrm>
            <a:off x="276530" y="1710724"/>
            <a:ext cx="5529910" cy="2815556"/>
          </a:xfrm>
        </p:spPr>
        <p:txBody>
          <a:bodyPr/>
          <a:lstStyle/>
          <a:p>
            <a:r>
              <a:rPr lang="en-US" dirty="0" smtClean="0"/>
              <a:t>After class you can go to the following link.</a:t>
            </a:r>
          </a:p>
          <a:p>
            <a:endParaRPr lang="en-US" dirty="0"/>
          </a:p>
          <a:p>
            <a:r>
              <a:rPr lang="en-US" dirty="0" smtClean="0"/>
              <a:t>The </a:t>
            </a:r>
            <a:r>
              <a:rPr lang="en-US" dirty="0"/>
              <a:t>resulting </a:t>
            </a:r>
            <a:r>
              <a:rPr lang="en-US" dirty="0" err="1" smtClean="0"/>
              <a:t>kitchen_sink.rb</a:t>
            </a:r>
            <a:r>
              <a:rPr lang="en-US" dirty="0" smtClean="0"/>
              <a:t> will step you through how to upload nodes in bulk.</a:t>
            </a: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5994631" y="1544002"/>
            <a:ext cx="9801630" cy="5277801"/>
          </a:xfrm>
          <a:prstGeom prst="rect">
            <a:avLst/>
          </a:prstGeom>
          <a:ln>
            <a:solidFill>
              <a:schemeClr val="accent1"/>
            </a:solidFill>
          </a:ln>
        </p:spPr>
      </p:pic>
      <p:sp>
        <p:nvSpPr>
          <p:cNvPr id="9" name="Text Placeholder 2"/>
          <p:cNvSpPr txBox="1">
            <a:spLocks/>
          </p:cNvSpPr>
          <p:nvPr/>
        </p:nvSpPr>
        <p:spPr bwMode="white">
          <a:xfrm>
            <a:off x="1418590" y="6821803"/>
            <a:ext cx="13418820" cy="159642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endParaRPr lang="en-US" dirty="0" smtClean="0"/>
          </a:p>
          <a:p>
            <a:pPr algn="ctr"/>
            <a:r>
              <a:rPr lang="en-US" dirty="0" smtClean="0">
                <a:hlinkClick r:id="rId4"/>
              </a:rPr>
              <a:t>https://gist.github.com/alexpop/01b0bba8d259adeee320</a:t>
            </a:r>
            <a:endParaRPr lang="en-US" dirty="0" smtClean="0"/>
          </a:p>
          <a:p>
            <a:pPr algn="ctr"/>
            <a:endParaRPr lang="en-US" dirty="0" smtClean="0"/>
          </a:p>
          <a:p>
            <a:pPr algn="ctr"/>
            <a:endParaRPr lang="en-US" dirty="0" smtClean="0"/>
          </a:p>
          <a:p>
            <a:pPr algn="ctr"/>
            <a:endParaRPr lang="en-US" dirty="0" smtClean="0"/>
          </a:p>
          <a:p>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398466421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InSpec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r>
              <a:rPr lang="en-US" dirty="0" smtClean="0"/>
              <a:t>.</a:t>
            </a:r>
          </a:p>
          <a:p>
            <a:pPr marL="457200" indent="-457200">
              <a:buFont typeface="Wingdings" charset="2"/>
              <a:buChar char="Ø"/>
            </a:pPr>
            <a:r>
              <a:rPr lang="en-US" dirty="0"/>
              <a:t>Test for compliance with InSpec from the </a:t>
            </a:r>
            <a:r>
              <a:rPr lang="en-US" dirty="0" smtClean="0"/>
              <a:t>CLI</a:t>
            </a:r>
            <a:endParaRPr lang="en-US" dirty="0" smtClean="0"/>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InSpec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a:t>IdentityFile ~/.ssh/identity</a:t>
            </a:r>
          </a:p>
          <a:p>
            <a:r>
              <a:rPr lang="en-US" dirty="0"/>
              <a:t>#   IdentityFile ~/.ssh/id_rsa</a:t>
            </a:r>
          </a:p>
          <a:p>
            <a:r>
              <a:rPr lang="en-US" dirty="0"/>
              <a:t>#   IdentityFile ~/.ssh/id_dsa</a:t>
            </a:r>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/etc/ssh/ssh_config</a:t>
            </a:r>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a:xfrm>
            <a:off x="1671638" y="5650764"/>
            <a:ext cx="12319000" cy="2445486"/>
          </a:xfrm>
        </p:spPr>
        <p:txBody>
          <a:bodyPr/>
          <a:lstStyle/>
          <a:p>
            <a:pPr marL="342900" indent="-342900">
              <a:buFont typeface="Wingdings" panose="05000000000000000000" pitchFamily="2" charset="2"/>
              <a:buChar char="q"/>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p>
          <a:p>
            <a:pPr marL="342900" indent="-342900">
              <a:buFont typeface="Wingdings" panose="05000000000000000000" pitchFamily="2" charset="2"/>
              <a:buChar char="q"/>
            </a:pPr>
            <a:r>
              <a:rPr lang="en-US" dirty="0" smtClean="0"/>
              <a:t>Test for compliance with InSpec from the command line interface (CLI)</a:t>
            </a:r>
          </a:p>
          <a:p>
            <a:pPr marL="342900" indent="-342900">
              <a:buFont typeface="Wingdings" panose="05000000000000000000" pitchFamily="2" charset="2"/>
              <a:buChar char="q"/>
            </a:pPr>
            <a:r>
              <a:rPr lang="en-US" dirty="0" smtClean="0"/>
              <a:t>Converge the recipe.</a:t>
            </a:r>
          </a:p>
          <a:p>
            <a:pPr marL="342900" indent="-3429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 to your </a:t>
            </a:r>
            <a:r>
              <a:rPr lang="en-US" sz="2800" b="1" dirty="0" smtClean="0"/>
              <a:t>target</a:t>
            </a:r>
            <a:r>
              <a:rPr lang="en-US" sz="2800" dirty="0" smtClean="0"/>
              <a:t> node (not your compliance server node) using ssh and ensure you are in the </a:t>
            </a:r>
            <a:r>
              <a:rPr lang="en-US" sz="2800" b="1" dirty="0" smtClean="0"/>
              <a:t>home directory</a:t>
            </a:r>
            <a:r>
              <a:rPr lang="en-US" sz="2800" dirty="0" smtClean="0"/>
              <a:t>.</a:t>
            </a:r>
          </a:p>
          <a:p>
            <a:endParaRPr lang="en-US" sz="2800" dirty="0"/>
          </a:p>
          <a:p>
            <a:r>
              <a:rPr lang="en-US" sz="2800" b="1" dirty="0" smtClean="0"/>
              <a:t>Note</a:t>
            </a:r>
            <a:r>
              <a:rPr lang="en-US" sz="2800" dirty="0"/>
              <a:t>: </a:t>
            </a:r>
            <a:r>
              <a:rPr lang="en-US" sz="2800" dirty="0" smtClean="0"/>
              <a:t>emacs, nano, and vim/vi are installed on your Linux nodes. Some tips for using them can be found below in your participant guide.</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WinRM).</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code_generator::recipe</a:t>
            </a:r>
          </a:p>
          <a:p>
            <a:r>
              <a:rPr lang="en-US" b="1" dirty="0"/>
              <a:t>  * directory[./ssh/spec/unit/recipes] action create (up to date)</a:t>
            </a:r>
          </a:p>
          <a:p>
            <a:r>
              <a:rPr lang="en-US" b="1" dirty="0"/>
              <a:t>  * cookbook_file[./ssh/spec/spec_helper.rb] action create_if_missing (up to date)</a:t>
            </a:r>
          </a:p>
          <a:p>
            <a:r>
              <a:rPr lang="en-US" b="1" dirty="0" smtClean="0"/>
              <a:t>...</a:t>
            </a:r>
          </a:p>
          <a:p>
            <a:r>
              <a:rPr lang="en-US" b="1" dirty="0" smtClean="0"/>
              <a:t>- </a:t>
            </a:r>
            <a:r>
              <a:rPr lang="en-US" b="1" dirty="0"/>
              <a:t>create new file ./ssh/recipes/client.rb</a:t>
            </a:r>
          </a:p>
          <a:p>
            <a:r>
              <a:rPr lang="en-US" b="1" dirty="0"/>
              <a:t>    - update content in file ./ssh/recipes/client.rb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smtClean="0"/>
              <a:t>Write a remediation recipe on that node.</a:t>
            </a:r>
          </a:p>
          <a:p>
            <a:pPr marL="457200" indent="-457200">
              <a:buFont typeface="Wingdings" panose="05000000000000000000" pitchFamily="2" charset="2"/>
              <a:buChar char="q"/>
            </a:pPr>
            <a:r>
              <a:rPr lang="en-US" dirty="0" smtClean="0"/>
              <a:t>Test the recipe with Test Kitchen.</a:t>
            </a:r>
          </a:p>
          <a:p>
            <a:pPr marL="457200" indent="-457200">
              <a:buFont typeface="Wingdings" panose="05000000000000000000" pitchFamily="2" charset="2"/>
              <a:buChar char="q"/>
            </a:pPr>
            <a:r>
              <a:rPr lang="en-US" dirty="0" smtClean="0"/>
              <a:t>Test for compliance with InSpec from the command line interface (CLI)</a:t>
            </a:r>
          </a:p>
          <a:p>
            <a:pPr marL="457200" indent="-457200">
              <a:buFont typeface="Wingdings" panose="05000000000000000000" pitchFamily="2" charset="2"/>
              <a:buChar char="q"/>
            </a:pPr>
            <a:r>
              <a:rPr lang="en-US" dirty="0" smtClean="0"/>
              <a:t>Converge the recipe.</a:t>
            </a:r>
          </a:p>
          <a:p>
            <a:pPr marL="457200" indent="-4572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400961756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1</a:t>
            </a:r>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35042" y="3190982"/>
            <a:ext cx="14404273" cy="626533"/>
          </a:xfrm>
        </p:spPr>
        <p:txBody>
          <a:bodyPr/>
          <a:lstStyle/>
          <a:p>
            <a:endParaRPr lang="en-US" dirty="0"/>
          </a:p>
        </p:txBody>
      </p:sp>
    </p:spTree>
    <p:extLst>
      <p:ext uri="{BB962C8B-B14F-4D97-AF65-F5344CB8AC3E}">
        <p14:creationId xmlns:p14="http://schemas.microsoft.com/office/powerpoint/2010/main" val="772166069"/>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2</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default</a:t>
            </a:r>
          </a:p>
          <a:p>
            <a:r>
              <a:rPr lang="en-US" b="1" dirty="0"/>
              <a:t>    run_list:</a:t>
            </a:r>
          </a:p>
          <a:p>
            <a:r>
              <a:rPr lang="en-US" b="1" dirty="0"/>
              <a:t>      - recipe[ssh::default]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6" name="Text Placeholder 5"/>
          <p:cNvSpPr>
            <a:spLocks noGrp="1"/>
          </p:cNvSpPr>
          <p:nvPr>
            <p:ph type="body" sz="quarter" idx="13"/>
          </p:nvPr>
        </p:nvSpPr>
        <p:spPr>
          <a:xfrm>
            <a:off x="1139359" y="2596622"/>
            <a:ext cx="14404273" cy="1091350"/>
          </a:xfrm>
        </p:spPr>
        <p:txBody>
          <a:bodyPr/>
          <a:lstStyle/>
          <a:p>
            <a:endParaRPr lang="en-US" dirty="0"/>
          </a:p>
        </p:txBody>
      </p:sp>
    </p:spTree>
    <p:extLst>
      <p:ext uri="{BB962C8B-B14F-4D97-AF65-F5344CB8AC3E}">
        <p14:creationId xmlns:p14="http://schemas.microsoft.com/office/powerpoint/2010/main" val="1537705260"/>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3</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client</a:t>
            </a:r>
          </a:p>
          <a:p>
            <a:r>
              <a:rPr lang="en-US" b="1" dirty="0"/>
              <a:t>    run_list:</a:t>
            </a:r>
          </a:p>
          <a:p>
            <a:r>
              <a:rPr lang="en-US" b="1" dirty="0"/>
              <a:t>      - recipe[ssh::client]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8" name="Text Placeholder 5"/>
          <p:cNvSpPr>
            <a:spLocks noGrp="1"/>
          </p:cNvSpPr>
          <p:nvPr>
            <p:ph type="body" sz="quarter" idx="13"/>
          </p:nvPr>
        </p:nvSpPr>
        <p:spPr>
          <a:xfrm>
            <a:off x="1135063" y="5730875"/>
            <a:ext cx="14404975" cy="627063"/>
          </a:xfrm>
        </p:spPr>
        <p:txBody>
          <a:bodyPr/>
          <a:lstStyle/>
          <a:p>
            <a:endParaRPr lang="en-US"/>
          </a:p>
        </p:txBody>
      </p:sp>
      <p:sp>
        <p:nvSpPr>
          <p:cNvPr id="9" name="Text Placeholder 13"/>
          <p:cNvSpPr>
            <a:spLocks noGrp="1"/>
          </p:cNvSpPr>
          <p:nvPr>
            <p:ph type="body" sz="quarter" idx="13" hasCustomPrompt="1"/>
          </p:nvPr>
        </p:nvSpPr>
        <p:spPr>
          <a:xfrm>
            <a:off x="1135042" y="4714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824466389"/>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210149"/>
            <a:ext cx="14422528" cy="978813"/>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InSpec Verifier</a:t>
            </a:r>
            <a:endParaRPr lang="en-US" dirty="0"/>
          </a:p>
        </p:txBody>
      </p:sp>
      <p:sp>
        <p:nvSpPr>
          <p:cNvPr id="3" name="Subtitle 2"/>
          <p:cNvSpPr>
            <a:spLocks noGrp="1"/>
          </p:cNvSpPr>
          <p:nvPr>
            <p:ph type="subTitle" idx="1"/>
          </p:nvPr>
        </p:nvSpPr>
        <p:spPr/>
        <p:txBody>
          <a:bodyPr/>
          <a:lstStyle/>
          <a:p>
            <a:r>
              <a:rPr lang="en-US" dirty="0" smtClean="0"/>
              <a:t>An InSpec verifier </a:t>
            </a:r>
            <a:r>
              <a:rPr lang="en-US" dirty="0"/>
              <a:t>is responsible for running tests post-converge to confirm that the instance is in a known/consistent state</a:t>
            </a:r>
            <a:r>
              <a:rPr lang="en-US" dirty="0" smtClean="0"/>
              <a:t>.</a:t>
            </a:r>
          </a:p>
          <a:p>
            <a:endParaRPr lang="en-US" dirty="0"/>
          </a:p>
          <a:p>
            <a:r>
              <a:rPr lang="en-US" dirty="0" smtClean="0"/>
              <a:t>InSpec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InSpec for Verification</a:t>
            </a:r>
          </a:p>
        </p:txBody>
      </p:sp>
      <p:sp>
        <p:nvSpPr>
          <p:cNvPr id="4" name="Text Placeholder 3"/>
          <p:cNvSpPr>
            <a:spLocks noGrp="1"/>
          </p:cNvSpPr>
          <p:nvPr>
            <p:ph type="body" sz="quarter" idx="10"/>
          </p:nvPr>
        </p:nvSpPr>
        <p:spPr>
          <a:xfrm>
            <a:off x="1671637" y="5650764"/>
            <a:ext cx="12319000" cy="2445486"/>
          </a:xfrm>
        </p:spPr>
        <p:txBody>
          <a:bodyPr/>
          <a:lstStyle/>
          <a:p>
            <a:pPr marL="342900" indent="-342900">
              <a:buFont typeface="Wingdings" panose="05000000000000000000" pitchFamily="2" charset="2"/>
              <a:buChar char="ü"/>
            </a:pPr>
            <a:r>
              <a:rPr lang="en-US" dirty="0" smtClean="0"/>
              <a:t>Write </a:t>
            </a:r>
            <a:r>
              <a:rPr lang="en-US" dirty="0"/>
              <a:t>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InSpec from the </a:t>
            </a:r>
            <a:r>
              <a:rPr lang="en-US" dirty="0" smtClean="0"/>
              <a:t>command line interface (CLI)</a:t>
            </a:r>
          </a:p>
          <a:p>
            <a:pPr marL="457200" indent="-457200">
              <a:buFont typeface="Wingdings" panose="05000000000000000000" pitchFamily="2" charset="2"/>
              <a:buChar char="q"/>
            </a:pPr>
            <a:r>
              <a:rPr lang="en-US" dirty="0" smtClean="0"/>
              <a:t>Converge the recipe .</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desc "</a:t>
            </a:r>
          </a:p>
          <a:p>
            <a:r>
              <a:rPr lang="en-US" b="1" dirty="0"/>
              <a:t>    Set the SSH protocol version to 2. Don't use legacy</a:t>
            </a:r>
          </a:p>
          <a:p>
            <a:r>
              <a:rPr lang="en-US" b="1" dirty="0"/>
              <a:t>    insecure SSHv3 connections anymore.</a:t>
            </a:r>
          </a:p>
          <a:p>
            <a:r>
              <a:rPr lang="en-US" b="1" dirty="0"/>
              <a:t>  "</a:t>
            </a:r>
          </a:p>
          <a:p>
            <a:r>
              <a:rPr lang="en-US" b="1" dirty="0"/>
              <a:t>  describe ssh_config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InSpec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InSpec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a:t>InSpec is an executable application</a:t>
            </a:r>
            <a:r>
              <a:rPr lang="en-US" dirty="0" smtClean="0"/>
              <a:t>.</a:t>
            </a:r>
          </a:p>
          <a:p>
            <a:endParaRPr lang="en-US" dirty="0" smtClean="0"/>
          </a:p>
          <a:p>
            <a:r>
              <a:rPr lang="en-US" dirty="0" smtClean="0"/>
              <a:t>InSpec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a:t>sudo </a:t>
            </a:r>
            <a:r>
              <a:rPr lang="en-US" dirty="0" err="1"/>
              <a:t>chown</a:t>
            </a:r>
            <a:r>
              <a:rPr lang="en-US" dirty="0"/>
              <a:t> </a:t>
            </a:r>
            <a:r>
              <a:rPr lang="en-US" dirty="0" err="1"/>
              <a:t>root:dockerroot</a:t>
            </a:r>
            <a:r>
              <a:rPr lang="en-US" dirty="0"/>
              <a:t> /var/run/</a:t>
            </a:r>
            <a:r>
              <a:rPr lang="en-US" dirty="0" err="1"/>
              <a:t>docker.sock</a:t>
            </a:r>
            <a:endParaRPr lang="en-US" dirty="0"/>
          </a:p>
        </p:txBody>
      </p:sp>
      <p:sp>
        <p:nvSpPr>
          <p:cNvPr id="5" name="Title 4"/>
          <p:cNvSpPr>
            <a:spLocks noGrp="1"/>
          </p:cNvSpPr>
          <p:nvPr>
            <p:ph type="title"/>
          </p:nvPr>
        </p:nvSpPr>
        <p:spPr>
          <a:xfrm>
            <a:off x="608432" y="360193"/>
            <a:ext cx="14935200" cy="828675"/>
          </a:xfrm>
        </p:spPr>
        <p:txBody>
          <a:bodyPr>
            <a:normAutofit fontScale="90000"/>
          </a:bodyPr>
          <a:lstStyle/>
          <a:p>
            <a:r>
              <a:rPr lang="en-US" dirty="0" smtClean="0"/>
              <a:t>GL: Change Owner of `/var/run/</a:t>
            </a:r>
            <a:r>
              <a:rPr lang="en-US" dirty="0" err="1" smtClean="0"/>
              <a:t>docker.sock</a:t>
            </a:r>
            <a:r>
              <a:rPr lang="en-US" dirty="0" smtClean="0"/>
              <a:t>` </a:t>
            </a:r>
            <a:endParaRPr lang="en-US" dirty="0"/>
          </a:p>
        </p:txBody>
      </p:sp>
    </p:spTree>
    <p:extLst>
      <p:ext uri="{BB962C8B-B14F-4D97-AF65-F5344CB8AC3E}">
        <p14:creationId xmlns:p14="http://schemas.microsoft.com/office/powerpoint/2010/main" val="19108102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grpSp>
        <p:nvGrpSpPr>
          <p:cNvPr id="6" name="Group 5"/>
          <p:cNvGrpSpPr/>
          <p:nvPr/>
        </p:nvGrpSpPr>
        <p:grpSpPr>
          <a:xfrm>
            <a:off x="5642526" y="2431731"/>
            <a:ext cx="10414555" cy="3953829"/>
            <a:chOff x="1484454" y="1669731"/>
            <a:chExt cx="14572628" cy="5532419"/>
          </a:xfrm>
        </p:grpSpPr>
        <p:pic>
          <p:nvPicPr>
            <p:cNvPr id="7" name="Picture 6"/>
            <p:cNvPicPr>
              <a:picLocks noChangeAspect="1"/>
            </p:cNvPicPr>
            <p:nvPr/>
          </p:nvPicPr>
          <p:blipFill>
            <a:blip r:embed="rId3"/>
            <a:stretch>
              <a:fillRect/>
            </a:stretch>
          </p:blipFill>
          <p:spPr>
            <a:xfrm>
              <a:off x="1484454" y="1669731"/>
              <a:ext cx="14572628" cy="553241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6651014" y="4820602"/>
              <a:ext cx="8622914" cy="894398"/>
            </a:xfrm>
            <a:prstGeom prst="rect">
              <a:avLst/>
            </a:prstGeom>
          </p:spPr>
        </p:pic>
        <p:pic>
          <p:nvPicPr>
            <p:cNvPr id="5" name="Picture 4"/>
            <p:cNvPicPr>
              <a:picLocks noChangeAspect="1"/>
            </p:cNvPicPr>
            <p:nvPr/>
          </p:nvPicPr>
          <p:blipFill>
            <a:blip r:embed="rId5"/>
            <a:stretch>
              <a:fillRect/>
            </a:stretch>
          </p:blipFill>
          <p:spPr>
            <a:xfrm>
              <a:off x="6242066" y="5796280"/>
              <a:ext cx="9815016" cy="1074420"/>
            </a:xfrm>
            <a:prstGeom prst="rect">
              <a:avLst/>
            </a:prstGeom>
          </p:spPr>
        </p:pic>
      </p:grpSp>
    </p:spTree>
    <p:extLst>
      <p:ext uri="{BB962C8B-B14F-4D97-AF65-F5344CB8AC3E}">
        <p14:creationId xmlns:p14="http://schemas.microsoft.com/office/powerpoint/2010/main" val="1063650275"/>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in to your target node.</a:t>
            </a:r>
          </a:p>
          <a:p>
            <a:pPr marL="342900" indent="-342900">
              <a:buFont typeface="Wingdings" panose="05000000000000000000" pitchFamily="2" charset="2"/>
              <a:buChar char="ü"/>
            </a:pPr>
            <a:r>
              <a:rPr lang="en-US" dirty="0" smtClean="0"/>
              <a:t> Write a remediation recipe on that node.</a:t>
            </a:r>
          </a:p>
          <a:p>
            <a:pPr marL="457200" indent="-457200">
              <a:buFont typeface="Wingdings" panose="05000000000000000000" pitchFamily="2" charset="2"/>
              <a:buChar char="ü"/>
            </a:pPr>
            <a:r>
              <a:rPr lang="en-US" dirty="0" smtClean="0"/>
              <a:t>Test the recipe with Test Kitchen.</a:t>
            </a:r>
          </a:p>
          <a:p>
            <a:pPr marL="457200" indent="-457200">
              <a:buFont typeface="Wingdings" panose="05000000000000000000" pitchFamily="2" charset="2"/>
              <a:buChar char="ü"/>
            </a:pPr>
            <a:r>
              <a:rPr lang="en-US" dirty="0" smtClean="0"/>
              <a:t>Test for compliance with InSpec from the CLI</a:t>
            </a:r>
          </a:p>
          <a:p>
            <a:pPr marL="457200" indent="-457200">
              <a:buFont typeface="Wingdings" panose="05000000000000000000" pitchFamily="2" charset="2"/>
              <a:buChar char="ü"/>
            </a:pPr>
            <a:r>
              <a:rPr lang="en-US" dirty="0"/>
              <a:t>Converge the recipe.</a:t>
            </a:r>
            <a:endParaRPr lang="en-US" dirty="0" smtClean="0"/>
          </a:p>
          <a:p>
            <a:pPr marL="457200" indent="-457200">
              <a:buFont typeface="Wingdings" panose="05000000000000000000" pitchFamily="2" charset="2"/>
              <a:buChar char="ü"/>
            </a:pPr>
            <a:r>
              <a:rPr lang="en-US" dirty="0" smtClean="0"/>
              <a:t>Rescan the node and ensure compliance.</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6921749B-AEB7-461B-845F-603CABD2525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bb5d761-a2ea-4873-95f7-7a6658fb3ef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Template-FW</Template>
  <TotalTime>3565</TotalTime>
  <Words>4370</Words>
  <Application>Microsoft Office PowerPoint</Application>
  <PresentationFormat>Custom</PresentationFormat>
  <Paragraphs>652</Paragraphs>
  <Slides>61</Slides>
  <Notes>56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61</vt:i4>
      </vt:variant>
    </vt:vector>
  </HeadingPairs>
  <TitlesOfParts>
    <vt:vector size="67"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Adding Nodes in Bulk via API</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InSpec Verifier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Change Owner of `/var/run/docker.sock` </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325</cp:revision>
  <cp:lastPrinted>2015-02-07T23:49:10Z</cp:lastPrinted>
  <dcterms:created xsi:type="dcterms:W3CDTF">2015-11-10T15:58:30Z</dcterms:created>
  <dcterms:modified xsi:type="dcterms:W3CDTF">2016-02-03T23:15:16Z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