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3"/>
  </p:notesMasterIdLst>
  <p:handoutMasterIdLst>
    <p:handoutMasterId r:id="rId24"/>
  </p:handoutMasterIdLst>
  <p:sldIdLst>
    <p:sldId id="256" r:id="rId7"/>
    <p:sldId id="291" r:id="rId8"/>
    <p:sldId id="257" r:id="rId9"/>
    <p:sldId id="299" r:id="rId10"/>
    <p:sldId id="283" r:id="rId11"/>
    <p:sldId id="294" r:id="rId12"/>
    <p:sldId id="295" r:id="rId13"/>
    <p:sldId id="284" r:id="rId14"/>
    <p:sldId id="297" r:id="rId15"/>
    <p:sldId id="298" r:id="rId16"/>
    <p:sldId id="286" r:id="rId17"/>
    <p:sldId id="285" r:id="rId18"/>
    <p:sldId id="293" r:id="rId19"/>
    <p:sldId id="292" r:id="rId20"/>
    <p:sldId id="288" r:id="rId21"/>
    <p:sldId id="267" r:id="rId2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62975" autoAdjust="0"/>
  </p:normalViewPr>
  <p:slideViewPr>
    <p:cSldViewPr snapToGrid="0">
      <p:cViewPr varScale="1">
        <p:scale>
          <a:sx n="27" d="100"/>
          <a:sy n="27" d="100"/>
        </p:scale>
        <p:origin x="1096" y="3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2016-01-11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2016-01-11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sz="1200" b="1" kern="1200" dirty="0" smtClean="0">
                <a:solidFill>
                  <a:schemeClr val="tx1"/>
                </a:solidFill>
                <a:effectLst/>
                <a:latin typeface="Arial" panose="020B0604020202020204" pitchFamily="34" charset="0"/>
                <a:ea typeface="ＭＳ Ｐゴシック" charset="0"/>
                <a:cs typeface="Arial" panose="020B0604020202020204" pitchFamily="34" charset="0"/>
              </a:rPr>
              <a:t>Be sure to read Appendix Z at the end of this instructor guide</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for training lab set up notes and additional instructor notes. This course requires</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ChefDK 0.10.0 on or higher on the AMIs.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echo</a:t>
            </a:r>
            <a:r>
              <a:rPr lang="en-US" dirty="0" smtClean="0"/>
              <a:t>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kern="1200" dirty="0" err="1" smtClean="0">
                <a:solidFill>
                  <a:schemeClr val="tx1"/>
                </a:solidFill>
                <a:effectLst/>
                <a:latin typeface="Arial" panose="020B0604020202020204" pitchFamily="34" charset="0"/>
                <a:ea typeface="ＭＳ Ｐゴシック" charset="0"/>
                <a:cs typeface="Arial" panose="020B0604020202020204" pitchFamily="34" charset="0"/>
              </a:rPr>
              <a:t>eval</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"$(chef shell-</a:t>
            </a:r>
            <a:r>
              <a:rPr lang="en-US" sz="120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bash)"'</a:t>
            </a:r>
            <a:r>
              <a:rPr lang="en-US" dirty="0" smtClean="0"/>
              <a:t> &gt;&gt; ~/.</a:t>
            </a:r>
            <a:r>
              <a:rPr lang="en-US" dirty="0" err="1" smtClean="0"/>
              <a:t>bash_profile</a:t>
            </a:r>
            <a:r>
              <a:rPr lang="en-US" dirty="0" smtClean="0"/>
              <a:t>    then log out and in.</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Kennon thinks we need to put the chef user in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dockerroot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group and make /var/run/</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docker.sock's</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group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dockerroot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the future training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my</a:t>
            </a:r>
            <a:r>
              <a:rPr lang="en-US" baseline="0" dirty="0" smtClean="0"/>
              <a:t> TEMP fix: chef@ip-172-31-7-193 run]$ sudo </a:t>
            </a:r>
            <a:r>
              <a:rPr lang="en-US" baseline="0" dirty="0" err="1" smtClean="0"/>
              <a:t>chmod</a:t>
            </a:r>
            <a:r>
              <a:rPr lang="en-US" baseline="0" dirty="0" smtClean="0"/>
              <a:t> 777 </a:t>
            </a:r>
            <a:r>
              <a:rPr lang="en-US" baseline="0" dirty="0" err="1" smtClean="0"/>
              <a:t>docker.sock</a:t>
            </a:r>
            <a:endParaRPr lang="en-US" baseline="0" dirty="0" smtClean="0"/>
          </a:p>
          <a:p>
            <a:endParaRPr lang="en-US" baseline="0" dirty="0" smtClean="0"/>
          </a:p>
          <a:p>
            <a:r>
              <a:rPr lang="en-US" baseline="0" dirty="0" smtClean="0"/>
              <a:t>Nathan: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The images I’ve used were built with a chef provisioning script</a:t>
            </a:r>
          </a:p>
          <a:p>
            <a:endPar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The issue is this:  </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 wont run </a:t>
            </a:r>
            <a:r>
              <a:rPr lang="en-US" dirty="0" err="1" smtClean="0"/>
              <a:t>witrhout</a:t>
            </a:r>
            <a:r>
              <a:rPr lang="en-US" dirty="0" smtClean="0"/>
              <a:t> permissions error nor </a:t>
            </a:r>
            <a:r>
              <a:rPr lang="en-US" dirty="0" err="1" smtClean="0"/>
              <a:t>ps</a:t>
            </a:r>
            <a:r>
              <a:rPr lang="en-US" dirty="0" smtClean="0"/>
              <a:t> </a:t>
            </a:r>
            <a:r>
              <a:rPr lang="en-US" dirty="0" err="1" smtClean="0"/>
              <a:t>docker</a:t>
            </a:r>
            <a:r>
              <a:rPr lang="en-US" dirty="0" smtClean="0"/>
              <a:t> without sudo.</a:t>
            </a:r>
            <a:endParaRPr lang="en-US" baseline="0" dirty="0" smtClean="0"/>
          </a:p>
          <a:p>
            <a:endParaRPr lang="en-US" baseline="0" dirty="0" smtClean="0"/>
          </a:p>
          <a:p>
            <a:r>
              <a:rPr lang="en-US" baseline="0" dirty="0" smtClean="0"/>
              <a:t>See module 3 "</a:t>
            </a:r>
            <a:r>
              <a:rPr lang="en-US" dirty="0" smtClean="0"/>
              <a:t>GE: Running </a:t>
            </a:r>
            <a:r>
              <a:rPr lang="en-US" dirty="0" err="1" smtClean="0"/>
              <a:t>InSpec</a:t>
            </a:r>
            <a:r>
              <a:rPr lang="en-US" dirty="0" smtClean="0"/>
              <a:t> from the CLI" slide and notes.</a:t>
            </a:r>
            <a:endParaRPr lang="en-US" baseline="0"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429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profiles exist for many scenarios, such as those created by the Center for Internet Security (CIS), a non-profit organization that is focused on enhancing the cyber security readiness and response of public and private sector entities.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Chef Compliance maintains profiles as a collection of individual controls that comprise a complete audit. For example, CIS benchmark 8.1.1.1 recommends testing for the maximum size of the audit log.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You can also create your own custom Compliance profiles</a:t>
            </a:r>
            <a:r>
              <a:rPr lang="en-US" dirty="0" smtClean="0"/>
              <a:t>.</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7194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03967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dirty="0" smtClean="0"/>
              <a:t>These are basic AWS AMIs</a:t>
            </a:r>
            <a:r>
              <a:rPr lang="en-US" baseline="0" dirty="0" smtClean="0"/>
              <a:t> that we use for Chef training. They have ChefDK installed on them but you will not be using any of the ChefDK tools on those nodes until near the end of this class when you will write one remediation recipe.</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Instructor Note: Now would be a good time to distribute the hostnames of the two nodes you will assign to each student.</a:t>
            </a:r>
            <a:r>
              <a:rPr lang="en-US" baseline="0" dirty="0"/>
              <a:t> </a:t>
            </a:r>
            <a:r>
              <a:rPr lang="en-US" baseline="0" dirty="0" smtClean="0"/>
              <a:t>You should ask the students to note which one they will use as their Compliance Server and which one they will use as the target node for scans.</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For example: </a:t>
            </a:r>
            <a:br>
              <a:rPr lang="en-US" baseline="0" dirty="0" smtClean="0"/>
            </a:br>
            <a:r>
              <a:rPr lang="en-US" sz="1200" kern="1200" dirty="0" smtClean="0">
                <a:solidFill>
                  <a:schemeClr val="tx1"/>
                </a:solidFill>
                <a:effectLst/>
                <a:latin typeface="Arial" panose="020B0604020202020204" pitchFamily="34" charset="0"/>
                <a:ea typeface="ＭＳ Ｐゴシック" charset="0"/>
                <a:cs typeface="+mn-cs"/>
              </a:rPr>
              <a:t>ec2-52-91-31-125.compute-1.amazonaws.com = Compliance server.</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ec2-54-164-54-218.compute-1.amazonaws.com = Target node.</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login credentials for them is chef/chef.</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p:txBody>
      </p:sp>
    </p:spTree>
    <p:extLst>
      <p:ext uri="{BB962C8B-B14F-4D97-AF65-F5344CB8AC3E}">
        <p14:creationId xmlns:p14="http://schemas.microsoft.com/office/powerpoint/2010/main" val="1003907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You should use an ssh client like </a:t>
            </a:r>
            <a:r>
              <a:rPr lang="en-US" dirty="0" err="1" smtClean="0"/>
              <a:t>PuTTY</a:t>
            </a:r>
            <a:r>
              <a:rPr lang="en-US" dirty="0" smtClean="0"/>
              <a:t> or a local command prompt to connect to the remote workstation that we</a:t>
            </a:r>
            <a:r>
              <a:rPr lang="en-US" baseline="0" dirty="0" smtClean="0"/>
              <a:t> assign to you. </a:t>
            </a:r>
          </a:p>
          <a:p>
            <a:endParaRPr lang="en-US" baseline="0" dirty="0" smtClean="0"/>
          </a:p>
          <a:p>
            <a:r>
              <a:rPr lang="en-US" baseline="0" dirty="0" smtClean="0"/>
              <a:t>Instead of the command shown in this slide, you could also use this command: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ssh </a:t>
            </a:r>
            <a:r>
              <a:rPr lang="en-US" baseline="0" dirty="0" err="1" smtClean="0"/>
              <a:t>chef@IPADDRESS</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For example: ssh chef@52.90.140.22</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593523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819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smtClean="0"/>
          </a:p>
        </p:txBody>
      </p:sp>
    </p:spTree>
    <p:extLst>
      <p:ext uri="{BB962C8B-B14F-4D97-AF65-F5344CB8AC3E}">
        <p14:creationId xmlns:p14="http://schemas.microsoft.com/office/powerpoint/2010/main" val="248768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3951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now you are probably aware of how Chef automates the configuration and management of your infrastructure. But what about risks and compliance issues of your infrastructure? </a:t>
            </a:r>
          </a:p>
          <a:p>
            <a:endParaRPr lang="en-US" dirty="0" smtClean="0"/>
          </a:p>
          <a:p>
            <a:r>
              <a:rPr lang="en-US" dirty="0" smtClean="0"/>
              <a:t>Regulatory compliance is a fact of life for every enterprise. With Chef Compliance you can scan for risks and compliance issues with easy-to-understand, customizable reports and visualization.</a:t>
            </a:r>
          </a:p>
          <a:p>
            <a:endParaRPr lang="en-US" dirty="0" smtClean="0"/>
          </a:p>
          <a:p>
            <a:r>
              <a:rPr lang="en-US" dirty="0" smtClean="0"/>
              <a:t>You can then use Chef to automate the remediation of issues and use Chef Compliance to implement a continuous audit of applications and infrastructure.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86499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Compliance server is a centralized location from which all aspects of the state or your infrastructure’s compliance can be managed.</a:t>
            </a:r>
          </a:p>
          <a:p>
            <a:endParaRPr lang="en-US" dirty="0" smtClean="0"/>
          </a:p>
          <a:p>
            <a:r>
              <a:rPr lang="en-US" dirty="0" smtClean="0"/>
              <a:t>With Chef Compliance you can test any node in your infrastructure, including all of the common UNIX and Linux platforms and most versions of Microsoft Windows.</a:t>
            </a:r>
          </a:p>
          <a:p>
            <a:endParaRPr lang="en-US" dirty="0" smtClean="0"/>
          </a:p>
          <a:p>
            <a:r>
              <a:rPr lang="en-US" dirty="0" smtClean="0"/>
              <a:t>Chef Compliance can continuously test any node against the goals of your organization’s security management lifecycle for risks and compliance issues.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95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662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an open-source run-time framework and rule language used to specify compliance, security, and policy requirements for testing any node in your infrastructure.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name refers to “infrastructure specification</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includes a collection of resources to help you write auditing rules quickly and easily using the Compliance DSL.</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examine any node in your infrastructure; run the tests locally or remotely.</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Any detected security, compliance, or policy issues are flagged in a log.</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audit resource framework is fully compatible with Chef Compliance.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48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260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426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27689679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1" name="Holder 6"/>
          <p:cNvSpPr txBox="1">
            <a:spLocks/>
          </p:cNvSpPr>
          <p:nvPr userDrawn="1"/>
        </p:nvSpPr>
        <p:spPr>
          <a:xfrm>
            <a:off x="10651999" y="11582401"/>
            <a:ext cx="321733" cy="656591"/>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6"/>
            <a:fld id="{81D60167-4931-47E6-BA6A-407CBD079E47}" type="slidenum">
              <a:rPr lang="en-US" sz="2133" smtClean="0"/>
              <a:pPr marL="33866"/>
              <a:t>‹#›</a:t>
            </a:fld>
            <a:endParaRPr lang="en-US" sz="2133" dirty="0"/>
          </a:p>
        </p:txBody>
      </p:sp>
      <p:sp>
        <p:nvSpPr>
          <p:cNvPr id="12" name="object 41"/>
          <p:cNvSpPr txBox="1">
            <a:spLocks/>
          </p:cNvSpPr>
          <p:nvPr userDrawn="1"/>
        </p:nvSpPr>
        <p:spPr>
          <a:xfrm>
            <a:off x="10430933" y="11582401"/>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2133" dirty="0" smtClean="0"/>
              <a:t>1-</a:t>
            </a:r>
            <a:endParaRPr lang="en-US" sz="2133" dirty="0"/>
          </a:p>
        </p:txBody>
      </p:sp>
      <p:sp>
        <p:nvSpPr>
          <p:cNvPr id="17" name="Text Placeholder 4"/>
          <p:cNvSpPr>
            <a:spLocks noGrp="1"/>
          </p:cNvSpPr>
          <p:nvPr>
            <p:ph type="body" sz="quarter" idx="12"/>
          </p:nvPr>
        </p:nvSpPr>
        <p:spPr>
          <a:xfrm>
            <a:off x="677333"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mand - Loca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0"/>
            <a:ext cx="14935200" cy="827577"/>
          </a:xfrm>
        </p:spPr>
        <p:txBody>
          <a:bodyPr/>
          <a:lstStyle>
            <a:lvl1pPr>
              <a:defRPr sz="5867"/>
            </a:lvl1pPr>
          </a:lstStyle>
          <a:p>
            <a:r>
              <a:rPr lang="en-US" dirty="0" smtClean="0"/>
              <a:t>Command Run - Workstation</a:t>
            </a:r>
            <a:endParaRPr lang="en-US" dirty="0"/>
          </a:p>
        </p:txBody>
      </p:sp>
      <p:sp>
        <p:nvSpPr>
          <p:cNvPr id="16" name="Content Placeholder 3"/>
          <p:cNvSpPr>
            <a:spLocks noGrp="1"/>
          </p:cNvSpPr>
          <p:nvPr>
            <p:ph sz="quarter" idx="10" hasCustomPrompt="1"/>
          </p:nvPr>
        </p:nvSpPr>
        <p:spPr>
          <a:xfrm>
            <a:off x="1121104" y="2315962"/>
            <a:ext cx="14423693" cy="5849089"/>
          </a:xfrm>
          <a:solidFill>
            <a:schemeClr val="tx2">
              <a:lumMod val="95000"/>
              <a:lumOff val="5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400" b="1">
                <a:solidFill>
                  <a:srgbClr val="FFFFFF"/>
                </a:solidFill>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Three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Four</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tIns="0" bIns="0" anchor="ctr" anchorCtr="0">
            <a:noAutofit/>
          </a:bodyPr>
          <a:lstStyle>
            <a:lvl1pPr marL="0" indent="0">
              <a:lnSpc>
                <a:spcPct val="100000"/>
              </a:lnSpc>
              <a:buNone/>
              <a:defRPr sz="3733" b="1">
                <a:solidFill>
                  <a:schemeClr val="bg1"/>
                </a:solidFill>
                <a:latin typeface="Courier New" panose="02070309020205020404" pitchFamily="49" charset="0"/>
                <a:cs typeface="Courier New" panose="02070309020205020404" pitchFamily="49" charset="0"/>
              </a:defRPr>
            </a:lvl1pPr>
          </a:lstStyle>
          <a:p>
            <a:pPr lvl="0"/>
            <a:r>
              <a:rPr lang="en-US" dirty="0" smtClean="0"/>
              <a:t>Enter Command</a:t>
            </a:r>
            <a:endParaRPr lang="en-US" dirty="0"/>
          </a:p>
        </p:txBody>
      </p:sp>
      <p:sp>
        <p:nvSpPr>
          <p:cNvPr id="7" name="Rectangle 6"/>
          <p:cNvSpPr/>
          <p:nvPr userDrawn="1"/>
        </p:nvSpPr>
        <p:spPr bwMode="auto">
          <a:xfrm>
            <a:off x="1120567" y="3237375"/>
            <a:ext cx="14417959" cy="572765"/>
          </a:xfrm>
          <a:prstGeom prst="rect">
            <a:avLst/>
          </a:prstGeom>
          <a:solidFill>
            <a:schemeClr val="accent1">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smtClean="0">
              <a:gradFill>
                <a:gsLst>
                  <a:gs pos="0">
                    <a:srgbClr val="FFFFFF"/>
                  </a:gs>
                  <a:gs pos="100000">
                    <a:srgbClr val="FFFFFF"/>
                  </a:gs>
                </a:gsLst>
                <a:lin ang="5400000" scaled="0"/>
              </a:gradFill>
            </a:endParaRPr>
          </a:p>
        </p:txBody>
      </p:sp>
      <p:pic>
        <p:nvPicPr>
          <p:cNvPr id="8" name="Picture 7"/>
          <p:cNvPicPr>
            <a:picLocks noChangeAspect="1"/>
          </p:cNvPicPr>
          <p:nvPr userDrawn="1"/>
        </p:nvPicPr>
        <p:blipFill>
          <a:blip r:embed="rId2"/>
          <a:stretch>
            <a:fillRect/>
          </a:stretch>
        </p:blipFill>
        <p:spPr>
          <a:xfrm>
            <a:off x="245272" y="1433095"/>
            <a:ext cx="704149" cy="537891"/>
          </a:xfrm>
          <a:prstGeom prst="rect">
            <a:avLst/>
          </a:prstGeom>
        </p:spPr>
      </p:pic>
      <p:sp>
        <p:nvSpPr>
          <p:cNvPr id="11" name="TextBox 10"/>
          <p:cNvSpPr txBox="1"/>
          <p:nvPr userDrawn="1"/>
        </p:nvSpPr>
        <p:spPr bwMode="white">
          <a:xfrm>
            <a:off x="258033" y="2159725"/>
            <a:ext cx="677332" cy="6096000"/>
          </a:xfrm>
          <a:prstGeom prst="rect">
            <a:avLst/>
          </a:prstGeom>
        </p:spPr>
        <p:txBody>
          <a:bodyPr vert="horz" wrap="square" lIns="121920" tIns="121920" rIns="121920" bIns="121920" rtlCol="0" anchor="ctr">
            <a:normAutofit lnSpcReduction="10000"/>
          </a:bodyPr>
          <a:lstStyle/>
          <a:p>
            <a:pPr algn="ctr"/>
            <a:r>
              <a:rPr lang="en-US" sz="3733" b="0" dirty="0" smtClean="0">
                <a:solidFill>
                  <a:schemeClr val="tx1">
                    <a:lumMod val="60000"/>
                    <a:lumOff val="40000"/>
                  </a:schemeClr>
                </a:solidFill>
                <a:latin typeface="Inconsolata"/>
                <a:cs typeface="Inconsolata"/>
              </a:rPr>
              <a:t>workstation</a:t>
            </a:r>
          </a:p>
        </p:txBody>
      </p:sp>
      <p:cxnSp>
        <p:nvCxnSpPr>
          <p:cNvPr id="9" name="Straight Connector 8"/>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240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830837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82922" cy="1859106"/>
          </a:xfrm>
        </p:spPr>
        <p:txBody>
          <a:bodyPr/>
          <a:lstStyle/>
          <a:p>
            <a:r>
              <a:rPr lang="en-US" dirty="0" smtClean="0"/>
              <a:t>Chef Compliance</a:t>
            </a:r>
            <a:br>
              <a:rPr lang="en-US" dirty="0" smtClean="0"/>
            </a:br>
            <a:r>
              <a:rPr lang="en-US" dirty="0" smtClean="0"/>
              <a:t/>
            </a:r>
            <a:br>
              <a:rPr lang="en-US" dirty="0" smtClean="0"/>
            </a:br>
            <a:r>
              <a:rPr lang="en-US" sz="4000" dirty="0" smtClean="0"/>
              <a:t>Installation, Configuration, and Operation</a:t>
            </a:r>
            <a:endParaRPr lang="en-US" sz="4000" dirty="0"/>
          </a:p>
        </p:txBody>
      </p:sp>
      <p:sp>
        <p:nvSpPr>
          <p:cNvPr id="3" name="Text Placeholder 2"/>
          <p:cNvSpPr>
            <a:spLocks noGrp="1"/>
          </p:cNvSpPr>
          <p:nvPr>
            <p:ph type="body" sz="quarter" idx="10"/>
          </p:nvPr>
        </p:nvSpPr>
        <p:spPr>
          <a:xfrm>
            <a:off x="3013752" y="4760618"/>
            <a:ext cx="10972800" cy="615553"/>
          </a:xfrm>
        </p:spPr>
        <p:txBody>
          <a:bodyPr/>
          <a:lstStyle/>
          <a:p>
            <a:r>
              <a:rPr lang="en-US" sz="2800" dirty="0" smtClean="0"/>
              <a:t>Introduction</a:t>
            </a:r>
            <a:endParaRPr lang="en-US" sz="2800"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smtClean="0"/>
              <a:t>The </a:t>
            </a:r>
            <a:r>
              <a:rPr lang="en-US" dirty="0" err="1"/>
              <a:t>InSpec</a:t>
            </a:r>
            <a:r>
              <a:rPr lang="en-US" dirty="0"/>
              <a:t> audit resource framework is fully compatible with Chef </a:t>
            </a:r>
            <a:r>
              <a:rPr lang="en-US" dirty="0" smtClean="0"/>
              <a:t>Compliance.</a:t>
            </a:r>
            <a:endParaRPr lang="en-US" dirty="0"/>
          </a:p>
          <a:p>
            <a:r>
              <a:rPr lang="en-US" dirty="0"/>
              <a:t>The Compliance DSL is a Ruby DSL for writing audit rules, which includes audit resources that you can invoke</a:t>
            </a:r>
            <a:r>
              <a:rPr lang="en-US" dirty="0" smtClean="0"/>
              <a:t>.</a:t>
            </a:r>
            <a:endParaRPr lang="en-US" dirty="0"/>
          </a:p>
        </p:txBody>
      </p:sp>
      <p:sp>
        <p:nvSpPr>
          <p:cNvPr id="2" name="Title 1"/>
          <p:cNvSpPr>
            <a:spLocks noGrp="1"/>
          </p:cNvSpPr>
          <p:nvPr>
            <p:ph type="title"/>
          </p:nvPr>
        </p:nvSpPr>
        <p:spPr>
          <a:xfrm>
            <a:off x="609599" y="304800"/>
            <a:ext cx="13178589" cy="1551398"/>
          </a:xfrm>
        </p:spPr>
        <p:txBody>
          <a:bodyPr>
            <a:normAutofit/>
          </a:bodyPr>
          <a:lstStyle/>
          <a:p>
            <a:r>
              <a:rPr lang="en-US" dirty="0" err="1" smtClean="0"/>
              <a:t>InSpec</a:t>
            </a:r>
            <a:r>
              <a:rPr lang="en-US" dirty="0" smtClean="0"/>
              <a:t> DSL</a:t>
            </a:r>
            <a:endParaRPr lang="en-US" dirty="0"/>
          </a:p>
        </p:txBody>
      </p:sp>
    </p:spTree>
    <p:extLst>
      <p:ext uri="{BB962C8B-B14F-4D97-AF65-F5344CB8AC3E}">
        <p14:creationId xmlns:p14="http://schemas.microsoft.com/office/powerpoint/2010/main" val="178170552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
        <p:nvSpPr>
          <p:cNvPr id="3" name="Text Placeholder 2"/>
          <p:cNvSpPr>
            <a:spLocks noGrp="1"/>
          </p:cNvSpPr>
          <p:nvPr>
            <p:ph type="body" sz="quarter" idx="12"/>
          </p:nvPr>
        </p:nvSpPr>
        <p:spPr>
          <a:xfrm>
            <a:off x="650040" y="1702195"/>
            <a:ext cx="5133540" cy="6142392"/>
          </a:xfrm>
        </p:spPr>
        <p:txBody>
          <a:bodyPr/>
          <a:lstStyle/>
          <a:p>
            <a:r>
              <a:rPr lang="en-US" sz="2800" dirty="0" smtClean="0"/>
              <a:t>Compliance profiles exist for many scenarios, such as those created by the Center for Internet Security (CIS)</a:t>
            </a:r>
          </a:p>
          <a:p>
            <a:endParaRPr lang="en-US" sz="2800" dirty="0" smtClean="0"/>
          </a:p>
          <a:p>
            <a:r>
              <a:rPr lang="en-US" sz="2800" dirty="0" smtClean="0"/>
              <a:t>Chef Compliance maintains profiles as a collection of individual controls that comprise a complete audit. </a:t>
            </a:r>
          </a:p>
          <a:p>
            <a:endParaRPr lang="en-US" sz="2800" dirty="0"/>
          </a:p>
          <a:p>
            <a:r>
              <a:rPr lang="en-US" sz="2800" dirty="0" smtClean="0"/>
              <a:t>You can also create your own custom Compliance profiles</a:t>
            </a:r>
            <a:r>
              <a:rPr lang="en-US" dirty="0" smtClean="0"/>
              <a:t>.</a:t>
            </a:r>
          </a:p>
        </p:txBody>
      </p:sp>
      <p:sp>
        <p:nvSpPr>
          <p:cNvPr id="2" name="Title 1"/>
          <p:cNvSpPr>
            <a:spLocks noGrp="1"/>
          </p:cNvSpPr>
          <p:nvPr>
            <p:ph type="title"/>
          </p:nvPr>
        </p:nvSpPr>
        <p:spPr>
          <a:xfrm>
            <a:off x="609599" y="304800"/>
            <a:ext cx="13178589" cy="1551398"/>
          </a:xfrm>
        </p:spPr>
        <p:txBody>
          <a:bodyPr>
            <a:normAutofit/>
          </a:bodyPr>
          <a:lstStyle/>
          <a:p>
            <a:r>
              <a:rPr lang="en-US" smtClean="0"/>
              <a:t>Compliance Profiles</a:t>
            </a:r>
            <a:endParaRPr lang="en-US" dirty="0"/>
          </a:p>
        </p:txBody>
      </p:sp>
      <p:cxnSp>
        <p:nvCxnSpPr>
          <p:cNvPr id="6" name="Straight Arrow Connector 5"/>
          <p:cNvCxnSpPr/>
          <p:nvPr/>
        </p:nvCxnSpPr>
        <p:spPr>
          <a:xfrm>
            <a:off x="7988968" y="866274"/>
            <a:ext cx="1636295" cy="1347537"/>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93482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 y="304800"/>
            <a:ext cx="4168140" cy="1551398"/>
          </a:xfrm>
        </p:spPr>
        <p:txBody>
          <a:bodyPr>
            <a:noAutofit/>
          </a:bodyPr>
          <a:lstStyle/>
          <a:p>
            <a:r>
              <a:rPr lang="en-US" sz="5400" dirty="0" smtClean="0"/>
              <a:t>Compliance Web UI</a:t>
            </a:r>
            <a:endParaRPr lang="en-US" sz="5400" dirty="0"/>
          </a:p>
        </p:txBody>
      </p:sp>
      <p:sp>
        <p:nvSpPr>
          <p:cNvPr id="3" name="Text Placeholder 2"/>
          <p:cNvSpPr>
            <a:spLocks noGrp="1"/>
          </p:cNvSpPr>
          <p:nvPr>
            <p:ph type="body" sz="quarter" idx="12"/>
          </p:nvPr>
        </p:nvSpPr>
        <p:spPr>
          <a:xfrm>
            <a:off x="243840" y="2039078"/>
            <a:ext cx="3630328" cy="5345953"/>
          </a:xfrm>
        </p:spPr>
        <p:txBody>
          <a:bodyPr/>
          <a:lstStyle/>
          <a:p>
            <a:r>
              <a:rPr lang="en-US" dirty="0" smtClean="0"/>
              <a:t>The Chef Compliance web UI provides views into compliance scan results as well as views of Chef Compliance profiles. </a:t>
            </a:r>
          </a:p>
          <a:p>
            <a:r>
              <a:rPr lang="en-US" dirty="0" smtClean="0"/>
              <a:t>You also execute scans </a:t>
            </a:r>
            <a:r>
              <a:rPr lang="en-US" dirty="0"/>
              <a:t>via the </a:t>
            </a:r>
            <a:r>
              <a:rPr lang="en-US" dirty="0" smtClean="0"/>
              <a:t>Compliance </a:t>
            </a:r>
            <a:r>
              <a:rPr lang="en-US" dirty="0"/>
              <a:t>web </a:t>
            </a:r>
            <a:r>
              <a:rPr lang="en-US" dirty="0" smtClean="0"/>
              <a:t>UI. </a:t>
            </a:r>
            <a:endParaRPr lang="en-US" dirty="0" smtClean="0"/>
          </a:p>
        </p:txBody>
      </p:sp>
      <p:pic>
        <p:nvPicPr>
          <p:cNvPr id="4" name="Picture 3"/>
          <p:cNvPicPr>
            <a:picLocks noChangeAspect="1"/>
          </p:cNvPicPr>
          <p:nvPr/>
        </p:nvPicPr>
        <p:blipFill>
          <a:blip r:embed="rId3"/>
          <a:stretch>
            <a:fillRect/>
          </a:stretch>
        </p:blipFill>
        <p:spPr>
          <a:xfrm>
            <a:off x="4344721" y="708660"/>
            <a:ext cx="11865559" cy="7065645"/>
          </a:xfrm>
          <a:prstGeom prst="rect">
            <a:avLst/>
          </a:prstGeom>
          <a:ln>
            <a:solidFill>
              <a:schemeClr val="accent1"/>
            </a:solidFill>
          </a:ln>
        </p:spPr>
      </p:pic>
    </p:spTree>
    <p:extLst>
      <p:ext uri="{BB962C8B-B14F-4D97-AF65-F5344CB8AC3E}">
        <p14:creationId xmlns:p14="http://schemas.microsoft.com/office/powerpoint/2010/main" val="18924266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Environment</a:t>
            </a:r>
          </a:p>
        </p:txBody>
      </p:sp>
      <p:cxnSp>
        <p:nvCxnSpPr>
          <p:cNvPr id="9" name="Straight Arrow Connector 8"/>
          <p:cNvCxnSpPr/>
          <p:nvPr/>
        </p:nvCxnSpPr>
        <p:spPr>
          <a:xfrm flipH="1">
            <a:off x="7559041" y="3787223"/>
            <a:ext cx="1486329" cy="1688484"/>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800950" y="4144980"/>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Server on which to install Chef Compliance</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284716" y="4923024"/>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Nodes </a:t>
            </a:r>
            <a:r>
              <a:rPr lang="en-US" sz="2667" dirty="0" smtClean="0"/>
              <a:t>to run Compliance tests against</a:t>
            </a:r>
            <a:endParaRPr lang="en-US" sz="2667" dirty="0"/>
          </a:p>
          <a:p>
            <a:endParaRPr lang="en-US" sz="2667" dirty="0"/>
          </a:p>
          <a:p>
            <a:endParaRPr lang="en-US" sz="2667" dirty="0"/>
          </a:p>
          <a:p>
            <a:endParaRPr lang="en-US" sz="4267" dirty="0"/>
          </a:p>
          <a:p>
            <a:endParaRPr lang="en-US" sz="4267" dirty="0"/>
          </a:p>
        </p:txBody>
      </p:sp>
      <p:cxnSp>
        <p:nvCxnSpPr>
          <p:cNvPr id="16" name="Straight Arrow Connector 15"/>
          <p:cNvCxnSpPr/>
          <p:nvPr/>
        </p:nvCxnSpPr>
        <p:spPr>
          <a:xfrm flipH="1" flipV="1">
            <a:off x="10924674" y="2959768"/>
            <a:ext cx="3194537" cy="25966"/>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5" name="Cloud 14"/>
          <p:cNvSpPr/>
          <p:nvPr/>
        </p:nvSpPr>
        <p:spPr bwMode="auto">
          <a:xfrm>
            <a:off x="11678784" y="2367977"/>
            <a:ext cx="1638185" cy="1121554"/>
          </a:xfrm>
          <a:prstGeom prst="cloud">
            <a:avLst/>
          </a:prstGeom>
          <a:solidFill>
            <a:schemeClr val="bg1"/>
          </a:solid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solidFill>
                <a:schemeClr val="tx1"/>
              </a:solidFill>
            </a:endParaRPr>
          </a:p>
        </p:txBody>
      </p:sp>
      <p:sp>
        <p:nvSpPr>
          <p:cNvPr id="23" name="Text Placeholder 2"/>
          <p:cNvSpPr>
            <a:spLocks noGrp="1"/>
          </p:cNvSpPr>
          <p:nvPr>
            <p:ph type="body" sz="quarter" idx="12"/>
          </p:nvPr>
        </p:nvSpPr>
        <p:spPr>
          <a:xfrm>
            <a:off x="337220" y="1317184"/>
            <a:ext cx="6017521" cy="5345953"/>
          </a:xfrm>
        </p:spPr>
        <p:txBody>
          <a:bodyPr/>
          <a:lstStyle/>
          <a:p>
            <a:r>
              <a:rPr lang="en-US" dirty="0" smtClean="0"/>
              <a:t>We will provide </a:t>
            </a:r>
            <a:r>
              <a:rPr lang="en-US" dirty="0" smtClean="0"/>
              <a:t>three machines for </a:t>
            </a:r>
            <a:r>
              <a:rPr lang="en-US" dirty="0" smtClean="0"/>
              <a:t>you to use while performing lab exercises in this course:</a:t>
            </a:r>
          </a:p>
          <a:p>
            <a:endParaRPr lang="en-US" dirty="0"/>
          </a:p>
          <a:p>
            <a:pPr marL="457200" indent="-457200">
              <a:buFont typeface="Arial" panose="020B0604020202020204" pitchFamily="34" charset="0"/>
              <a:buChar char="•"/>
            </a:pPr>
            <a:r>
              <a:rPr lang="en-US" dirty="0" smtClean="0"/>
              <a:t>One </a:t>
            </a:r>
            <a:r>
              <a:rPr lang="en-US" dirty="0" smtClean="0"/>
              <a:t>Linux server to </a:t>
            </a:r>
            <a:r>
              <a:rPr lang="en-US" dirty="0" smtClean="0"/>
              <a:t>install and run Chef Compliance on.</a:t>
            </a:r>
            <a:endParaRPr lang="en-US" dirty="0"/>
          </a:p>
          <a:p>
            <a:pPr marL="457200" indent="-457200">
              <a:buFont typeface="Arial" panose="020B0604020202020204" pitchFamily="34" charset="0"/>
              <a:buChar char="•"/>
            </a:pPr>
            <a:r>
              <a:rPr lang="en-US" dirty="0" smtClean="0"/>
              <a:t>One </a:t>
            </a:r>
            <a:r>
              <a:rPr lang="en-US" dirty="0" smtClean="0"/>
              <a:t>Windows node and one Linux node to </a:t>
            </a:r>
            <a:r>
              <a:rPr lang="en-US" dirty="0" smtClean="0"/>
              <a:t>perform Chef Compliance tests against.</a:t>
            </a:r>
          </a:p>
          <a:p>
            <a:pPr marL="457200" indent="-457200">
              <a:buFont typeface="Arial" panose="020B0604020202020204" pitchFamily="34" charset="0"/>
              <a:buChar char="•"/>
            </a:pPr>
            <a:endParaRPr lang="de-DE" sz="3200" dirty="0"/>
          </a:p>
        </p:txBody>
      </p:sp>
      <p:sp>
        <p:nvSpPr>
          <p:cNvPr id="24" name="Text Placeholder 2"/>
          <p:cNvSpPr txBox="1">
            <a:spLocks/>
          </p:cNvSpPr>
          <p:nvPr/>
        </p:nvSpPr>
        <p:spPr bwMode="white">
          <a:xfrm rot="18840107">
            <a:off x="7315020" y="4231308"/>
            <a:ext cx="1524361" cy="594737"/>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ssh</a:t>
            </a:r>
            <a:endParaRPr lang="en-US" sz="2667" dirty="0"/>
          </a:p>
          <a:p>
            <a:endParaRPr lang="en-US" sz="2667" dirty="0"/>
          </a:p>
          <a:p>
            <a:endParaRPr lang="en-US" sz="2667" dirty="0"/>
          </a:p>
          <a:p>
            <a:endParaRPr lang="en-US" sz="4267" dirty="0"/>
          </a:p>
          <a:p>
            <a:endParaRPr lang="en-US" sz="4267"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074" y="2715337"/>
            <a:ext cx="2151627" cy="2294080"/>
          </a:xfrm>
          <a:prstGeom prst="rect">
            <a:avLst/>
          </a:prstGeom>
        </p:spPr>
      </p:pic>
    </p:spTree>
    <p:extLst>
      <p:ext uri="{BB962C8B-B14F-4D97-AF65-F5344CB8AC3E}">
        <p14:creationId xmlns:p14="http://schemas.microsoft.com/office/powerpoint/2010/main" val="346550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SSH Into the Remote Workstation</a:t>
            </a:r>
            <a:endParaRPr lang="en-US" dirty="0"/>
          </a:p>
        </p:txBody>
      </p:sp>
      <p:sp>
        <p:nvSpPr>
          <p:cNvPr id="11" name="Content Placeholder 10"/>
          <p:cNvSpPr>
            <a:spLocks noGrp="1"/>
          </p:cNvSpPr>
          <p:nvPr>
            <p:ph sz="quarter" idx="10"/>
          </p:nvPr>
        </p:nvSpPr>
        <p:spPr>
          <a:xfrm>
            <a:off x="1121104" y="2315962"/>
            <a:ext cx="14423693" cy="4806733"/>
          </a:xfrm>
        </p:spPr>
        <p:txBody>
          <a:bodyPr/>
          <a:lstStyle/>
          <a:p>
            <a:endParaRPr lang="en-US" dirty="0"/>
          </a:p>
        </p:txBody>
      </p:sp>
      <p:sp>
        <p:nvSpPr>
          <p:cNvPr id="4" name="Text Placeholder 3"/>
          <p:cNvSpPr>
            <a:spLocks noGrp="1"/>
          </p:cNvSpPr>
          <p:nvPr>
            <p:ph type="body" sz="quarter" idx="11"/>
          </p:nvPr>
        </p:nvSpPr>
        <p:spPr/>
        <p:txBody>
          <a:bodyPr/>
          <a:lstStyle/>
          <a:p>
            <a:r>
              <a:rPr lang="en-US" smtClean="0"/>
              <a:t>$ ssh ADDRESS -l chef</a:t>
            </a:r>
            <a:endParaRPr lang="en-US" dirty="0"/>
          </a:p>
        </p:txBody>
      </p:sp>
    </p:spTree>
    <p:extLst>
      <p:ext uri="{BB962C8B-B14F-4D97-AF65-F5344CB8AC3E}">
        <p14:creationId xmlns:p14="http://schemas.microsoft.com/office/powerpoint/2010/main" val="40675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3178589" cy="1551398"/>
          </a:xfrm>
        </p:spPr>
        <p:txBody>
          <a:bodyPr>
            <a:normAutofit/>
          </a:bodyPr>
          <a:lstStyle/>
          <a:p>
            <a:r>
              <a:rPr lang="en-US" dirty="0"/>
              <a:t>Hands-on Legend</a:t>
            </a:r>
          </a:p>
        </p:txBody>
      </p:sp>
      <p:sp>
        <p:nvSpPr>
          <p:cNvPr id="5" name="Text Placeholder 4"/>
          <p:cNvSpPr>
            <a:spLocks noGrp="1"/>
          </p:cNvSpPr>
          <p:nvPr>
            <p:ph type="body" sz="quarter" idx="12"/>
          </p:nvPr>
        </p:nvSpPr>
        <p:spPr>
          <a:xfrm>
            <a:off x="677333" y="1881809"/>
            <a:ext cx="14898624" cy="5320342"/>
          </a:xfrm>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marL="571500" indent="-571500">
              <a:buFont typeface="Wingdings" panose="05000000000000000000" pitchFamily="2" charset="2"/>
              <a:buChar char="Ø"/>
            </a:pPr>
            <a:r>
              <a:rPr lang="en-US" sz="3733" b="1" dirty="0" smtClean="0">
                <a:solidFill>
                  <a:schemeClr val="accent1"/>
                </a:solidFill>
              </a:rPr>
              <a:t>GE</a:t>
            </a:r>
            <a:r>
              <a:rPr lang="en-US" sz="3733" dirty="0" smtClean="0"/>
              <a:t> or </a:t>
            </a:r>
            <a:r>
              <a:rPr lang="en-US" sz="3733" b="1" dirty="0" smtClean="0">
                <a:solidFill>
                  <a:schemeClr val="accent1"/>
                </a:solidFill>
              </a:rPr>
              <a:t>Group Exercise</a:t>
            </a:r>
            <a:r>
              <a:rPr lang="en-US" sz="3733" dirty="0" smtClean="0"/>
              <a:t>: All participants and the instructor do this task together with the instructor often leading the way</a:t>
            </a:r>
            <a:r>
              <a:rPr lang="en-US" sz="3733" dirty="0"/>
              <a:t> </a:t>
            </a:r>
            <a:r>
              <a:rPr lang="en-US" sz="3733" dirty="0" smtClean="0"/>
              <a:t>and explaining things as we proceed.</a:t>
            </a:r>
          </a:p>
          <a:p>
            <a:pPr marL="571500" indent="-571500">
              <a:buFont typeface="Wingdings" panose="05000000000000000000" pitchFamily="2" charset="2"/>
              <a:buChar char="Ø"/>
            </a:pPr>
            <a:endParaRPr lang="en-US" sz="3733" dirty="0" smtClean="0"/>
          </a:p>
          <a:p>
            <a:pPr marL="571500" indent="-571500">
              <a:buFont typeface="Wingdings" panose="05000000000000000000" pitchFamily="2" charset="2"/>
              <a:buChar char="Ø"/>
            </a:pPr>
            <a:r>
              <a:rPr lang="en-US" sz="3733" b="1" dirty="0" smtClean="0">
                <a:solidFill>
                  <a:schemeClr val="accent1"/>
                </a:solidFill>
              </a:rPr>
              <a:t>Lab</a:t>
            </a:r>
            <a:r>
              <a:rPr lang="en-US" sz="3733" dirty="0" smtClean="0"/>
              <a:t>: You perform this task on your own.</a:t>
            </a:r>
            <a:endParaRPr lang="en-US" sz="3733" dirty="0"/>
          </a:p>
          <a:p>
            <a:endParaRPr lang="en-US" sz="3733" dirty="0"/>
          </a:p>
          <a:p>
            <a:endParaRPr lang="en-US" sz="3733" dirty="0" smtClean="0"/>
          </a:p>
          <a:p>
            <a:endParaRPr lang="en-US" sz="3733" dirty="0"/>
          </a:p>
          <a:p>
            <a:endParaRPr lang="en-US" sz="3733" dirty="0" smtClean="0"/>
          </a:p>
          <a:p>
            <a:endParaRPr lang="de-DE" sz="3200" dirty="0"/>
          </a:p>
          <a:p>
            <a:pPr lvl="1"/>
            <a:endParaRPr lang="de-DE" sz="3200" dirty="0"/>
          </a:p>
          <a:p>
            <a:pPr lvl="1"/>
            <a:endParaRPr lang="en-US" sz="3200" dirty="0"/>
          </a:p>
          <a:p>
            <a:endParaRPr lang="en-US" sz="3733" dirty="0"/>
          </a:p>
        </p:txBody>
      </p:sp>
      <p:pic>
        <p:nvPicPr>
          <p:cNvPr id="6" name="Picture 5" descr="la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459" y="4378421"/>
            <a:ext cx="947277" cy="947277"/>
          </a:xfrm>
          <a:prstGeom prst="rect">
            <a:avLst/>
          </a:prstGeom>
        </p:spPr>
      </p:pic>
    </p:spTree>
    <p:extLst>
      <p:ext uri="{BB962C8B-B14F-4D97-AF65-F5344CB8AC3E}">
        <p14:creationId xmlns:p14="http://schemas.microsoft.com/office/powerpoint/2010/main" val="285232793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 Yourselves</a:t>
            </a:r>
            <a:endParaRPr lang="en-US" dirty="0"/>
          </a:p>
        </p:txBody>
      </p:sp>
      <p:sp>
        <p:nvSpPr>
          <p:cNvPr id="17" name="Text Placeholder 4"/>
          <p:cNvSpPr>
            <a:spLocks noGrp="1"/>
          </p:cNvSpPr>
          <p:nvPr>
            <p:ph type="body" sz="quarter" idx="12"/>
          </p:nvPr>
        </p:nvSpPr>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lvl="1"/>
            <a:r>
              <a:rPr lang="en-US" dirty="0" smtClean="0"/>
              <a:t>Name</a:t>
            </a:r>
          </a:p>
          <a:p>
            <a:pPr lvl="1"/>
            <a:r>
              <a:rPr lang="en-US" dirty="0" smtClean="0"/>
              <a:t>Current job role</a:t>
            </a:r>
          </a:p>
          <a:p>
            <a:pPr lvl="1"/>
            <a:r>
              <a:rPr lang="en-US" dirty="0" smtClean="0"/>
              <a:t>Previous job roles/background</a:t>
            </a:r>
          </a:p>
          <a:p>
            <a:pPr lvl="1"/>
            <a:r>
              <a:rPr lang="en-US" dirty="0" smtClean="0"/>
              <a:t>Experience with Chef and/or config management</a:t>
            </a:r>
          </a:p>
        </p:txBody>
      </p:sp>
    </p:spTree>
    <p:extLst>
      <p:ext uri="{BB962C8B-B14F-4D97-AF65-F5344CB8AC3E}">
        <p14:creationId xmlns:p14="http://schemas.microsoft.com/office/powerpoint/2010/main" val="37010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50040" y="1141174"/>
            <a:ext cx="14898624" cy="7023109"/>
          </a:xfrm>
        </p:spPr>
        <p:txBody>
          <a:bodyPr/>
          <a:lstStyle/>
          <a:p>
            <a:r>
              <a:rPr lang="en-US" dirty="0" smtClean="0"/>
              <a:t>After completing this course, you should be able to:</a:t>
            </a:r>
          </a:p>
          <a:p>
            <a:endParaRPr lang="en-US" dirty="0" smtClean="0"/>
          </a:p>
          <a:p>
            <a:pPr marL="457200" indent="-457200">
              <a:buFont typeface="Wingdings" charset="2"/>
              <a:buChar char="Ø"/>
            </a:pPr>
            <a:r>
              <a:rPr lang="en-US" dirty="0" smtClean="0"/>
              <a:t>Install </a:t>
            </a:r>
            <a:r>
              <a:rPr lang="en-US" dirty="0"/>
              <a:t>and initially configure the Chef Compliance server</a:t>
            </a:r>
          </a:p>
          <a:p>
            <a:pPr marL="457200" indent="-457200">
              <a:buFont typeface="Wingdings" charset="2"/>
              <a:buChar char="Ø"/>
            </a:pPr>
            <a:r>
              <a:rPr lang="en-US" dirty="0" smtClean="0"/>
              <a:t>Perform </a:t>
            </a:r>
            <a:r>
              <a:rPr lang="en-US" dirty="0"/>
              <a:t>scans with Chef Compliance</a:t>
            </a:r>
          </a:p>
          <a:p>
            <a:pPr marL="457200" indent="-457200">
              <a:buFont typeface="Wingdings" charset="2"/>
              <a:buChar char="Ø"/>
            </a:pPr>
            <a:r>
              <a:rPr lang="en-US" dirty="0" smtClean="0"/>
              <a:t>Remediate </a:t>
            </a:r>
            <a:r>
              <a:rPr lang="en-US" dirty="0" smtClean="0"/>
              <a:t>compliance issues</a:t>
            </a:r>
            <a:endParaRPr lang="en-US" dirty="0"/>
          </a:p>
          <a:p>
            <a:pPr marL="457200" indent="-457200">
              <a:buFont typeface="Wingdings" charset="2"/>
              <a:buChar char="Ø"/>
            </a:pPr>
            <a:r>
              <a:rPr lang="en-US" dirty="0" smtClean="0"/>
              <a:t>Run </a:t>
            </a:r>
            <a:r>
              <a:rPr lang="en-US" dirty="0"/>
              <a:t>Compliance Reports</a:t>
            </a:r>
          </a:p>
          <a:p>
            <a:pPr marL="457200" indent="-457200">
              <a:buFont typeface="Wingdings" charset="2"/>
              <a:buChar char="Ø"/>
            </a:pPr>
            <a:r>
              <a:rPr lang="en-US" dirty="0" smtClean="0"/>
              <a:t>Use </a:t>
            </a:r>
            <a:r>
              <a:rPr lang="en-US" dirty="0" err="1"/>
              <a:t>InSpec</a:t>
            </a:r>
            <a:r>
              <a:rPr lang="en-US" dirty="0"/>
              <a:t> to create and modify Chef Compliance profiles</a:t>
            </a:r>
          </a:p>
          <a:p>
            <a:pPr marL="457200" indent="-457200">
              <a:buFont typeface="Wingdings" charset="2"/>
              <a:buChar char="Ø"/>
            </a:pPr>
            <a:r>
              <a:rPr lang="en-US" dirty="0" smtClean="0"/>
              <a:t>View </a:t>
            </a:r>
            <a:r>
              <a:rPr lang="en-US" dirty="0"/>
              <a:t>compliance statistics for a node</a:t>
            </a:r>
          </a:p>
          <a:p>
            <a:endParaRPr lang="en-US" sz="2400" b="1" dirty="0" smtClean="0"/>
          </a:p>
          <a:p>
            <a:r>
              <a:rPr lang="en-US" sz="2400" b="1" dirty="0" smtClean="0"/>
              <a:t>Note</a:t>
            </a:r>
            <a:r>
              <a:rPr lang="en-US" sz="2400" dirty="0"/>
              <a:t>: You should have attended at least Chef Essentials, Chef Fundamentals or have equivalent Chef experience prior to attending this course.</a:t>
            </a:r>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6579" y="2294619"/>
            <a:ext cx="13154059" cy="852712"/>
          </a:xfrm>
        </p:spPr>
        <p:txBody>
          <a:bodyPr>
            <a:normAutofit fontScale="90000"/>
          </a:bodyPr>
          <a:lstStyle/>
          <a:p>
            <a:r>
              <a:rPr lang="en-US" dirty="0" smtClean="0"/>
              <a:t>Chef </a:t>
            </a:r>
            <a:r>
              <a:rPr lang="en-US" dirty="0" smtClean="0"/>
              <a:t>Compliance Value Proposition</a:t>
            </a:r>
            <a:endParaRPr lang="en-US" dirty="0"/>
          </a:p>
        </p:txBody>
      </p:sp>
      <p:sp>
        <p:nvSpPr>
          <p:cNvPr id="7" name="Subtitle 6"/>
          <p:cNvSpPr>
            <a:spLocks noGrp="1"/>
          </p:cNvSpPr>
          <p:nvPr>
            <p:ph type="subTitle" idx="1"/>
          </p:nvPr>
        </p:nvSpPr>
        <p:spPr>
          <a:xfrm>
            <a:off x="1671638" y="3469550"/>
            <a:ext cx="12319000" cy="4290497"/>
          </a:xfrm>
        </p:spPr>
        <p:txBody>
          <a:bodyPr/>
          <a:lstStyle/>
          <a:p>
            <a:r>
              <a:rPr lang="en-US" dirty="0" smtClean="0"/>
              <a:t>You are probably aware of how Chef automates the </a:t>
            </a:r>
            <a:r>
              <a:rPr lang="en-US" dirty="0" smtClean="0"/>
              <a:t>configuration and management of your infrastructure. But what about risks and compliance?</a:t>
            </a:r>
          </a:p>
          <a:p>
            <a:endParaRPr lang="en-US" dirty="0" smtClean="0"/>
          </a:p>
          <a:p>
            <a:r>
              <a:rPr lang="en-US" dirty="0"/>
              <a:t>Regulatory compliance is a fact of life for every enterprise</a:t>
            </a:r>
            <a:r>
              <a:rPr lang="en-US" dirty="0" smtClean="0"/>
              <a:t>. </a:t>
            </a:r>
          </a:p>
          <a:p>
            <a:endParaRPr lang="en-US" dirty="0"/>
          </a:p>
          <a:p>
            <a:r>
              <a:rPr lang="en-US" dirty="0" smtClean="0"/>
              <a:t>With Chef Compliance you can scan for risks and compliance issues with easy-to-understand, customizable reports and visualization.</a:t>
            </a:r>
          </a:p>
          <a:p>
            <a:endParaRPr lang="en-US" dirty="0" smtClean="0"/>
          </a:p>
        </p:txBody>
      </p:sp>
    </p:spTree>
    <p:extLst>
      <p:ext uri="{BB962C8B-B14F-4D97-AF65-F5344CB8AC3E}">
        <p14:creationId xmlns:p14="http://schemas.microsoft.com/office/powerpoint/2010/main" val="13977981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cxnSp>
        <p:nvCxnSpPr>
          <p:cNvPr id="9" name="Straight Arrow Connector 8"/>
          <p:cNvCxnSpPr>
            <a:stCxn id="11" idx="3"/>
          </p:cNvCxnSpPr>
          <p:nvPr/>
        </p:nvCxnSpPr>
        <p:spPr>
          <a:xfrm>
            <a:off x="4418443" y="5479880"/>
            <a:ext cx="2278919" cy="125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0" name="Text Placeholder 2"/>
          <p:cNvSpPr txBox="1">
            <a:spLocks/>
          </p:cNvSpPr>
          <p:nvPr/>
        </p:nvSpPr>
        <p:spPr bwMode="white">
          <a:xfrm>
            <a:off x="1970624" y="6480804"/>
            <a:ext cx="3155381" cy="102194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b="1" dirty="0" smtClean="0"/>
              <a:t>Chef Compliance Server</a:t>
            </a:r>
            <a:endParaRPr lang="en-US" sz="2800" b="1" dirty="0"/>
          </a:p>
          <a:p>
            <a:endParaRPr lang="en-US" sz="2667" dirty="0"/>
          </a:p>
          <a:p>
            <a:endParaRPr lang="en-US" sz="2667" dirty="0"/>
          </a:p>
          <a:p>
            <a:endParaRPr lang="en-US" sz="4267" dirty="0"/>
          </a:p>
          <a:p>
            <a:endParaRPr lang="en-US" sz="4267"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632" y="4607290"/>
            <a:ext cx="1636811" cy="1745180"/>
          </a:xfrm>
          <a:prstGeom prst="rect">
            <a:avLst/>
          </a:prstGeom>
        </p:spPr>
      </p:pic>
      <p:sp>
        <p:nvSpPr>
          <p:cNvPr id="12" name="Text Placeholder 2"/>
          <p:cNvSpPr txBox="1">
            <a:spLocks/>
          </p:cNvSpPr>
          <p:nvPr/>
        </p:nvSpPr>
        <p:spPr bwMode="white">
          <a:xfrm>
            <a:off x="12628579" y="7147546"/>
            <a:ext cx="2198204" cy="760777"/>
          </a:xfrm>
          <a:prstGeom prst="rect">
            <a:avLst/>
          </a:prstGeom>
        </p:spPr>
        <p:txBody>
          <a:bodyPr vert="horz" wrap="square" lIns="0" tIns="0" rIns="0" bIns="0" rtlCol="0">
            <a:normAutofit fontScale="85000"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100" b="1" dirty="0" smtClean="0"/>
              <a:t>Your Infrastructure</a:t>
            </a:r>
            <a:endParaRPr lang="en-US" sz="3100" b="1" dirty="0"/>
          </a:p>
          <a:p>
            <a:endParaRPr lang="en-US" sz="2667" dirty="0"/>
          </a:p>
          <a:p>
            <a:endParaRPr lang="en-US" sz="2667" dirty="0"/>
          </a:p>
          <a:p>
            <a:endParaRPr lang="en-US" sz="4267" dirty="0"/>
          </a:p>
          <a:p>
            <a:endParaRPr lang="en-US" sz="4267" dirty="0"/>
          </a:p>
        </p:txBody>
      </p:sp>
      <p:grpSp>
        <p:nvGrpSpPr>
          <p:cNvPr id="13" name="Group 12"/>
          <p:cNvGrpSpPr/>
          <p:nvPr/>
        </p:nvGrpSpPr>
        <p:grpSpPr>
          <a:xfrm>
            <a:off x="12803495" y="3300402"/>
            <a:ext cx="937906" cy="1474239"/>
            <a:chOff x="9289520" y="4376570"/>
            <a:chExt cx="1025227" cy="1424635"/>
          </a:xfrm>
        </p:grpSpPr>
        <p:pic>
          <p:nvPicPr>
            <p:cNvPr id="1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7" name="Group 16"/>
          <p:cNvGrpSpPr/>
          <p:nvPr/>
        </p:nvGrpSpPr>
        <p:grpSpPr>
          <a:xfrm>
            <a:off x="13743295" y="3874332"/>
            <a:ext cx="937906" cy="1474239"/>
            <a:chOff x="9289520" y="4376570"/>
            <a:chExt cx="1025227" cy="1424635"/>
          </a:xfrm>
        </p:grpSpPr>
        <p:pic>
          <p:nvPicPr>
            <p:cNvPr id="18"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23" name="Group 22"/>
          <p:cNvGrpSpPr/>
          <p:nvPr/>
        </p:nvGrpSpPr>
        <p:grpSpPr>
          <a:xfrm>
            <a:off x="13068614" y="5165717"/>
            <a:ext cx="937906" cy="1474239"/>
            <a:chOff x="9289520" y="4376570"/>
            <a:chExt cx="1025227" cy="1424635"/>
          </a:xfrm>
        </p:grpSpPr>
        <p:pic>
          <p:nvPicPr>
            <p:cNvPr id="2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27" name="Straight Arrow Connector 26"/>
          <p:cNvCxnSpPr/>
          <p:nvPr/>
        </p:nvCxnSpPr>
        <p:spPr>
          <a:xfrm flipV="1">
            <a:off x="9516438" y="4477749"/>
            <a:ext cx="3333237" cy="55114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V="1">
            <a:off x="9607260" y="4891523"/>
            <a:ext cx="3930307" cy="43190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9607260" y="5536489"/>
            <a:ext cx="3447707" cy="156485"/>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31" name="Cloud 30"/>
          <p:cNvSpPr/>
          <p:nvPr/>
        </p:nvSpPr>
        <p:spPr bwMode="auto">
          <a:xfrm>
            <a:off x="7033241" y="4615742"/>
            <a:ext cx="2343778" cy="1708801"/>
          </a:xfrm>
          <a:prstGeom prst="cloud">
            <a:avLst/>
          </a:prstGeom>
          <a:solidFill>
            <a:schemeClr val="bg1"/>
          </a:solid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2000" dirty="0" smtClean="0">
                <a:solidFill>
                  <a:schemeClr val="tx1"/>
                </a:solidFill>
              </a:rPr>
              <a:t>LAN/WAN</a:t>
            </a:r>
            <a:endParaRPr lang="en-US" sz="2000" dirty="0" smtClean="0">
              <a:solidFill>
                <a:schemeClr val="tx1"/>
              </a:solidFill>
            </a:endParaRPr>
          </a:p>
        </p:txBody>
      </p:sp>
      <p:grpSp>
        <p:nvGrpSpPr>
          <p:cNvPr id="38" name="Group 37"/>
          <p:cNvGrpSpPr/>
          <p:nvPr/>
        </p:nvGrpSpPr>
        <p:grpSpPr>
          <a:xfrm>
            <a:off x="13798526" y="5703125"/>
            <a:ext cx="937906" cy="1474239"/>
            <a:chOff x="9289520" y="4376570"/>
            <a:chExt cx="1025227" cy="1424635"/>
          </a:xfrm>
        </p:grpSpPr>
        <p:pic>
          <p:nvPicPr>
            <p:cNvPr id="3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4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41"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2" name="Group 41"/>
          <p:cNvGrpSpPr/>
          <p:nvPr/>
        </p:nvGrpSpPr>
        <p:grpSpPr>
          <a:xfrm>
            <a:off x="14648756" y="4796752"/>
            <a:ext cx="937906" cy="1474239"/>
            <a:chOff x="9289520" y="4376570"/>
            <a:chExt cx="1025227" cy="1424635"/>
          </a:xfrm>
        </p:grpSpPr>
        <p:pic>
          <p:nvPicPr>
            <p:cNvPr id="43"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4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81206638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dirty="0" smtClean="0"/>
              <a:t>Chef Compliance can run without any other Chef software installed on the Chef Compliance server machine.</a:t>
            </a:r>
          </a:p>
          <a:p>
            <a:endParaRPr lang="en-US" dirty="0"/>
          </a:p>
          <a:p>
            <a:r>
              <a:rPr lang="en-US" dirty="0" smtClean="0"/>
              <a:t>The nodes you scan don't even need Chef software on them if you are merely scanning them for compliance.</a:t>
            </a:r>
          </a:p>
          <a:p>
            <a:endParaRPr lang="en-US" dirty="0"/>
          </a:p>
          <a:p>
            <a:r>
              <a:rPr lang="en-US" dirty="0"/>
              <a:t>However, you would need Chef software to create and implement remediation recipes if you choose to use recipes to remediate compliance issues.</a:t>
            </a:r>
          </a:p>
          <a:p>
            <a:endParaRPr lang="en-US" dirty="0" smtClean="0"/>
          </a:p>
          <a:p>
            <a:endParaRPr lang="en-US" dirty="0"/>
          </a:p>
        </p:txBody>
      </p:sp>
    </p:spTree>
    <p:extLst>
      <p:ext uri="{BB962C8B-B14F-4D97-AF65-F5344CB8AC3E}">
        <p14:creationId xmlns:p14="http://schemas.microsoft.com/office/powerpoint/2010/main" val="143189117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b="1" dirty="0" smtClean="0"/>
              <a:t>Reports</a:t>
            </a:r>
            <a:r>
              <a:rPr lang="en-US" dirty="0" smtClean="0"/>
              <a:t>: Chef Compliance can produce reports that indicate risks </a:t>
            </a:r>
            <a:r>
              <a:rPr lang="en-US" dirty="0"/>
              <a:t>and issues classified by severity and </a:t>
            </a:r>
            <a:r>
              <a:rPr lang="en-US" dirty="0" smtClean="0"/>
              <a:t>impact levels.</a:t>
            </a:r>
          </a:p>
          <a:p>
            <a:endParaRPr lang="en-US" dirty="0"/>
          </a:p>
          <a:p>
            <a:r>
              <a:rPr lang="en-US" b="1" dirty="0" smtClean="0"/>
              <a:t>Compliance Profiles</a:t>
            </a:r>
            <a:r>
              <a:rPr lang="en-US" dirty="0" smtClean="0"/>
              <a:t>: You can get </a:t>
            </a:r>
            <a:r>
              <a:rPr lang="en-US" dirty="0"/>
              <a:t>started quickly with pre-built profiles for CIS, Linux </a:t>
            </a:r>
            <a:r>
              <a:rPr lang="en-US" dirty="0" smtClean="0"/>
              <a:t>and Windows.</a:t>
            </a:r>
          </a:p>
          <a:p>
            <a:endParaRPr lang="en-US" dirty="0" smtClean="0"/>
          </a:p>
          <a:p>
            <a:endParaRPr lang="en-US" dirty="0"/>
          </a:p>
        </p:txBody>
      </p:sp>
    </p:spTree>
    <p:extLst>
      <p:ext uri="{BB962C8B-B14F-4D97-AF65-F5344CB8AC3E}">
        <p14:creationId xmlns:p14="http://schemas.microsoft.com/office/powerpoint/2010/main" val="176595181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40" y="2039078"/>
            <a:ext cx="5133540" cy="5345953"/>
          </a:xfrm>
        </p:spPr>
        <p:txBody>
          <a:bodyPr/>
          <a:lstStyle/>
          <a:p>
            <a:r>
              <a:rPr lang="en-US" dirty="0" smtClean="0"/>
              <a:t>Chef Compliance leverages </a:t>
            </a:r>
            <a:r>
              <a:rPr lang="en-US" dirty="0" err="1" smtClean="0"/>
              <a:t>InSpec</a:t>
            </a:r>
            <a:r>
              <a:rPr lang="en-US" dirty="0" smtClean="0"/>
              <a:t>.</a:t>
            </a:r>
          </a:p>
          <a:p>
            <a:r>
              <a:rPr lang="en-US" dirty="0" err="1" smtClean="0"/>
              <a:t>InsSpec</a:t>
            </a:r>
            <a:r>
              <a:rPr lang="en-US" dirty="0" smtClean="0"/>
              <a:t> is similar to </a:t>
            </a:r>
            <a:r>
              <a:rPr lang="en-US" dirty="0" err="1" smtClean="0"/>
              <a:t>ServerSpec</a:t>
            </a:r>
            <a:r>
              <a:rPr lang="en-US" dirty="0"/>
              <a:t>.</a:t>
            </a:r>
            <a:endParaRPr lang="en-US" dirty="0" smtClean="0"/>
          </a:p>
          <a:p>
            <a:r>
              <a:rPr lang="en-US" dirty="0" err="1" smtClean="0"/>
              <a:t>InSpec</a:t>
            </a:r>
            <a:r>
              <a:rPr lang="en-US" dirty="0" smtClean="0"/>
              <a:t> </a:t>
            </a:r>
            <a:r>
              <a:rPr lang="en-US" dirty="0"/>
              <a:t>is an open-source run-time framework and rule language used to specify compliance, security, and policy requirements for testing any node in your infrastructure.</a:t>
            </a:r>
            <a:endParaRPr lang="en-US" dirty="0" smtClean="0"/>
          </a:p>
        </p:txBody>
      </p:sp>
      <p:sp>
        <p:nvSpPr>
          <p:cNvPr id="2" name="Title 1"/>
          <p:cNvSpPr>
            <a:spLocks noGrp="1"/>
          </p:cNvSpPr>
          <p:nvPr>
            <p:ph type="title"/>
          </p:nvPr>
        </p:nvSpPr>
        <p:spPr>
          <a:xfrm>
            <a:off x="609599" y="304800"/>
            <a:ext cx="13178589" cy="1551398"/>
          </a:xfrm>
        </p:spPr>
        <p:txBody>
          <a:bodyPr>
            <a:normAutofit/>
          </a:bodyPr>
          <a:lstStyle/>
          <a:p>
            <a:r>
              <a:rPr lang="en-US" dirty="0" smtClean="0"/>
              <a:t>Chef Compliance and </a:t>
            </a:r>
            <a:r>
              <a:rPr lang="en-US" dirty="0" err="1" smtClean="0"/>
              <a:t>InSpec</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Tree>
    <p:extLst>
      <p:ext uri="{BB962C8B-B14F-4D97-AF65-F5344CB8AC3E}">
        <p14:creationId xmlns:p14="http://schemas.microsoft.com/office/powerpoint/2010/main" val="162105341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err="1" smtClean="0"/>
              <a:t>InSpec</a:t>
            </a:r>
            <a:r>
              <a:rPr lang="en-US" dirty="0" smtClean="0"/>
              <a:t> </a:t>
            </a:r>
            <a:r>
              <a:rPr lang="en-US" dirty="0"/>
              <a:t>includes a collection of resources to help you write auditing rules quickly and easily using the Compliance DSL</a:t>
            </a:r>
          </a:p>
          <a:p>
            <a:r>
              <a:rPr lang="en-US" dirty="0"/>
              <a:t>Use </a:t>
            </a:r>
            <a:r>
              <a:rPr lang="en-US" dirty="0" err="1"/>
              <a:t>InSpec</a:t>
            </a:r>
            <a:r>
              <a:rPr lang="en-US" dirty="0"/>
              <a:t> to examine any node in your infrastructure; run the tests locally or </a:t>
            </a:r>
            <a:r>
              <a:rPr lang="en-US" dirty="0" smtClean="0"/>
              <a:t>remotely.</a:t>
            </a:r>
            <a:endParaRPr lang="en-US" dirty="0"/>
          </a:p>
          <a:p>
            <a:r>
              <a:rPr lang="en-US" dirty="0"/>
              <a:t>Any detected security, compliance, or policy issues are flagged in a </a:t>
            </a:r>
            <a:r>
              <a:rPr lang="en-US" dirty="0" smtClean="0"/>
              <a:t>log and in Chef Compliance, displayed in a GUI.</a:t>
            </a:r>
            <a:endParaRPr lang="en-US" dirty="0"/>
          </a:p>
        </p:txBody>
      </p:sp>
      <p:sp>
        <p:nvSpPr>
          <p:cNvPr id="2" name="Title 1"/>
          <p:cNvSpPr>
            <a:spLocks noGrp="1"/>
          </p:cNvSpPr>
          <p:nvPr>
            <p:ph type="title"/>
          </p:nvPr>
        </p:nvSpPr>
        <p:spPr>
          <a:xfrm>
            <a:off x="609599" y="304800"/>
            <a:ext cx="13178589" cy="2312894"/>
          </a:xfrm>
        </p:spPr>
        <p:txBody>
          <a:bodyPr>
            <a:normAutofit/>
          </a:bodyPr>
          <a:lstStyle/>
          <a:p>
            <a:r>
              <a:rPr lang="en-US" dirty="0" err="1" smtClean="0"/>
              <a:t>InSpec</a:t>
            </a:r>
            <a:r>
              <a:rPr lang="en-US" dirty="0" smtClean="0"/>
              <a:t> DSL</a:t>
            </a:r>
            <a:endParaRPr lang="en-US" dirty="0"/>
          </a:p>
        </p:txBody>
      </p:sp>
    </p:spTree>
    <p:extLst>
      <p:ext uri="{BB962C8B-B14F-4D97-AF65-F5344CB8AC3E}">
        <p14:creationId xmlns:p14="http://schemas.microsoft.com/office/powerpoint/2010/main" val="32164787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1111</TotalTime>
  <Words>1200</Words>
  <Application>Microsoft Office PowerPoint</Application>
  <PresentationFormat>Custom</PresentationFormat>
  <Paragraphs>161</Paragraphs>
  <Slides>16</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ＭＳ Ｐゴシック</vt:lpstr>
      <vt:lpstr>Arial</vt:lpstr>
      <vt:lpstr>Courier New</vt:lpstr>
      <vt:lpstr>Gill Sans MT</vt:lpstr>
      <vt:lpstr>Inconsolata</vt:lpstr>
      <vt:lpstr>Wingdings</vt:lpstr>
      <vt:lpstr>Base</vt:lpstr>
      <vt:lpstr>Interaction</vt:lpstr>
      <vt:lpstr>Chef Compliance  Installation, Configuration, and Operation</vt:lpstr>
      <vt:lpstr>Introduce Yourselves</vt:lpstr>
      <vt:lpstr>Objectives</vt:lpstr>
      <vt:lpstr>Chef Compliance Value Proposition</vt:lpstr>
      <vt:lpstr>Chef Compliance</vt:lpstr>
      <vt:lpstr>Chef Compliance</vt:lpstr>
      <vt:lpstr>Chef Compliance</vt:lpstr>
      <vt:lpstr>Chef Compliance and InSpec</vt:lpstr>
      <vt:lpstr>InSpec DSL</vt:lpstr>
      <vt:lpstr>InSpec DSL</vt:lpstr>
      <vt:lpstr>Compliance Profiles</vt:lpstr>
      <vt:lpstr>Compliance Web UI</vt:lpstr>
      <vt:lpstr>Your Lab Environment</vt:lpstr>
      <vt:lpstr>SSH Into the Remote Workstation</vt:lpstr>
      <vt:lpstr>Hands-on Legend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100</cp:revision>
  <cp:lastPrinted>2015-02-07T23:49:10Z</cp:lastPrinted>
  <dcterms:created xsi:type="dcterms:W3CDTF">2015-11-10T15:58:30Z</dcterms:created>
  <dcterms:modified xsi:type="dcterms:W3CDTF">2016-01-11T21:33:11Z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