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20"/>
  </p:notesMasterIdLst>
  <p:handoutMasterIdLst>
    <p:handoutMasterId r:id="rId21"/>
  </p:handoutMasterIdLst>
  <p:sldIdLst>
    <p:sldId id="256" r:id="rId7"/>
    <p:sldId id="291" r:id="rId8"/>
    <p:sldId id="257" r:id="rId9"/>
    <p:sldId id="283" r:id="rId10"/>
    <p:sldId id="294" r:id="rId11"/>
    <p:sldId id="295" r:id="rId12"/>
    <p:sldId id="284" r:id="rId13"/>
    <p:sldId id="286" r:id="rId14"/>
    <p:sldId id="285" r:id="rId15"/>
    <p:sldId id="293" r:id="rId16"/>
    <p:sldId id="292" r:id="rId17"/>
    <p:sldId id="288" r:id="rId18"/>
    <p:sldId id="267" r:id="rId19"/>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5" autoAdjust="0"/>
    <p:restoredTop sz="42241" autoAdjust="0"/>
  </p:normalViewPr>
  <p:slideViewPr>
    <p:cSldViewPr snapToGrid="0">
      <p:cViewPr varScale="1">
        <p:scale>
          <a:sx n="20" d="100"/>
          <a:sy n="20" d="100"/>
        </p:scale>
        <p:origin x="2092" y="28"/>
      </p:cViewPr>
      <p:guideLst>
        <p:guide orient="horz" pos="894"/>
        <p:guide pos="9120"/>
      </p:guideLst>
    </p:cSldViewPr>
  </p:slideViewPr>
  <p:outlineViewPr>
    <p:cViewPr>
      <p:scale>
        <a:sx n="33" d="100"/>
        <a:sy n="33" d="100"/>
      </p:scale>
      <p:origin x="0" y="-32768"/>
    </p:cViewPr>
  </p:outlineViewPr>
  <p:notesTextViewPr>
    <p:cViewPr>
      <p:scale>
        <a:sx n="100" d="100"/>
        <a:sy n="100" d="100"/>
      </p:scale>
      <p:origin x="0" y="0"/>
    </p:cViewPr>
  </p:notesTextViewPr>
  <p:notesViewPr>
    <p:cSldViewPr snapToGrid="0">
      <p:cViewPr varScale="1">
        <p:scale>
          <a:sx n="43" d="100"/>
          <a:sy n="43" d="100"/>
        </p:scale>
        <p:origin x="2308" y="5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2015-12-10</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2015-12-10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sz="1200" kern="1200" dirty="0" smtClean="0">
                <a:solidFill>
                  <a:schemeClr val="tx1"/>
                </a:solidFill>
                <a:effectLst/>
                <a:latin typeface="Arial" panose="020B0604020202020204" pitchFamily="34" charset="0"/>
                <a:ea typeface="ＭＳ Ｐゴシック" charset="0"/>
                <a:cs typeface="Arial" panose="020B0604020202020204" pitchFamily="34" charset="0"/>
              </a:rPr>
              <a:t>Instructor Note: </a:t>
            </a:r>
            <a:r>
              <a:rPr lang="en-US" sz="1200" b="1" kern="1200" dirty="0" smtClean="0">
                <a:solidFill>
                  <a:schemeClr val="tx1"/>
                </a:solidFill>
                <a:effectLst/>
                <a:latin typeface="Arial" panose="020B0604020202020204" pitchFamily="34" charset="0"/>
                <a:ea typeface="ＭＳ Ｐゴシック" charset="0"/>
                <a:cs typeface="Arial" panose="020B0604020202020204" pitchFamily="34" charset="0"/>
              </a:rPr>
              <a:t>Be sure to read Appendix Z at the end of this instructor guide</a:t>
            </a:r>
            <a:r>
              <a:rPr lang="en-US" sz="1200" kern="1200" dirty="0" smtClean="0">
                <a:solidFill>
                  <a:schemeClr val="tx1"/>
                </a:solidFill>
                <a:effectLst/>
                <a:latin typeface="Arial" panose="020B0604020202020204" pitchFamily="34" charset="0"/>
                <a:ea typeface="ＭＳ Ｐゴシック" charset="0"/>
                <a:cs typeface="Arial" panose="020B0604020202020204" pitchFamily="34" charset="0"/>
              </a:rPr>
              <a:t> for training lab set up notes and additional instructor notes. This course requires</a:t>
            </a:r>
            <a:r>
              <a:rPr lang="en-US" sz="1200" kern="1200" baseline="0" dirty="0" smtClean="0">
                <a:solidFill>
                  <a:schemeClr val="tx1"/>
                </a:solidFill>
                <a:effectLst/>
                <a:latin typeface="Arial" panose="020B0604020202020204" pitchFamily="34" charset="0"/>
                <a:ea typeface="ＭＳ Ｐゴシック" charset="0"/>
                <a:cs typeface="Arial" panose="020B0604020202020204" pitchFamily="34" charset="0"/>
              </a:rPr>
              <a:t> ChefDK 0.10.0 on or higher on the AMIs. </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sz="1200" kern="1200" baseline="0" dirty="0" smtClean="0">
              <a:solidFill>
                <a:schemeClr val="tx1"/>
              </a:solidFill>
              <a:effectLst/>
              <a:latin typeface="Arial" panose="020B0604020202020204" pitchFamily="34" charset="0"/>
              <a:ea typeface="ＭＳ Ｐゴシック" charset="0"/>
              <a:cs typeface="Arial" panose="020B0604020202020204" pitchFamily="34" charset="0"/>
            </a:endParaRPr>
          </a:p>
          <a:p>
            <a:r>
              <a:rPr lang="en-US" dirty="0" smtClean="0"/>
              <a:t>TBD IMPORTANT: We need to build </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the shell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init</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stuff for chef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dk</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into the AMI images.</a:t>
            </a: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r>
              <a:rPr lang="en-US" sz="1200" kern="1200" dirty="0" smtClean="0">
                <a:solidFill>
                  <a:schemeClr val="tx1"/>
                </a:solidFill>
                <a:effectLst/>
                <a:latin typeface="Arial" panose="020B0604020202020204" pitchFamily="34" charset="0"/>
                <a:ea typeface="ＭＳ Ｐゴシック" charset="0"/>
                <a:cs typeface="Arial" panose="020B0604020202020204" pitchFamily="34" charset="0"/>
              </a:rPr>
              <a:t>echo</a:t>
            </a:r>
            <a:r>
              <a:rPr lang="en-US" dirty="0" smtClean="0"/>
              <a:t> </a:t>
            </a:r>
            <a:r>
              <a:rPr lang="en-US" sz="1200" kern="1200" dirty="0" smtClean="0">
                <a:solidFill>
                  <a:schemeClr val="tx1"/>
                </a:solidFill>
                <a:effectLst/>
                <a:latin typeface="Arial" panose="020B0604020202020204" pitchFamily="34" charset="0"/>
                <a:ea typeface="ＭＳ Ｐゴシック" charset="0"/>
                <a:cs typeface="Arial" panose="020B0604020202020204" pitchFamily="34" charset="0"/>
              </a:rPr>
              <a:t>'</a:t>
            </a:r>
            <a:r>
              <a:rPr lang="en-US" sz="1200" kern="1200" dirty="0" err="1" smtClean="0">
                <a:solidFill>
                  <a:schemeClr val="tx1"/>
                </a:solidFill>
                <a:effectLst/>
                <a:latin typeface="Arial" panose="020B0604020202020204" pitchFamily="34" charset="0"/>
                <a:ea typeface="ＭＳ Ｐゴシック" charset="0"/>
                <a:cs typeface="Arial" panose="020B0604020202020204" pitchFamily="34" charset="0"/>
              </a:rPr>
              <a:t>eval</a:t>
            </a:r>
            <a:r>
              <a:rPr lang="en-US" sz="1200" kern="1200" dirty="0" smtClean="0">
                <a:solidFill>
                  <a:schemeClr val="tx1"/>
                </a:solidFill>
                <a:effectLst/>
                <a:latin typeface="Arial" panose="020B0604020202020204" pitchFamily="34" charset="0"/>
                <a:ea typeface="ＭＳ Ｐゴシック" charset="0"/>
                <a:cs typeface="Arial" panose="020B0604020202020204" pitchFamily="34" charset="0"/>
              </a:rPr>
              <a:t> "$(chef shell-</a:t>
            </a:r>
            <a:r>
              <a:rPr lang="en-US" sz="1200" kern="1200" dirty="0" err="1" smtClean="0">
                <a:solidFill>
                  <a:schemeClr val="tx1"/>
                </a:solidFill>
                <a:effectLst/>
                <a:latin typeface="Arial" panose="020B0604020202020204" pitchFamily="34" charset="0"/>
                <a:ea typeface="ＭＳ Ｐゴシック" charset="0"/>
                <a:cs typeface="Arial" panose="020B0604020202020204" pitchFamily="34" charset="0"/>
              </a:rPr>
              <a:t>init</a:t>
            </a:r>
            <a:r>
              <a:rPr lang="en-US" sz="1200" kern="1200" dirty="0" smtClean="0">
                <a:solidFill>
                  <a:schemeClr val="tx1"/>
                </a:solidFill>
                <a:effectLst/>
                <a:latin typeface="Arial" panose="020B0604020202020204" pitchFamily="34" charset="0"/>
                <a:ea typeface="ＭＳ Ｐゴシック" charset="0"/>
                <a:cs typeface="Arial" panose="020B0604020202020204" pitchFamily="34" charset="0"/>
              </a:rPr>
              <a:t> bash)"'</a:t>
            </a:r>
            <a:r>
              <a:rPr lang="en-US" dirty="0" smtClean="0"/>
              <a:t> &gt;&gt; ~/.</a:t>
            </a:r>
            <a:r>
              <a:rPr lang="en-US" dirty="0" err="1" smtClean="0"/>
              <a:t>bash_profile</a:t>
            </a:r>
            <a:r>
              <a:rPr lang="en-US" dirty="0" smtClean="0"/>
              <a:t>    then log out and in.</a:t>
            </a:r>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r>
              <a:rPr lang="en-US" dirty="0" smtClean="0"/>
              <a:t>https://docs.chef.io/install_dk.html</a:t>
            </a:r>
          </a:p>
          <a:p>
            <a:endParaRPr lang="en-US" dirty="0" smtClean="0"/>
          </a:p>
          <a:p>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Kennon thinks we need to put the chef user in the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dockerroot</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group and make /var/run/</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docker.sock's</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group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dockerroot</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in the future training images.</a:t>
            </a: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r>
              <a:rPr lang="en-US" dirty="0" smtClean="0"/>
              <a:t>my</a:t>
            </a:r>
            <a:r>
              <a:rPr lang="en-US" baseline="0" dirty="0" smtClean="0"/>
              <a:t> TEMP fix: chef@ip-172-31-7-193 run]$ sudo </a:t>
            </a:r>
            <a:r>
              <a:rPr lang="en-US" baseline="0" dirty="0" err="1" smtClean="0"/>
              <a:t>chmod</a:t>
            </a:r>
            <a:r>
              <a:rPr lang="en-US" baseline="0" dirty="0" smtClean="0"/>
              <a:t> 777 </a:t>
            </a:r>
            <a:r>
              <a:rPr lang="en-US" baseline="0" dirty="0" err="1" smtClean="0"/>
              <a:t>docker.sock</a:t>
            </a:r>
            <a:endParaRPr lang="en-US" baseline="0" dirty="0" smtClean="0"/>
          </a:p>
          <a:p>
            <a:endParaRPr lang="en-US" baseline="0" dirty="0" smtClean="0"/>
          </a:p>
          <a:p>
            <a:r>
              <a:rPr lang="en-US" baseline="0" dirty="0" smtClean="0"/>
              <a:t>Nathan: </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The images I’ve used were built with a chef provisioning script</a:t>
            </a:r>
          </a:p>
          <a:p>
            <a:endParaRPr lang="en-US" sz="1200" b="0" i="0" kern="1200" baseline="0" dirty="0" smtClean="0">
              <a:solidFill>
                <a:schemeClr val="tx1"/>
              </a:solidFill>
              <a:effectLst/>
              <a:latin typeface="Arial" panose="020B0604020202020204" pitchFamily="34" charset="0"/>
              <a:ea typeface="ＭＳ Ｐゴシック" charset="0"/>
              <a:cs typeface="Arial" panose="020B0604020202020204" pitchFamily="34" charset="0"/>
            </a:endParaRPr>
          </a:p>
          <a:p>
            <a:r>
              <a:rPr lang="en-US" sz="1200" b="0" i="0" kern="1200" baseline="0" dirty="0" smtClean="0">
                <a:solidFill>
                  <a:schemeClr val="tx1"/>
                </a:solidFill>
                <a:effectLst/>
                <a:latin typeface="Arial" panose="020B0604020202020204" pitchFamily="34" charset="0"/>
                <a:ea typeface="ＭＳ Ｐゴシック" charset="0"/>
                <a:cs typeface="Arial" panose="020B0604020202020204" pitchFamily="34" charset="0"/>
              </a:rPr>
              <a:t>The issue is this:  </a:t>
            </a:r>
            <a:r>
              <a:rPr lang="en-US" dirty="0" err="1" smtClean="0"/>
              <a:t>inspec</a:t>
            </a:r>
            <a:r>
              <a:rPr lang="en-US" dirty="0" smtClean="0"/>
              <a:t> exec ~/cookbooks/ssh/test/integration/client/</a:t>
            </a:r>
            <a:r>
              <a:rPr lang="en-US" dirty="0" err="1" smtClean="0"/>
              <a:t>inspec</a:t>
            </a:r>
            <a:r>
              <a:rPr lang="en-US" dirty="0" smtClean="0"/>
              <a:t>/</a:t>
            </a:r>
            <a:r>
              <a:rPr lang="en-US" dirty="0" err="1" smtClean="0"/>
              <a:t>client_spec.rb</a:t>
            </a:r>
            <a:r>
              <a:rPr lang="en-US" dirty="0" smtClean="0"/>
              <a:t> -t docker://CONTAINER_ID wont run </a:t>
            </a:r>
            <a:r>
              <a:rPr lang="en-US" dirty="0" err="1" smtClean="0"/>
              <a:t>witrhout</a:t>
            </a:r>
            <a:r>
              <a:rPr lang="en-US" dirty="0" smtClean="0"/>
              <a:t> permissions error nor </a:t>
            </a:r>
            <a:r>
              <a:rPr lang="en-US" dirty="0" err="1" smtClean="0"/>
              <a:t>ps</a:t>
            </a:r>
            <a:r>
              <a:rPr lang="en-US" dirty="0" smtClean="0"/>
              <a:t> </a:t>
            </a:r>
            <a:r>
              <a:rPr lang="en-US" dirty="0" err="1" smtClean="0"/>
              <a:t>docker</a:t>
            </a:r>
            <a:r>
              <a:rPr lang="en-US" dirty="0" smtClean="0"/>
              <a:t> without sudo.</a:t>
            </a:r>
            <a:endParaRPr lang="en-US" baseline="0" dirty="0" smtClean="0"/>
          </a:p>
          <a:p>
            <a:endParaRPr lang="en-US" baseline="0" dirty="0" smtClean="0"/>
          </a:p>
          <a:p>
            <a:r>
              <a:rPr lang="en-US" baseline="0" dirty="0" smtClean="0"/>
              <a:t>See module 3 "</a:t>
            </a:r>
            <a:r>
              <a:rPr lang="en-US" dirty="0" smtClean="0"/>
              <a:t>GE: Running </a:t>
            </a:r>
            <a:r>
              <a:rPr lang="en-US" dirty="0" err="1" smtClean="0"/>
              <a:t>InSpec</a:t>
            </a:r>
            <a:r>
              <a:rPr lang="en-US" dirty="0" smtClean="0"/>
              <a:t> from the CLI</a:t>
            </a:r>
            <a:r>
              <a:rPr lang="en-US" smtClean="0"/>
              <a:t>" slide and notes.</a:t>
            </a:r>
            <a:endParaRPr lang="en-US" baseline="0" dirty="0" smtClean="0"/>
          </a:p>
          <a:p>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842911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28190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lstStyle/>
          <a:p>
            <a:endParaRPr lang="en-US" dirty="0" smtClean="0"/>
          </a:p>
        </p:txBody>
      </p:sp>
    </p:spTree>
    <p:extLst>
      <p:ext uri="{BB962C8B-B14F-4D97-AF65-F5344CB8AC3E}">
        <p14:creationId xmlns:p14="http://schemas.microsoft.com/office/powerpoint/2010/main" val="2487680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4395125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Installing chef-client</a:t>
            </a:r>
            <a:r>
              <a:rPr lang="en-US" baseline="0" dirty="0" smtClean="0"/>
              <a:t> on nodes of course would allow you to converge recipes that might be used to remediate </a:t>
            </a:r>
            <a:r>
              <a:rPr lang="en-US" baseline="0" smtClean="0"/>
              <a:t>compliance issues.</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66623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InSpec</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is an open-source run-time framework and rule language used to specify compliance, security, and policy requirements for testing any node in your infrastructure. The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InSpec</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name refers to “infrastructure specification</a:t>
            </a: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InSpec</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includes a collection of resources to help you write auditing rules quickly and easily using the Compliance DSL.</a:t>
            </a: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Use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InSpec</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to examine any node in your infrastructure; run the tests locally or remotely</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a:t>
            </a:r>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Any detected security, compliance, or policy issues are flagged in a log.</a:t>
            </a: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The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InSpec</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audit resource framework is fully compatible with Chef Compliance</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a:t>
            </a: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164876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Compliance profiles exist for many scenarios, such as those created by the Center for Internet Security (CIS), a non-profit organization that is focused on enhancing the cyber security readiness and response of public and private sector entities.</a:t>
            </a: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Chef Compliance maintains profiles as a collection of individual controls that comprise a complete audit. For example, CIS benchmark 8.1.1.1 recommends testing for the maximum size of the audit log. </a:t>
            </a: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pPr marL="0" marR="0" indent="0" algn="l" defTabSz="1217613" rtl="0" eaLnBrk="1" fontAlgn="base" latinLnBrk="0" hangingPunct="1">
              <a:lnSpc>
                <a:spcPct val="90000"/>
              </a:lnSpc>
              <a:spcBef>
                <a:spcPct val="30000"/>
              </a:spcBef>
              <a:spcAft>
                <a:spcPts val="450"/>
              </a:spcAft>
              <a:buClrTx/>
              <a:buSzTx/>
              <a:buFontTx/>
              <a:buNone/>
              <a:tabLst/>
              <a:defRPr/>
            </a:pPr>
            <a:r>
              <a:rPr lang="en-US" sz="1200" dirty="0" smtClean="0"/>
              <a:t>You can also create your own custom Compliance profiles</a:t>
            </a:r>
            <a:r>
              <a:rPr lang="en-US" dirty="0" smtClean="0"/>
              <a:t>.</a:t>
            </a: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271941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8039676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lstStyle/>
          <a:p>
            <a:pPr marL="0" marR="0" lvl="2" indent="0" algn="l" defTabSz="914363" rtl="0" eaLnBrk="1" fontAlgn="auto" latinLnBrk="0" hangingPunct="1">
              <a:lnSpc>
                <a:spcPct val="90000"/>
              </a:lnSpc>
              <a:spcBef>
                <a:spcPts val="0"/>
              </a:spcBef>
              <a:spcAft>
                <a:spcPts val="333"/>
              </a:spcAft>
              <a:buClrTx/>
              <a:buSzTx/>
              <a:buFontTx/>
              <a:buNone/>
              <a:tabLst/>
              <a:defRPr/>
            </a:pPr>
            <a:r>
              <a:rPr lang="en-US" dirty="0" smtClean="0"/>
              <a:t>These are basic AWS AMIs</a:t>
            </a:r>
            <a:r>
              <a:rPr lang="en-US" baseline="0" dirty="0" smtClean="0"/>
              <a:t> that we use for Chef training. They have ChefDK installed on them but you will not be using any of the ChefDK tools on those nodes until near the end of this class when you will write one remediation recipe.</a:t>
            </a:r>
          </a:p>
          <a:p>
            <a:pPr marL="0" marR="0" lvl="2" indent="0" algn="l" defTabSz="914363" rtl="0" eaLnBrk="1" fontAlgn="auto" latinLnBrk="0" hangingPunct="1">
              <a:lnSpc>
                <a:spcPct val="90000"/>
              </a:lnSpc>
              <a:spcBef>
                <a:spcPts val="0"/>
              </a:spcBef>
              <a:spcAft>
                <a:spcPts val="333"/>
              </a:spcAft>
              <a:buClrTx/>
              <a:buSzTx/>
              <a:buFontTx/>
              <a:buNone/>
              <a:tabLst/>
              <a:defRPr/>
            </a:pPr>
            <a:endParaRPr lang="en-US" baseline="0" dirty="0" smtClean="0"/>
          </a:p>
          <a:p>
            <a:pPr marL="0" marR="0" lvl="2" indent="0" algn="l" defTabSz="914363" rtl="0" eaLnBrk="1" fontAlgn="auto" latinLnBrk="0" hangingPunct="1">
              <a:lnSpc>
                <a:spcPct val="90000"/>
              </a:lnSpc>
              <a:spcBef>
                <a:spcPts val="0"/>
              </a:spcBef>
              <a:spcAft>
                <a:spcPts val="333"/>
              </a:spcAft>
              <a:buClrTx/>
              <a:buSzTx/>
              <a:buFontTx/>
              <a:buNone/>
              <a:tabLst/>
              <a:defRPr/>
            </a:pPr>
            <a:r>
              <a:rPr lang="en-US" baseline="0" dirty="0" smtClean="0"/>
              <a:t>Instructor Note: Now would be a good time to distribute the hostnames of the two nodes you will assign to each student.</a:t>
            </a:r>
            <a:r>
              <a:rPr lang="en-US" baseline="0" dirty="0"/>
              <a:t> </a:t>
            </a:r>
            <a:r>
              <a:rPr lang="en-US" baseline="0" dirty="0" smtClean="0"/>
              <a:t>You should ask the students to note which one they will use as their Compliance Server and which one they will use as the target node for scans.</a:t>
            </a:r>
          </a:p>
          <a:p>
            <a:pPr marL="0" marR="0" lvl="2" indent="0" algn="l" defTabSz="914363" rtl="0" eaLnBrk="1" fontAlgn="auto" latinLnBrk="0" hangingPunct="1">
              <a:lnSpc>
                <a:spcPct val="90000"/>
              </a:lnSpc>
              <a:spcBef>
                <a:spcPts val="0"/>
              </a:spcBef>
              <a:spcAft>
                <a:spcPts val="333"/>
              </a:spcAft>
              <a:buClrTx/>
              <a:buSzTx/>
              <a:buFontTx/>
              <a:buNone/>
              <a:tabLst/>
              <a:defRPr/>
            </a:pPr>
            <a:r>
              <a:rPr lang="en-US" baseline="0" dirty="0" smtClean="0"/>
              <a:t>For example: </a:t>
            </a:r>
            <a:br>
              <a:rPr lang="en-US" baseline="0" dirty="0" smtClean="0"/>
            </a:br>
            <a:r>
              <a:rPr lang="en-US" sz="1200" kern="1200" dirty="0" smtClean="0">
                <a:solidFill>
                  <a:schemeClr val="tx1"/>
                </a:solidFill>
                <a:effectLst/>
                <a:latin typeface="Arial" panose="020B0604020202020204" pitchFamily="34" charset="0"/>
                <a:ea typeface="ＭＳ Ｐゴシック" charset="0"/>
                <a:cs typeface="+mn-cs"/>
              </a:rPr>
              <a:t>ec2-52-91-31-125.compute-1.amazonaws.com = Compliance server.</a:t>
            </a:r>
          </a:p>
          <a:p>
            <a:pPr marL="0" marR="0" lvl="2" indent="0" algn="l" defTabSz="914363" rtl="0" eaLnBrk="1" fontAlgn="auto" latinLnBrk="0" hangingPunct="1">
              <a:lnSpc>
                <a:spcPct val="90000"/>
              </a:lnSpc>
              <a:spcBef>
                <a:spcPts val="0"/>
              </a:spcBef>
              <a:spcAft>
                <a:spcPts val="333"/>
              </a:spcAft>
              <a:buClrTx/>
              <a:buSzTx/>
              <a:buFontTx/>
              <a:buNone/>
              <a:tabLst/>
              <a:defRPr/>
            </a:pPr>
            <a:r>
              <a:rPr lang="en-US" sz="1200" kern="1200" dirty="0" smtClean="0">
                <a:solidFill>
                  <a:schemeClr val="tx1"/>
                </a:solidFill>
                <a:effectLst/>
                <a:latin typeface="Arial" panose="020B0604020202020204" pitchFamily="34" charset="0"/>
                <a:ea typeface="ＭＳ Ｐゴシック" charset="0"/>
                <a:cs typeface="+mn-cs"/>
              </a:rPr>
              <a:t>ec2-54-164-54-218.compute-1.amazonaws.com = Target node.</a:t>
            </a:r>
          </a:p>
          <a:p>
            <a:pPr marL="0" marR="0" lvl="2" indent="0" algn="l" defTabSz="914363" rtl="0" eaLnBrk="1" fontAlgn="auto" latinLnBrk="0" hangingPunct="1">
              <a:lnSpc>
                <a:spcPct val="90000"/>
              </a:lnSpc>
              <a:spcBef>
                <a:spcPts val="0"/>
              </a:spcBef>
              <a:spcAft>
                <a:spcPts val="333"/>
              </a:spcAft>
              <a:buClrTx/>
              <a:buSzTx/>
              <a:buFontTx/>
              <a:buNone/>
              <a:tabLst/>
              <a:defRPr/>
            </a:pPr>
            <a:r>
              <a:rPr lang="en-US" baseline="0" smtClean="0"/>
              <a:t>The login credentials for them is chef/chef.</a:t>
            </a:r>
          </a:p>
          <a:p>
            <a:pPr marL="0" marR="0" lvl="2" indent="0" algn="l" defTabSz="914363" rtl="0" eaLnBrk="1" fontAlgn="auto" latinLnBrk="0" hangingPunct="1">
              <a:lnSpc>
                <a:spcPct val="90000"/>
              </a:lnSpc>
              <a:spcBef>
                <a:spcPts val="0"/>
              </a:spcBef>
              <a:spcAft>
                <a:spcPts val="333"/>
              </a:spcAft>
              <a:buClrTx/>
              <a:buSzTx/>
              <a:buFontTx/>
              <a:buNone/>
              <a:tabLst/>
              <a:defRPr/>
            </a:pPr>
            <a:endParaRPr lang="en-US" baseline="0" dirty="0" smtClean="0"/>
          </a:p>
          <a:p>
            <a:pPr marL="0" marR="0" lvl="2" indent="0" algn="l" defTabSz="914363" rtl="0" eaLnBrk="1" fontAlgn="auto" latinLnBrk="0" hangingPunct="1">
              <a:lnSpc>
                <a:spcPct val="90000"/>
              </a:lnSpc>
              <a:spcBef>
                <a:spcPts val="0"/>
              </a:spcBef>
              <a:spcAft>
                <a:spcPts val="333"/>
              </a:spcAft>
              <a:buClrTx/>
              <a:buSzTx/>
              <a:buFontTx/>
              <a:buNone/>
              <a:tabLst/>
              <a:defRPr/>
            </a:pPr>
            <a:endParaRPr lang="en-US" baseline="0" dirty="0" smtClean="0"/>
          </a:p>
          <a:p>
            <a:pPr marL="0" marR="0" lvl="2" indent="0" algn="l" defTabSz="914363" rtl="0" eaLnBrk="1" fontAlgn="auto" latinLnBrk="0" hangingPunct="1">
              <a:lnSpc>
                <a:spcPct val="90000"/>
              </a:lnSpc>
              <a:spcBef>
                <a:spcPts val="0"/>
              </a:spcBef>
              <a:spcAft>
                <a:spcPts val="333"/>
              </a:spcAft>
              <a:buClrTx/>
              <a:buSzTx/>
              <a:buFontTx/>
              <a:buNone/>
              <a:tabLst/>
              <a:defRPr/>
            </a:pPr>
            <a:endParaRPr lang="en-US" baseline="0" dirty="0" smtClean="0"/>
          </a:p>
        </p:txBody>
      </p:sp>
    </p:spTree>
    <p:extLst>
      <p:ext uri="{BB962C8B-B14F-4D97-AF65-F5344CB8AC3E}">
        <p14:creationId xmlns:p14="http://schemas.microsoft.com/office/powerpoint/2010/main" val="10039070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lstStyle/>
          <a:p>
            <a:r>
              <a:rPr lang="en-US" dirty="0" smtClean="0"/>
              <a:t>You should use an ssh client like </a:t>
            </a:r>
            <a:r>
              <a:rPr lang="en-US" dirty="0" err="1" smtClean="0"/>
              <a:t>PuTTY</a:t>
            </a:r>
            <a:r>
              <a:rPr lang="en-US" dirty="0" smtClean="0"/>
              <a:t> or a local command prompt to connect to the remote workstation that we</a:t>
            </a:r>
            <a:r>
              <a:rPr lang="en-US" baseline="0" dirty="0" smtClean="0"/>
              <a:t> assign to you. </a:t>
            </a:r>
          </a:p>
          <a:p>
            <a:endParaRPr lang="en-US" baseline="0" dirty="0" smtClean="0"/>
          </a:p>
          <a:p>
            <a:endParaRPr lang="en-US" baseline="0" dirty="0" smtClean="0"/>
          </a:p>
          <a:p>
            <a:endParaRPr lang="en-US" baseline="0" dirty="0" smtClean="0"/>
          </a:p>
          <a:p>
            <a:endParaRPr lang="en-US" dirty="0"/>
          </a:p>
        </p:txBody>
      </p:sp>
    </p:spTree>
    <p:extLst>
      <p:ext uri="{BB962C8B-B14F-4D97-AF65-F5344CB8AC3E}">
        <p14:creationId xmlns:p14="http://schemas.microsoft.com/office/powerpoint/2010/main" val="5935237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3276896790"/>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ustom Layout">
    <p:bg>
      <p:bgPr>
        <a:gradFill>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cxnSp>
        <p:nvCxnSpPr>
          <p:cNvPr id="7" name="Straight Connector 6"/>
          <p:cNvCxnSpPr/>
          <p:nvPr userDrawn="1"/>
        </p:nvCxnSpPr>
        <p:spPr>
          <a:xfrm flipH="1">
            <a:off x="0" y="8165051"/>
            <a:ext cx="16256000" cy="3586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3" name="Title 12"/>
          <p:cNvSpPr>
            <a:spLocks noGrp="1"/>
          </p:cNvSpPr>
          <p:nvPr>
            <p:ph type="title"/>
          </p:nvPr>
        </p:nvSpPr>
        <p:spPr/>
        <p:txBody>
          <a:bodyPr/>
          <a:lstStyle/>
          <a:p>
            <a:r>
              <a:rPr lang="en-US" dirty="0" smtClean="0"/>
              <a:t>Click to edit Master title style</a:t>
            </a:r>
            <a:endParaRPr lang="en-US" dirty="0"/>
          </a:p>
        </p:txBody>
      </p:sp>
      <p:sp>
        <p:nvSpPr>
          <p:cNvPr id="11" name="Holder 6"/>
          <p:cNvSpPr txBox="1">
            <a:spLocks/>
          </p:cNvSpPr>
          <p:nvPr userDrawn="1"/>
        </p:nvSpPr>
        <p:spPr>
          <a:xfrm>
            <a:off x="10651999" y="11582401"/>
            <a:ext cx="321733" cy="656591"/>
          </a:xfrm>
          <a:prstGeom prst="rect">
            <a:avLst/>
          </a:prstGeom>
        </p:spPr>
        <p:txBody>
          <a:bodyPr vert="horz" lIns="0" tIns="0" rIns="0" bIns="0" rtlCol="0" anchor="ctr"/>
          <a:lstStyle>
            <a:defPPr>
              <a:defRPr lang="en-US"/>
            </a:defPPr>
            <a:lvl1pPr marL="0" algn="r" defTabSz="914363" rtl="0" eaLnBrk="1" latinLnBrk="0" hangingPunct="1">
              <a:defRPr sz="1600" b="0" i="0" kern="1200">
                <a:solidFill>
                  <a:schemeClr val="tx1"/>
                </a:solidFill>
                <a:latin typeface="Gill Sans MT"/>
                <a:ea typeface="+mn-ea"/>
                <a:cs typeface="Gill Sans MT"/>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33866"/>
            <a:fld id="{81D60167-4931-47E6-BA6A-407CBD079E47}" type="slidenum">
              <a:rPr lang="en-US" sz="2133" smtClean="0"/>
              <a:pPr marL="33866"/>
              <a:t>‹#›</a:t>
            </a:fld>
            <a:endParaRPr lang="en-US" sz="2133" dirty="0"/>
          </a:p>
        </p:txBody>
      </p:sp>
      <p:sp>
        <p:nvSpPr>
          <p:cNvPr id="12" name="object 41"/>
          <p:cNvSpPr txBox="1">
            <a:spLocks/>
          </p:cNvSpPr>
          <p:nvPr userDrawn="1"/>
        </p:nvSpPr>
        <p:spPr>
          <a:xfrm>
            <a:off x="10430933" y="11582401"/>
            <a:ext cx="711200" cy="328231"/>
          </a:xfrm>
          <a:prstGeom prst="rect">
            <a:avLst/>
          </a:prstGeom>
        </p:spPr>
        <p:txBody>
          <a:bodyPr vert="horz" wrap="square" lIns="0" tIns="0" rIns="0" bIns="0" rtlCol="0">
            <a:spAutoFit/>
          </a:bodyPr>
          <a:lstStyle>
            <a:defPPr>
              <a:defRPr lang="en-US"/>
            </a:defPPr>
            <a:lvl1pPr marL="0" algn="l" defTabSz="914400" rtl="0" eaLnBrk="1" latinLnBrk="0" hangingPunct="1">
              <a:defRPr sz="1600" b="0" i="0" kern="1200">
                <a:solidFill>
                  <a:schemeClr val="tx1"/>
                </a:solidFill>
                <a:latin typeface="Gill Sans MT"/>
                <a:ea typeface="+mn-ea"/>
                <a:cs typeface="Gill Sans M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3866"/>
            <a:r>
              <a:rPr lang="en-US" sz="2133" dirty="0" smtClean="0"/>
              <a:t>1-</a:t>
            </a:r>
            <a:endParaRPr lang="en-US" sz="2133" dirty="0"/>
          </a:p>
        </p:txBody>
      </p:sp>
      <p:sp>
        <p:nvSpPr>
          <p:cNvPr id="17" name="Text Placeholder 4"/>
          <p:cNvSpPr>
            <a:spLocks noGrp="1"/>
          </p:cNvSpPr>
          <p:nvPr>
            <p:ph type="body" sz="quarter" idx="12"/>
          </p:nvPr>
        </p:nvSpPr>
        <p:spPr>
          <a:xfrm>
            <a:off x="677333"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3390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mmand - Local">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304800"/>
            <a:ext cx="14935200" cy="827577"/>
          </a:xfrm>
        </p:spPr>
        <p:txBody>
          <a:bodyPr/>
          <a:lstStyle>
            <a:lvl1pPr>
              <a:defRPr sz="5867"/>
            </a:lvl1pPr>
          </a:lstStyle>
          <a:p>
            <a:r>
              <a:rPr lang="en-US" dirty="0" smtClean="0"/>
              <a:t>Command Run - Workstation</a:t>
            </a:r>
            <a:endParaRPr lang="en-US" dirty="0"/>
          </a:p>
        </p:txBody>
      </p:sp>
      <p:sp>
        <p:nvSpPr>
          <p:cNvPr id="16" name="Content Placeholder 3"/>
          <p:cNvSpPr>
            <a:spLocks noGrp="1"/>
          </p:cNvSpPr>
          <p:nvPr>
            <p:ph sz="quarter" idx="10" hasCustomPrompt="1"/>
          </p:nvPr>
        </p:nvSpPr>
        <p:spPr>
          <a:xfrm>
            <a:off x="1121104" y="2315962"/>
            <a:ext cx="14423693" cy="5849089"/>
          </a:xfrm>
          <a:solidFill>
            <a:schemeClr val="tx2">
              <a:lumMod val="95000"/>
              <a:lumOff val="5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400" b="1">
                <a:solidFill>
                  <a:srgbClr val="FFFFFF"/>
                </a:solidFill>
                <a:latin typeface="Courier New" panose="02070309020205020404" pitchFamily="49" charset="0"/>
                <a:cs typeface="Courier New" panose="02070309020205020404" pitchFamily="49" charset="0"/>
              </a:defRPr>
            </a:lvl1pPr>
          </a:lstStyle>
          <a:p>
            <a:pPr lvl="0"/>
            <a:r>
              <a:rPr lang="en-US" dirty="0" smtClean="0"/>
              <a:t>Body Level One</a:t>
            </a:r>
          </a:p>
          <a:p>
            <a:pPr marL="0" marR="0" lvl="0" indent="0" algn="l" defTabSz="1219120" rtl="0" eaLnBrk="1" fontAlgn="auto" latinLnBrk="0" hangingPunct="1">
              <a:lnSpc>
                <a:spcPct val="100000"/>
              </a:lnSpc>
              <a:spcBef>
                <a:spcPts val="800"/>
              </a:spcBef>
              <a:spcAft>
                <a:spcPts val="0"/>
              </a:spcAft>
              <a:buClrTx/>
              <a:buSzPct val="90000"/>
              <a:buFont typeface="Arial" pitchFamily="34" charset="0"/>
              <a:buNone/>
              <a:tabLst/>
              <a:defRPr/>
            </a:pPr>
            <a:r>
              <a:rPr lang="en-US" dirty="0" smtClean="0"/>
              <a:t>Body Level Two</a:t>
            </a:r>
          </a:p>
          <a:p>
            <a:pPr marL="0" marR="0" lvl="0" indent="0" algn="l" defTabSz="1219120" rtl="0" eaLnBrk="1" fontAlgn="auto" latinLnBrk="0" hangingPunct="1">
              <a:lnSpc>
                <a:spcPct val="100000"/>
              </a:lnSpc>
              <a:spcBef>
                <a:spcPts val="800"/>
              </a:spcBef>
              <a:spcAft>
                <a:spcPts val="0"/>
              </a:spcAft>
              <a:buClrTx/>
              <a:buSzPct val="90000"/>
              <a:buFont typeface="Arial" pitchFamily="34" charset="0"/>
              <a:buNone/>
              <a:tabLst/>
              <a:defRPr/>
            </a:pPr>
            <a:r>
              <a:rPr lang="en-US" dirty="0" smtClean="0"/>
              <a:t>Body Level Three</a:t>
            </a:r>
          </a:p>
          <a:p>
            <a:pPr marL="0" marR="0" lvl="0" indent="0" algn="l" defTabSz="1219120" rtl="0" eaLnBrk="1" fontAlgn="auto" latinLnBrk="0" hangingPunct="1">
              <a:lnSpc>
                <a:spcPct val="100000"/>
              </a:lnSpc>
              <a:spcBef>
                <a:spcPts val="800"/>
              </a:spcBef>
              <a:spcAft>
                <a:spcPts val="0"/>
              </a:spcAft>
              <a:buClrTx/>
              <a:buSzPct val="90000"/>
              <a:buFont typeface="Arial" pitchFamily="34" charset="0"/>
              <a:buNone/>
              <a:tabLst/>
              <a:defRPr/>
            </a:pPr>
            <a:r>
              <a:rPr lang="en-US" dirty="0" smtClean="0"/>
              <a:t>Body Level Four</a:t>
            </a:r>
          </a:p>
          <a:p>
            <a:pPr marL="0" marR="0" lvl="0" indent="0" algn="l" defTabSz="1219120" rtl="0" eaLnBrk="1" fontAlgn="auto" latinLnBrk="0" hangingPunct="1">
              <a:lnSpc>
                <a:spcPct val="100000"/>
              </a:lnSpc>
              <a:spcBef>
                <a:spcPts val="800"/>
              </a:spcBef>
              <a:spcAft>
                <a:spcPts val="0"/>
              </a:spcAft>
              <a:buClrTx/>
              <a:buSzPct val="90000"/>
              <a:buFont typeface="Arial" pitchFamily="34" charset="0"/>
              <a:buNone/>
              <a:tabLst/>
              <a:defRPr/>
            </a:pPr>
            <a:r>
              <a:rPr lang="en-US" dirty="0" smtClean="0"/>
              <a:t>Body Level Five</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tIns="0" bIns="0" anchor="ctr" anchorCtr="0">
            <a:noAutofit/>
          </a:bodyPr>
          <a:lstStyle>
            <a:lvl1pPr marL="0" indent="0">
              <a:lnSpc>
                <a:spcPct val="100000"/>
              </a:lnSpc>
              <a:buNone/>
              <a:defRPr sz="3733" b="1">
                <a:solidFill>
                  <a:schemeClr val="bg1"/>
                </a:solidFill>
                <a:latin typeface="Courier New" panose="02070309020205020404" pitchFamily="49" charset="0"/>
                <a:cs typeface="Courier New" panose="02070309020205020404" pitchFamily="49" charset="0"/>
              </a:defRPr>
            </a:lvl1pPr>
          </a:lstStyle>
          <a:p>
            <a:pPr lvl="0"/>
            <a:r>
              <a:rPr lang="en-US" dirty="0" smtClean="0"/>
              <a:t>Enter Command</a:t>
            </a:r>
            <a:endParaRPr lang="en-US" dirty="0"/>
          </a:p>
        </p:txBody>
      </p:sp>
      <p:sp>
        <p:nvSpPr>
          <p:cNvPr id="7" name="Rectangle 6"/>
          <p:cNvSpPr/>
          <p:nvPr userDrawn="1"/>
        </p:nvSpPr>
        <p:spPr bwMode="auto">
          <a:xfrm>
            <a:off x="1120567" y="3237375"/>
            <a:ext cx="14417959" cy="572765"/>
          </a:xfrm>
          <a:prstGeom prst="rect">
            <a:avLst/>
          </a:prstGeom>
          <a:solidFill>
            <a:schemeClr val="accent1">
              <a:alpha val="5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a:endParaRPr lang="en-US" sz="3200" dirty="0" err="1" smtClean="0">
              <a:gradFill>
                <a:gsLst>
                  <a:gs pos="0">
                    <a:srgbClr val="FFFFFF"/>
                  </a:gs>
                  <a:gs pos="100000">
                    <a:srgbClr val="FFFFFF"/>
                  </a:gs>
                </a:gsLst>
                <a:lin ang="5400000" scaled="0"/>
              </a:gradFill>
            </a:endParaRPr>
          </a:p>
        </p:txBody>
      </p:sp>
      <p:pic>
        <p:nvPicPr>
          <p:cNvPr id="8" name="Picture 7"/>
          <p:cNvPicPr>
            <a:picLocks noChangeAspect="1"/>
          </p:cNvPicPr>
          <p:nvPr userDrawn="1"/>
        </p:nvPicPr>
        <p:blipFill>
          <a:blip r:embed="rId2"/>
          <a:stretch>
            <a:fillRect/>
          </a:stretch>
        </p:blipFill>
        <p:spPr>
          <a:xfrm>
            <a:off x="245272" y="1433095"/>
            <a:ext cx="704149" cy="537891"/>
          </a:xfrm>
          <a:prstGeom prst="rect">
            <a:avLst/>
          </a:prstGeom>
        </p:spPr>
      </p:pic>
      <p:sp>
        <p:nvSpPr>
          <p:cNvPr id="11" name="TextBox 10"/>
          <p:cNvSpPr txBox="1"/>
          <p:nvPr userDrawn="1"/>
        </p:nvSpPr>
        <p:spPr bwMode="white">
          <a:xfrm>
            <a:off x="258033" y="2159725"/>
            <a:ext cx="677332" cy="6096000"/>
          </a:xfrm>
          <a:prstGeom prst="rect">
            <a:avLst/>
          </a:prstGeom>
        </p:spPr>
        <p:txBody>
          <a:bodyPr vert="horz" wrap="square" lIns="121920" tIns="121920" rIns="121920" bIns="121920" rtlCol="0" anchor="ctr">
            <a:normAutofit lnSpcReduction="10000"/>
          </a:bodyPr>
          <a:lstStyle/>
          <a:p>
            <a:pPr algn="ctr"/>
            <a:r>
              <a:rPr lang="en-US" sz="3733" b="0" dirty="0" smtClean="0">
                <a:solidFill>
                  <a:schemeClr val="tx1">
                    <a:lumMod val="60000"/>
                    <a:lumOff val="40000"/>
                  </a:schemeClr>
                </a:solidFill>
                <a:latin typeface="Inconsolata"/>
                <a:cs typeface="Inconsolata"/>
              </a:rPr>
              <a:t>workstation</a:t>
            </a:r>
          </a:p>
        </p:txBody>
      </p:sp>
      <p:cxnSp>
        <p:nvCxnSpPr>
          <p:cNvPr id="9" name="Straight Connector 8"/>
          <p:cNvCxnSpPr/>
          <p:nvPr userDrawn="1"/>
        </p:nvCxnSpPr>
        <p:spPr>
          <a:xfrm flipH="1">
            <a:off x="0" y="8165051"/>
            <a:ext cx="16256000" cy="3586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782402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a:prstGeom prst="rect">
            <a:avLst/>
          </a:prstGeo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008308373"/>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image" Target="../media/image1.png"/><Relationship Id="rId5" Type="http://schemas.openxmlformats.org/officeDocument/2006/relationships/slideLayout" Target="../slideLayouts/slideLayout20.xml"/><Relationship Id="rId10" Type="http://schemas.openxmlformats.org/officeDocument/2006/relationships/theme" Target="../theme/theme2.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1-</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 id="2147483867" r:id="rId13"/>
    <p:sldLayoutId id="2147483869" r:id="rId14"/>
    <p:sldLayoutId id="2147483870" r:id="rId15"/>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1-</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 id="2147483868" r:id="rId9"/>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13752" y="2496326"/>
            <a:ext cx="12482922" cy="1859106"/>
          </a:xfrm>
        </p:spPr>
        <p:txBody>
          <a:bodyPr/>
          <a:lstStyle/>
          <a:p>
            <a:r>
              <a:rPr lang="en-US" dirty="0" smtClean="0"/>
              <a:t>Chef Compliance</a:t>
            </a:r>
            <a:br>
              <a:rPr lang="en-US" dirty="0" smtClean="0"/>
            </a:br>
            <a:r>
              <a:rPr lang="en-US" dirty="0" smtClean="0"/>
              <a:t/>
            </a:r>
            <a:br>
              <a:rPr lang="en-US" dirty="0" smtClean="0"/>
            </a:br>
            <a:r>
              <a:rPr lang="en-US" sz="4000" dirty="0" smtClean="0"/>
              <a:t>Installation, Configuration, and Operation</a:t>
            </a:r>
            <a:endParaRPr lang="en-US" sz="4000" dirty="0"/>
          </a:p>
        </p:txBody>
      </p:sp>
      <p:sp>
        <p:nvSpPr>
          <p:cNvPr id="3" name="Text Placeholder 2"/>
          <p:cNvSpPr>
            <a:spLocks noGrp="1"/>
          </p:cNvSpPr>
          <p:nvPr>
            <p:ph type="body" sz="quarter" idx="10"/>
          </p:nvPr>
        </p:nvSpPr>
        <p:spPr>
          <a:xfrm>
            <a:off x="3013752" y="4760618"/>
            <a:ext cx="10972800" cy="615553"/>
          </a:xfrm>
        </p:spPr>
        <p:txBody>
          <a:bodyPr/>
          <a:lstStyle/>
          <a:p>
            <a:r>
              <a:rPr lang="en-US" sz="2800" dirty="0" smtClean="0"/>
              <a:t>Introduction</a:t>
            </a:r>
            <a:endParaRPr lang="en-US" sz="2800" dirty="0"/>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Lab Environment</a:t>
            </a:r>
          </a:p>
        </p:txBody>
      </p:sp>
      <p:cxnSp>
        <p:nvCxnSpPr>
          <p:cNvPr id="9" name="Straight Arrow Connector 8"/>
          <p:cNvCxnSpPr/>
          <p:nvPr/>
        </p:nvCxnSpPr>
        <p:spPr>
          <a:xfrm flipH="1">
            <a:off x="7559041" y="3787223"/>
            <a:ext cx="1486329" cy="1688484"/>
          </a:xfrm>
          <a:prstGeom prst="straightConnector1">
            <a:avLst/>
          </a:prstGeom>
          <a:ln>
            <a:solidFill>
              <a:schemeClr val="accent1"/>
            </a:solidFill>
            <a:headEnd type="triangle"/>
            <a:tailEnd type="triangle"/>
          </a:ln>
        </p:spPr>
        <p:style>
          <a:lnRef idx="3">
            <a:schemeClr val="accent1"/>
          </a:lnRef>
          <a:fillRef idx="0">
            <a:schemeClr val="accent1"/>
          </a:fillRef>
          <a:effectRef idx="2">
            <a:schemeClr val="accent1"/>
          </a:effectRef>
          <a:fontRef idx="minor">
            <a:schemeClr val="tx1"/>
          </a:fontRef>
        </p:style>
      </p:cxnSp>
      <p:sp>
        <p:nvSpPr>
          <p:cNvPr id="11" name="Text Placeholder 2"/>
          <p:cNvSpPr txBox="1">
            <a:spLocks/>
          </p:cNvSpPr>
          <p:nvPr/>
        </p:nvSpPr>
        <p:spPr bwMode="white">
          <a:xfrm>
            <a:off x="4866106" y="7265658"/>
            <a:ext cx="3678991" cy="685571"/>
          </a:xfrm>
          <a:prstGeom prst="rect">
            <a:avLst/>
          </a:prstGeom>
        </p:spPr>
        <p:txBody>
          <a:bodyPr vert="horz" wrap="square" lIns="0" tIns="0" rIns="0" bIns="0" rtlCol="0">
            <a:normAutofit/>
          </a:bodyPr>
          <a:lstStyle>
            <a:lvl1pPr marL="0" indent="0" algn="l" defTabSz="914363" rtl="0" eaLnBrk="1" latinLnBrk="0" hangingPunct="1">
              <a:lnSpc>
                <a:spcPct val="100000"/>
              </a:lnSpc>
              <a:spcBef>
                <a:spcPts val="600"/>
              </a:spcBef>
              <a:buSzPct val="90000"/>
              <a:buFont typeface="Arial" pitchFamily="34" charset="0"/>
              <a:buNone/>
              <a:defRPr sz="3200" kern="1200" baseline="0">
                <a:solidFill>
                  <a:schemeClr val="accent3">
                    <a:lumMod val="50000"/>
                  </a:schemeClr>
                </a:solidFill>
                <a:latin typeface="+mn-lt"/>
                <a:ea typeface="+mn-ea"/>
                <a:cs typeface="+mn-cs"/>
              </a:defRPr>
            </a:lvl1pPr>
            <a:lvl2pPr marL="231775" indent="0" algn="l" defTabSz="914363" rtl="0" eaLnBrk="1" latinLnBrk="0" hangingPunct="1">
              <a:lnSpc>
                <a:spcPct val="100000"/>
              </a:lnSpc>
              <a:spcBef>
                <a:spcPts val="600"/>
              </a:spcBef>
              <a:buSzPct val="90000"/>
              <a:buFont typeface="Arial" pitchFamily="34" charset="0"/>
              <a:buNone/>
              <a:defRPr sz="2800" kern="1200" baseline="0">
                <a:solidFill>
                  <a:schemeClr val="accent3">
                    <a:lumMod val="50000"/>
                  </a:schemeClr>
                </a:solidFill>
                <a:latin typeface="+mn-lt"/>
                <a:ea typeface="+mn-ea"/>
                <a:cs typeface="+mn-cs"/>
              </a:defRPr>
            </a:lvl2pPr>
            <a:lvl3pPr marL="457200" indent="0" algn="l" defTabSz="914363" rtl="0" eaLnBrk="1" latinLnBrk="0" hangingPunct="1">
              <a:lnSpc>
                <a:spcPct val="100000"/>
              </a:lnSpc>
              <a:spcBef>
                <a:spcPts val="600"/>
              </a:spcBef>
              <a:buSzPct val="90000"/>
              <a:buFont typeface="Arial" pitchFamily="34" charset="0"/>
              <a:buNone/>
              <a:defRPr sz="2400" kern="1200" baseline="0">
                <a:solidFill>
                  <a:schemeClr val="accent3">
                    <a:lumMod val="50000"/>
                  </a:schemeClr>
                </a:solidFill>
                <a:latin typeface="+mn-lt"/>
                <a:ea typeface="+mn-ea"/>
                <a:cs typeface="+mn-cs"/>
              </a:defRPr>
            </a:lvl3pPr>
            <a:lvl4pPr marL="630238" indent="0" algn="l" defTabSz="914363" rtl="0" eaLnBrk="1" latinLnBrk="0" hangingPunct="1">
              <a:lnSpc>
                <a:spcPct val="100000"/>
              </a:lnSpc>
              <a:spcBef>
                <a:spcPts val="600"/>
              </a:spcBef>
              <a:buSzPct val="90000"/>
              <a:buFont typeface="Arial" pitchFamily="34" charset="0"/>
              <a:buNone/>
              <a:defRPr sz="2000" kern="1200" baseline="0">
                <a:solidFill>
                  <a:schemeClr val="accent3">
                    <a:lumMod val="50000"/>
                  </a:schemeClr>
                </a:solidFill>
                <a:latin typeface="+mn-lt"/>
                <a:ea typeface="+mn-ea"/>
                <a:cs typeface="+mn-cs"/>
              </a:defRPr>
            </a:lvl4pPr>
            <a:lvl5pPr marL="801687" indent="0" algn="l" defTabSz="914363" rtl="0" eaLnBrk="1" latinLnBrk="0" hangingPunct="1">
              <a:lnSpc>
                <a:spcPct val="100000"/>
              </a:lnSpc>
              <a:spcBef>
                <a:spcPts val="600"/>
              </a:spcBef>
              <a:buSzPct val="90000"/>
              <a:buFont typeface="Arial" pitchFamily="34" charset="0"/>
              <a:buNone/>
              <a:defRPr sz="1800" kern="1200" baseline="0">
                <a:solidFill>
                  <a:schemeClr val="accent3">
                    <a:lumMod val="50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667" dirty="0"/>
              <a:t>Your Laptop</a:t>
            </a:r>
          </a:p>
          <a:p>
            <a:endParaRPr lang="en-US" sz="2667" dirty="0"/>
          </a:p>
          <a:p>
            <a:endParaRPr lang="en-US" sz="4267" dirty="0"/>
          </a:p>
          <a:p>
            <a:endParaRPr lang="en-US" sz="4267" dirty="0"/>
          </a:p>
        </p:txBody>
      </p:sp>
      <p:sp>
        <p:nvSpPr>
          <p:cNvPr id="12" name="Text Placeholder 2"/>
          <p:cNvSpPr txBox="1">
            <a:spLocks/>
          </p:cNvSpPr>
          <p:nvPr/>
        </p:nvSpPr>
        <p:spPr bwMode="white">
          <a:xfrm>
            <a:off x="8800950" y="4144980"/>
            <a:ext cx="3230631" cy="1842629"/>
          </a:xfrm>
          <a:prstGeom prst="rect">
            <a:avLst/>
          </a:prstGeom>
        </p:spPr>
        <p:txBody>
          <a:bodyPr vert="horz" wrap="square" lIns="0" tIns="0" rIns="0" bIns="0" rtlCol="0">
            <a:normAutofit/>
          </a:bodyPr>
          <a:lstStyle>
            <a:lvl1pPr marL="0" indent="0" algn="l" defTabSz="914363" rtl="0" eaLnBrk="1" latinLnBrk="0" hangingPunct="1">
              <a:lnSpc>
                <a:spcPct val="100000"/>
              </a:lnSpc>
              <a:spcBef>
                <a:spcPts val="600"/>
              </a:spcBef>
              <a:buSzPct val="90000"/>
              <a:buFont typeface="Arial" pitchFamily="34" charset="0"/>
              <a:buNone/>
              <a:defRPr sz="3200" kern="1200" baseline="0">
                <a:solidFill>
                  <a:schemeClr val="accent3">
                    <a:lumMod val="50000"/>
                  </a:schemeClr>
                </a:solidFill>
                <a:latin typeface="+mn-lt"/>
                <a:ea typeface="+mn-ea"/>
                <a:cs typeface="+mn-cs"/>
              </a:defRPr>
            </a:lvl1pPr>
            <a:lvl2pPr marL="231775" indent="0" algn="l" defTabSz="914363" rtl="0" eaLnBrk="1" latinLnBrk="0" hangingPunct="1">
              <a:lnSpc>
                <a:spcPct val="100000"/>
              </a:lnSpc>
              <a:spcBef>
                <a:spcPts val="600"/>
              </a:spcBef>
              <a:buSzPct val="90000"/>
              <a:buFont typeface="Arial" pitchFamily="34" charset="0"/>
              <a:buNone/>
              <a:defRPr sz="2800" kern="1200" baseline="0">
                <a:solidFill>
                  <a:schemeClr val="accent3">
                    <a:lumMod val="50000"/>
                  </a:schemeClr>
                </a:solidFill>
                <a:latin typeface="+mn-lt"/>
                <a:ea typeface="+mn-ea"/>
                <a:cs typeface="+mn-cs"/>
              </a:defRPr>
            </a:lvl2pPr>
            <a:lvl3pPr marL="457200" indent="0" algn="l" defTabSz="914363" rtl="0" eaLnBrk="1" latinLnBrk="0" hangingPunct="1">
              <a:lnSpc>
                <a:spcPct val="100000"/>
              </a:lnSpc>
              <a:spcBef>
                <a:spcPts val="600"/>
              </a:spcBef>
              <a:buSzPct val="90000"/>
              <a:buFont typeface="Arial" pitchFamily="34" charset="0"/>
              <a:buNone/>
              <a:defRPr sz="2400" kern="1200" baseline="0">
                <a:solidFill>
                  <a:schemeClr val="accent3">
                    <a:lumMod val="50000"/>
                  </a:schemeClr>
                </a:solidFill>
                <a:latin typeface="+mn-lt"/>
                <a:ea typeface="+mn-ea"/>
                <a:cs typeface="+mn-cs"/>
              </a:defRPr>
            </a:lvl3pPr>
            <a:lvl4pPr marL="630238" indent="0" algn="l" defTabSz="914363" rtl="0" eaLnBrk="1" latinLnBrk="0" hangingPunct="1">
              <a:lnSpc>
                <a:spcPct val="100000"/>
              </a:lnSpc>
              <a:spcBef>
                <a:spcPts val="600"/>
              </a:spcBef>
              <a:buSzPct val="90000"/>
              <a:buFont typeface="Arial" pitchFamily="34" charset="0"/>
              <a:buNone/>
              <a:defRPr sz="2000" kern="1200" baseline="0">
                <a:solidFill>
                  <a:schemeClr val="accent3">
                    <a:lumMod val="50000"/>
                  </a:schemeClr>
                </a:solidFill>
                <a:latin typeface="+mn-lt"/>
                <a:ea typeface="+mn-ea"/>
                <a:cs typeface="+mn-cs"/>
              </a:defRPr>
            </a:lvl4pPr>
            <a:lvl5pPr marL="801687" indent="0" algn="l" defTabSz="914363" rtl="0" eaLnBrk="1" latinLnBrk="0" hangingPunct="1">
              <a:lnSpc>
                <a:spcPct val="100000"/>
              </a:lnSpc>
              <a:spcBef>
                <a:spcPts val="600"/>
              </a:spcBef>
              <a:buSzPct val="90000"/>
              <a:buFont typeface="Arial" pitchFamily="34" charset="0"/>
              <a:buNone/>
              <a:defRPr sz="1800" kern="1200" baseline="0">
                <a:solidFill>
                  <a:schemeClr val="accent3">
                    <a:lumMod val="50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667" dirty="0" smtClean="0"/>
              <a:t>Server on which to install Chef Compliance</a:t>
            </a:r>
            <a:endParaRPr lang="en-US" sz="2667" dirty="0"/>
          </a:p>
          <a:p>
            <a:endParaRPr lang="en-US" sz="2667" dirty="0"/>
          </a:p>
          <a:p>
            <a:endParaRPr lang="en-US" sz="2667" dirty="0"/>
          </a:p>
          <a:p>
            <a:endParaRPr lang="en-US" sz="4267" dirty="0"/>
          </a:p>
          <a:p>
            <a:endParaRPr lang="en-US" sz="4267"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7831" y="2073655"/>
            <a:ext cx="2151627" cy="229408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1738" y="5771901"/>
            <a:ext cx="1701573" cy="1283742"/>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96296" y="1985425"/>
            <a:ext cx="2151627" cy="2294080"/>
          </a:xfrm>
          <a:prstGeom prst="rect">
            <a:avLst/>
          </a:prstGeom>
        </p:spPr>
      </p:pic>
      <p:sp>
        <p:nvSpPr>
          <p:cNvPr id="14" name="Text Placeholder 2"/>
          <p:cNvSpPr txBox="1">
            <a:spLocks/>
          </p:cNvSpPr>
          <p:nvPr/>
        </p:nvSpPr>
        <p:spPr bwMode="white">
          <a:xfrm>
            <a:off x="13236590" y="4153002"/>
            <a:ext cx="3230631" cy="1842629"/>
          </a:xfrm>
          <a:prstGeom prst="rect">
            <a:avLst/>
          </a:prstGeom>
        </p:spPr>
        <p:txBody>
          <a:bodyPr vert="horz" wrap="square" lIns="0" tIns="0" rIns="0" bIns="0" rtlCol="0">
            <a:normAutofit/>
          </a:bodyPr>
          <a:lstStyle>
            <a:lvl1pPr marL="0" indent="0" algn="l" defTabSz="914363" rtl="0" eaLnBrk="1" latinLnBrk="0" hangingPunct="1">
              <a:lnSpc>
                <a:spcPct val="100000"/>
              </a:lnSpc>
              <a:spcBef>
                <a:spcPts val="600"/>
              </a:spcBef>
              <a:buSzPct val="90000"/>
              <a:buFont typeface="Arial" pitchFamily="34" charset="0"/>
              <a:buNone/>
              <a:defRPr sz="3200" kern="1200" baseline="0">
                <a:solidFill>
                  <a:schemeClr val="accent3">
                    <a:lumMod val="50000"/>
                  </a:schemeClr>
                </a:solidFill>
                <a:latin typeface="+mn-lt"/>
                <a:ea typeface="+mn-ea"/>
                <a:cs typeface="+mn-cs"/>
              </a:defRPr>
            </a:lvl1pPr>
            <a:lvl2pPr marL="231775" indent="0" algn="l" defTabSz="914363" rtl="0" eaLnBrk="1" latinLnBrk="0" hangingPunct="1">
              <a:lnSpc>
                <a:spcPct val="100000"/>
              </a:lnSpc>
              <a:spcBef>
                <a:spcPts val="600"/>
              </a:spcBef>
              <a:buSzPct val="90000"/>
              <a:buFont typeface="Arial" pitchFamily="34" charset="0"/>
              <a:buNone/>
              <a:defRPr sz="2800" kern="1200" baseline="0">
                <a:solidFill>
                  <a:schemeClr val="accent3">
                    <a:lumMod val="50000"/>
                  </a:schemeClr>
                </a:solidFill>
                <a:latin typeface="+mn-lt"/>
                <a:ea typeface="+mn-ea"/>
                <a:cs typeface="+mn-cs"/>
              </a:defRPr>
            </a:lvl2pPr>
            <a:lvl3pPr marL="457200" indent="0" algn="l" defTabSz="914363" rtl="0" eaLnBrk="1" latinLnBrk="0" hangingPunct="1">
              <a:lnSpc>
                <a:spcPct val="100000"/>
              </a:lnSpc>
              <a:spcBef>
                <a:spcPts val="600"/>
              </a:spcBef>
              <a:buSzPct val="90000"/>
              <a:buFont typeface="Arial" pitchFamily="34" charset="0"/>
              <a:buNone/>
              <a:defRPr sz="2400" kern="1200" baseline="0">
                <a:solidFill>
                  <a:schemeClr val="accent3">
                    <a:lumMod val="50000"/>
                  </a:schemeClr>
                </a:solidFill>
                <a:latin typeface="+mn-lt"/>
                <a:ea typeface="+mn-ea"/>
                <a:cs typeface="+mn-cs"/>
              </a:defRPr>
            </a:lvl3pPr>
            <a:lvl4pPr marL="630238" indent="0" algn="l" defTabSz="914363" rtl="0" eaLnBrk="1" latinLnBrk="0" hangingPunct="1">
              <a:lnSpc>
                <a:spcPct val="100000"/>
              </a:lnSpc>
              <a:spcBef>
                <a:spcPts val="600"/>
              </a:spcBef>
              <a:buSzPct val="90000"/>
              <a:buFont typeface="Arial" pitchFamily="34" charset="0"/>
              <a:buNone/>
              <a:defRPr sz="2000" kern="1200" baseline="0">
                <a:solidFill>
                  <a:schemeClr val="accent3">
                    <a:lumMod val="50000"/>
                  </a:schemeClr>
                </a:solidFill>
                <a:latin typeface="+mn-lt"/>
                <a:ea typeface="+mn-ea"/>
                <a:cs typeface="+mn-cs"/>
              </a:defRPr>
            </a:lvl4pPr>
            <a:lvl5pPr marL="801687" indent="0" algn="l" defTabSz="914363" rtl="0" eaLnBrk="1" latinLnBrk="0" hangingPunct="1">
              <a:lnSpc>
                <a:spcPct val="100000"/>
              </a:lnSpc>
              <a:spcBef>
                <a:spcPts val="600"/>
              </a:spcBef>
              <a:buSzPct val="90000"/>
              <a:buFont typeface="Arial" pitchFamily="34" charset="0"/>
              <a:buNone/>
              <a:defRPr sz="1800" kern="1200" baseline="0">
                <a:solidFill>
                  <a:schemeClr val="accent3">
                    <a:lumMod val="50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667" dirty="0" smtClean="0"/>
              <a:t>Node to run Compliance tests against</a:t>
            </a:r>
            <a:endParaRPr lang="en-US" sz="2667" dirty="0"/>
          </a:p>
          <a:p>
            <a:endParaRPr lang="en-US" sz="2667" dirty="0"/>
          </a:p>
          <a:p>
            <a:endParaRPr lang="en-US" sz="2667" dirty="0"/>
          </a:p>
          <a:p>
            <a:endParaRPr lang="en-US" sz="4267" dirty="0"/>
          </a:p>
          <a:p>
            <a:endParaRPr lang="en-US" sz="4267" dirty="0"/>
          </a:p>
        </p:txBody>
      </p:sp>
      <p:cxnSp>
        <p:nvCxnSpPr>
          <p:cNvPr id="16" name="Straight Arrow Connector 15"/>
          <p:cNvCxnSpPr/>
          <p:nvPr/>
        </p:nvCxnSpPr>
        <p:spPr>
          <a:xfrm flipH="1" flipV="1">
            <a:off x="10924674" y="2959768"/>
            <a:ext cx="3194537" cy="25966"/>
          </a:xfrm>
          <a:prstGeom prst="straightConnector1">
            <a:avLst/>
          </a:prstGeom>
          <a:ln>
            <a:solidFill>
              <a:schemeClr val="accent1"/>
            </a:solidFill>
            <a:headEnd type="triangle"/>
            <a:tailEnd type="triangle"/>
          </a:ln>
        </p:spPr>
        <p:style>
          <a:lnRef idx="3">
            <a:schemeClr val="accent1"/>
          </a:lnRef>
          <a:fillRef idx="0">
            <a:schemeClr val="accent1"/>
          </a:fillRef>
          <a:effectRef idx="2">
            <a:schemeClr val="accent1"/>
          </a:effectRef>
          <a:fontRef idx="minor">
            <a:schemeClr val="tx1"/>
          </a:fontRef>
        </p:style>
      </p:cxnSp>
      <p:sp>
        <p:nvSpPr>
          <p:cNvPr id="15" name="Cloud 14"/>
          <p:cNvSpPr/>
          <p:nvPr/>
        </p:nvSpPr>
        <p:spPr bwMode="auto">
          <a:xfrm>
            <a:off x="11678784" y="2367977"/>
            <a:ext cx="1638185" cy="1121554"/>
          </a:xfrm>
          <a:prstGeom prst="cloud">
            <a:avLst/>
          </a:prstGeom>
          <a:solidFill>
            <a:schemeClr val="bg1"/>
          </a:solidFill>
          <a:ln>
            <a:solidFill>
              <a:schemeClr val="accent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endParaRPr lang="en-US" sz="2400" dirty="0" smtClean="0">
              <a:solidFill>
                <a:schemeClr val="tx1"/>
              </a:solidFill>
            </a:endParaRPr>
          </a:p>
        </p:txBody>
      </p:sp>
      <p:sp>
        <p:nvSpPr>
          <p:cNvPr id="23" name="Text Placeholder 2"/>
          <p:cNvSpPr>
            <a:spLocks noGrp="1"/>
          </p:cNvSpPr>
          <p:nvPr>
            <p:ph type="body" sz="quarter" idx="12"/>
          </p:nvPr>
        </p:nvSpPr>
        <p:spPr>
          <a:xfrm>
            <a:off x="337220" y="1317184"/>
            <a:ext cx="6017521" cy="5345953"/>
          </a:xfrm>
        </p:spPr>
        <p:txBody>
          <a:bodyPr/>
          <a:lstStyle/>
          <a:p>
            <a:r>
              <a:rPr lang="en-US" dirty="0" smtClean="0"/>
              <a:t>We will provide two servers for you to use while performing lab exercises in this course:</a:t>
            </a:r>
          </a:p>
          <a:p>
            <a:endParaRPr lang="en-US" dirty="0"/>
          </a:p>
          <a:p>
            <a:pPr marL="457200" indent="-457200">
              <a:buFont typeface="Arial" panose="020B0604020202020204" pitchFamily="34" charset="0"/>
              <a:buChar char="•"/>
            </a:pPr>
            <a:r>
              <a:rPr lang="en-US" dirty="0" smtClean="0"/>
              <a:t>One to install and run Chef Compliance on.</a:t>
            </a:r>
            <a:endParaRPr lang="en-US" dirty="0"/>
          </a:p>
          <a:p>
            <a:pPr marL="457200" indent="-457200">
              <a:buFont typeface="Arial" panose="020B0604020202020204" pitchFamily="34" charset="0"/>
              <a:buChar char="•"/>
            </a:pPr>
            <a:r>
              <a:rPr lang="en-US" dirty="0" smtClean="0"/>
              <a:t>One node to perform Chef Compliance tests against.</a:t>
            </a:r>
          </a:p>
          <a:p>
            <a:pPr marL="457200" indent="-457200">
              <a:buFont typeface="Arial" panose="020B0604020202020204" pitchFamily="34" charset="0"/>
              <a:buChar char="•"/>
            </a:pPr>
            <a:endParaRPr lang="de-DE" sz="3200" dirty="0"/>
          </a:p>
        </p:txBody>
      </p:sp>
      <p:sp>
        <p:nvSpPr>
          <p:cNvPr id="24" name="Text Placeholder 2"/>
          <p:cNvSpPr txBox="1">
            <a:spLocks/>
          </p:cNvSpPr>
          <p:nvPr/>
        </p:nvSpPr>
        <p:spPr bwMode="white">
          <a:xfrm rot="18840107">
            <a:off x="7315020" y="4231308"/>
            <a:ext cx="1524361" cy="594737"/>
          </a:xfrm>
          <a:prstGeom prst="rect">
            <a:avLst/>
          </a:prstGeom>
        </p:spPr>
        <p:txBody>
          <a:bodyPr vert="horz" wrap="square" lIns="0" tIns="0" rIns="0" bIns="0" rtlCol="0">
            <a:normAutofit/>
          </a:bodyPr>
          <a:lstStyle>
            <a:lvl1pPr marL="0" indent="0" algn="l" defTabSz="914363" rtl="0" eaLnBrk="1" latinLnBrk="0" hangingPunct="1">
              <a:lnSpc>
                <a:spcPct val="100000"/>
              </a:lnSpc>
              <a:spcBef>
                <a:spcPts val="600"/>
              </a:spcBef>
              <a:buSzPct val="90000"/>
              <a:buFont typeface="Arial" pitchFamily="34" charset="0"/>
              <a:buNone/>
              <a:defRPr sz="3200" kern="1200" baseline="0">
                <a:solidFill>
                  <a:schemeClr val="accent3">
                    <a:lumMod val="50000"/>
                  </a:schemeClr>
                </a:solidFill>
                <a:latin typeface="+mn-lt"/>
                <a:ea typeface="+mn-ea"/>
                <a:cs typeface="+mn-cs"/>
              </a:defRPr>
            </a:lvl1pPr>
            <a:lvl2pPr marL="231775" indent="0" algn="l" defTabSz="914363" rtl="0" eaLnBrk="1" latinLnBrk="0" hangingPunct="1">
              <a:lnSpc>
                <a:spcPct val="100000"/>
              </a:lnSpc>
              <a:spcBef>
                <a:spcPts val="600"/>
              </a:spcBef>
              <a:buSzPct val="90000"/>
              <a:buFont typeface="Arial" pitchFamily="34" charset="0"/>
              <a:buNone/>
              <a:defRPr sz="2800" kern="1200" baseline="0">
                <a:solidFill>
                  <a:schemeClr val="accent3">
                    <a:lumMod val="50000"/>
                  </a:schemeClr>
                </a:solidFill>
                <a:latin typeface="+mn-lt"/>
                <a:ea typeface="+mn-ea"/>
                <a:cs typeface="+mn-cs"/>
              </a:defRPr>
            </a:lvl2pPr>
            <a:lvl3pPr marL="457200" indent="0" algn="l" defTabSz="914363" rtl="0" eaLnBrk="1" latinLnBrk="0" hangingPunct="1">
              <a:lnSpc>
                <a:spcPct val="100000"/>
              </a:lnSpc>
              <a:spcBef>
                <a:spcPts val="600"/>
              </a:spcBef>
              <a:buSzPct val="90000"/>
              <a:buFont typeface="Arial" pitchFamily="34" charset="0"/>
              <a:buNone/>
              <a:defRPr sz="2400" kern="1200" baseline="0">
                <a:solidFill>
                  <a:schemeClr val="accent3">
                    <a:lumMod val="50000"/>
                  </a:schemeClr>
                </a:solidFill>
                <a:latin typeface="+mn-lt"/>
                <a:ea typeface="+mn-ea"/>
                <a:cs typeface="+mn-cs"/>
              </a:defRPr>
            </a:lvl3pPr>
            <a:lvl4pPr marL="630238" indent="0" algn="l" defTabSz="914363" rtl="0" eaLnBrk="1" latinLnBrk="0" hangingPunct="1">
              <a:lnSpc>
                <a:spcPct val="100000"/>
              </a:lnSpc>
              <a:spcBef>
                <a:spcPts val="600"/>
              </a:spcBef>
              <a:buSzPct val="90000"/>
              <a:buFont typeface="Arial" pitchFamily="34" charset="0"/>
              <a:buNone/>
              <a:defRPr sz="2000" kern="1200" baseline="0">
                <a:solidFill>
                  <a:schemeClr val="accent3">
                    <a:lumMod val="50000"/>
                  </a:schemeClr>
                </a:solidFill>
                <a:latin typeface="+mn-lt"/>
                <a:ea typeface="+mn-ea"/>
                <a:cs typeface="+mn-cs"/>
              </a:defRPr>
            </a:lvl4pPr>
            <a:lvl5pPr marL="801687" indent="0" algn="l" defTabSz="914363" rtl="0" eaLnBrk="1" latinLnBrk="0" hangingPunct="1">
              <a:lnSpc>
                <a:spcPct val="100000"/>
              </a:lnSpc>
              <a:spcBef>
                <a:spcPts val="600"/>
              </a:spcBef>
              <a:buSzPct val="90000"/>
              <a:buFont typeface="Arial" pitchFamily="34" charset="0"/>
              <a:buNone/>
              <a:defRPr sz="1800" kern="1200" baseline="0">
                <a:solidFill>
                  <a:schemeClr val="accent3">
                    <a:lumMod val="50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667" dirty="0" smtClean="0"/>
              <a:t>ssh</a:t>
            </a:r>
            <a:endParaRPr lang="en-US" sz="2667" dirty="0"/>
          </a:p>
          <a:p>
            <a:endParaRPr lang="en-US" sz="2667" dirty="0"/>
          </a:p>
          <a:p>
            <a:endParaRPr lang="en-US" sz="2667" dirty="0"/>
          </a:p>
          <a:p>
            <a:endParaRPr lang="en-US" sz="4267" dirty="0"/>
          </a:p>
          <a:p>
            <a:endParaRPr lang="en-US" sz="4267" dirty="0"/>
          </a:p>
        </p:txBody>
      </p:sp>
    </p:spTree>
    <p:extLst>
      <p:ext uri="{BB962C8B-B14F-4D97-AF65-F5344CB8AC3E}">
        <p14:creationId xmlns:p14="http://schemas.microsoft.com/office/powerpoint/2010/main" val="3465502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SSH Into the Remote Workstation</a:t>
            </a:r>
            <a:endParaRPr lang="en-US" dirty="0"/>
          </a:p>
        </p:txBody>
      </p:sp>
      <p:sp>
        <p:nvSpPr>
          <p:cNvPr id="11" name="Content Placeholder 10"/>
          <p:cNvSpPr>
            <a:spLocks noGrp="1"/>
          </p:cNvSpPr>
          <p:nvPr>
            <p:ph sz="quarter" idx="10"/>
          </p:nvPr>
        </p:nvSpPr>
        <p:spPr>
          <a:xfrm>
            <a:off x="1121104" y="2315962"/>
            <a:ext cx="14423693" cy="4806733"/>
          </a:xfrm>
        </p:spPr>
        <p:txBody>
          <a:bodyPr/>
          <a:lstStyle/>
          <a:p>
            <a:endParaRPr lang="en-US" dirty="0"/>
          </a:p>
        </p:txBody>
      </p:sp>
      <p:sp>
        <p:nvSpPr>
          <p:cNvPr id="4" name="Text Placeholder 3"/>
          <p:cNvSpPr>
            <a:spLocks noGrp="1"/>
          </p:cNvSpPr>
          <p:nvPr>
            <p:ph type="body" sz="quarter" idx="11"/>
          </p:nvPr>
        </p:nvSpPr>
        <p:spPr/>
        <p:txBody>
          <a:bodyPr/>
          <a:lstStyle/>
          <a:p>
            <a:r>
              <a:rPr lang="en-US" smtClean="0"/>
              <a:t>$ ssh ADDRESS -l chef</a:t>
            </a:r>
            <a:endParaRPr lang="en-US" dirty="0"/>
          </a:p>
        </p:txBody>
      </p:sp>
    </p:spTree>
    <p:extLst>
      <p:ext uri="{BB962C8B-B14F-4D97-AF65-F5344CB8AC3E}">
        <p14:creationId xmlns:p14="http://schemas.microsoft.com/office/powerpoint/2010/main" val="4067554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304800"/>
            <a:ext cx="13178589" cy="1551398"/>
          </a:xfrm>
        </p:spPr>
        <p:txBody>
          <a:bodyPr>
            <a:normAutofit/>
          </a:bodyPr>
          <a:lstStyle/>
          <a:p>
            <a:r>
              <a:rPr lang="en-US" dirty="0"/>
              <a:t>Hands-on Legend</a:t>
            </a:r>
          </a:p>
        </p:txBody>
      </p:sp>
      <p:sp>
        <p:nvSpPr>
          <p:cNvPr id="5" name="Text Placeholder 4"/>
          <p:cNvSpPr>
            <a:spLocks noGrp="1"/>
          </p:cNvSpPr>
          <p:nvPr>
            <p:ph type="body" sz="quarter" idx="12"/>
          </p:nvPr>
        </p:nvSpPr>
        <p:spPr>
          <a:xfrm>
            <a:off x="677333" y="1881809"/>
            <a:ext cx="14898624" cy="5320342"/>
          </a:xfrm>
        </p:spPr>
        <p:txBody>
          <a:bodyPr/>
          <a:lstStyle>
            <a:lvl1pPr>
              <a:defRPr baseline="0">
                <a:solidFill>
                  <a:schemeClr val="accent3">
                    <a:lumMod val="50000"/>
                  </a:schemeClr>
                </a:solidFill>
              </a:defRPr>
            </a:lvl1pPr>
            <a:lvl2pPr>
              <a:defRPr baseline="0">
                <a:solidFill>
                  <a:schemeClr val="accent3">
                    <a:lumMod val="50000"/>
                  </a:schemeClr>
                </a:solidFill>
              </a:defRPr>
            </a:lvl2pPr>
            <a:lvl3pPr>
              <a:defRPr baseline="0">
                <a:solidFill>
                  <a:schemeClr val="accent3">
                    <a:lumMod val="50000"/>
                  </a:schemeClr>
                </a:solidFill>
              </a:defRPr>
            </a:lvl3pPr>
            <a:lvl4pPr>
              <a:defRPr baseline="0">
                <a:solidFill>
                  <a:schemeClr val="accent3">
                    <a:lumMod val="50000"/>
                  </a:schemeClr>
                </a:solidFill>
              </a:defRPr>
            </a:lvl4pPr>
            <a:lvl5pPr>
              <a:defRPr baseline="0">
                <a:solidFill>
                  <a:schemeClr val="accent3">
                    <a:lumMod val="50000"/>
                  </a:schemeClr>
                </a:solidFill>
              </a:defRPr>
            </a:lvl5pPr>
          </a:lstStyle>
          <a:p>
            <a:pPr marL="571500" indent="-571500">
              <a:buFont typeface="Wingdings" panose="05000000000000000000" pitchFamily="2" charset="2"/>
              <a:buChar char="Ø"/>
            </a:pPr>
            <a:r>
              <a:rPr lang="en-US" sz="3733" b="1" dirty="0" smtClean="0">
                <a:solidFill>
                  <a:schemeClr val="accent1"/>
                </a:solidFill>
              </a:rPr>
              <a:t>GE</a:t>
            </a:r>
            <a:r>
              <a:rPr lang="en-US" sz="3733" dirty="0" smtClean="0"/>
              <a:t> or </a:t>
            </a:r>
            <a:r>
              <a:rPr lang="en-US" sz="3733" b="1" dirty="0" smtClean="0">
                <a:solidFill>
                  <a:schemeClr val="accent1"/>
                </a:solidFill>
              </a:rPr>
              <a:t>Group Exercise</a:t>
            </a:r>
            <a:r>
              <a:rPr lang="en-US" sz="3733" dirty="0" smtClean="0"/>
              <a:t>: All participants and the instructor do this task together with the instructor often leading the way</a:t>
            </a:r>
            <a:r>
              <a:rPr lang="en-US" sz="3733" dirty="0"/>
              <a:t> </a:t>
            </a:r>
            <a:r>
              <a:rPr lang="en-US" sz="3733" dirty="0" smtClean="0"/>
              <a:t>and explaining things as we proceed.</a:t>
            </a:r>
          </a:p>
          <a:p>
            <a:pPr marL="571500" indent="-571500">
              <a:buFont typeface="Wingdings" panose="05000000000000000000" pitchFamily="2" charset="2"/>
              <a:buChar char="Ø"/>
            </a:pPr>
            <a:endParaRPr lang="en-US" sz="3733" dirty="0" smtClean="0"/>
          </a:p>
          <a:p>
            <a:pPr marL="571500" indent="-571500">
              <a:buFont typeface="Wingdings" panose="05000000000000000000" pitchFamily="2" charset="2"/>
              <a:buChar char="Ø"/>
            </a:pPr>
            <a:r>
              <a:rPr lang="en-US" sz="3733" b="1" dirty="0" smtClean="0">
                <a:solidFill>
                  <a:schemeClr val="accent1"/>
                </a:solidFill>
              </a:rPr>
              <a:t>Lab</a:t>
            </a:r>
            <a:r>
              <a:rPr lang="en-US" sz="3733" dirty="0" smtClean="0"/>
              <a:t>: You perform this task on your own.</a:t>
            </a:r>
            <a:endParaRPr lang="en-US" sz="3733" dirty="0"/>
          </a:p>
          <a:p>
            <a:endParaRPr lang="en-US" sz="3733" dirty="0"/>
          </a:p>
          <a:p>
            <a:endParaRPr lang="en-US" sz="3733" dirty="0" smtClean="0"/>
          </a:p>
          <a:p>
            <a:endParaRPr lang="en-US" sz="3733" dirty="0"/>
          </a:p>
          <a:p>
            <a:endParaRPr lang="en-US" sz="3733" dirty="0" smtClean="0"/>
          </a:p>
          <a:p>
            <a:endParaRPr lang="de-DE" sz="3200" dirty="0"/>
          </a:p>
          <a:p>
            <a:pPr lvl="1"/>
            <a:endParaRPr lang="de-DE" sz="3200" dirty="0"/>
          </a:p>
          <a:p>
            <a:pPr lvl="1"/>
            <a:endParaRPr lang="en-US" sz="3200" dirty="0"/>
          </a:p>
          <a:p>
            <a:endParaRPr lang="en-US" sz="3733" dirty="0"/>
          </a:p>
        </p:txBody>
      </p:sp>
      <p:pic>
        <p:nvPicPr>
          <p:cNvPr id="6" name="Picture 5" descr="lab.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01459" y="4378421"/>
            <a:ext cx="947277" cy="947277"/>
          </a:xfrm>
          <a:prstGeom prst="rect">
            <a:avLst/>
          </a:prstGeom>
        </p:spPr>
      </p:pic>
    </p:spTree>
    <p:extLst>
      <p:ext uri="{BB962C8B-B14F-4D97-AF65-F5344CB8AC3E}">
        <p14:creationId xmlns:p14="http://schemas.microsoft.com/office/powerpoint/2010/main" val="2852327933"/>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txBox="1">
            <a:spLocks/>
          </p:cNvSpPr>
          <p:nvPr/>
        </p:nvSpPr>
        <p:spPr>
          <a:xfrm>
            <a:off x="324400" y="8579607"/>
            <a:ext cx="5681953" cy="507556"/>
          </a:xfrm>
          <a:prstGeom prst="rect">
            <a:avLst/>
          </a:prstGeom>
        </p:spPr>
        <p:txBody>
          <a:bodyPr/>
          <a:ls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a:lstStyle>
          <a:p>
            <a:r>
              <a:rPr lang="en-US" dirty="0" smtClean="0">
                <a:solidFill>
                  <a:srgbClr val="7D868C"/>
                </a:solidFill>
              </a:rPr>
              <a:t>©2016 Chef Software Inc</a:t>
            </a:r>
            <a:r>
              <a:rPr lang="en-US" dirty="0" smtClean="0"/>
              <a:t>.</a:t>
            </a:r>
            <a:endParaRPr lang="en-US" dirty="0"/>
          </a:p>
        </p:txBody>
      </p:sp>
    </p:spTree>
    <p:extLst>
      <p:ext uri="{BB962C8B-B14F-4D97-AF65-F5344CB8AC3E}">
        <p14:creationId xmlns:p14="http://schemas.microsoft.com/office/powerpoint/2010/main" val="522763473"/>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Introduce Yourselves</a:t>
            </a:r>
            <a:endParaRPr lang="en-US" dirty="0"/>
          </a:p>
        </p:txBody>
      </p:sp>
      <p:sp>
        <p:nvSpPr>
          <p:cNvPr id="17" name="Text Placeholder 4"/>
          <p:cNvSpPr>
            <a:spLocks noGrp="1"/>
          </p:cNvSpPr>
          <p:nvPr>
            <p:ph type="body" sz="quarter" idx="12"/>
          </p:nvPr>
        </p:nvSpPr>
        <p:spPr/>
        <p:txBody>
          <a:bodyPr/>
          <a:lstStyle>
            <a:lvl1pPr>
              <a:defRPr baseline="0">
                <a:solidFill>
                  <a:schemeClr val="accent3">
                    <a:lumMod val="50000"/>
                  </a:schemeClr>
                </a:solidFill>
              </a:defRPr>
            </a:lvl1pPr>
            <a:lvl2pPr>
              <a:defRPr baseline="0">
                <a:solidFill>
                  <a:schemeClr val="accent3">
                    <a:lumMod val="50000"/>
                  </a:schemeClr>
                </a:solidFill>
              </a:defRPr>
            </a:lvl2pPr>
            <a:lvl3pPr>
              <a:defRPr baseline="0">
                <a:solidFill>
                  <a:schemeClr val="accent3">
                    <a:lumMod val="50000"/>
                  </a:schemeClr>
                </a:solidFill>
              </a:defRPr>
            </a:lvl3pPr>
            <a:lvl4pPr>
              <a:defRPr baseline="0">
                <a:solidFill>
                  <a:schemeClr val="accent3">
                    <a:lumMod val="50000"/>
                  </a:schemeClr>
                </a:solidFill>
              </a:defRPr>
            </a:lvl4pPr>
            <a:lvl5pPr>
              <a:defRPr baseline="0">
                <a:solidFill>
                  <a:schemeClr val="accent3">
                    <a:lumMod val="50000"/>
                  </a:schemeClr>
                </a:solidFill>
              </a:defRPr>
            </a:lvl5pPr>
          </a:lstStyle>
          <a:p>
            <a:pPr lvl="1"/>
            <a:r>
              <a:rPr lang="en-US" dirty="0" smtClean="0"/>
              <a:t>Name</a:t>
            </a:r>
          </a:p>
          <a:p>
            <a:pPr lvl="1"/>
            <a:r>
              <a:rPr lang="en-US" dirty="0" smtClean="0"/>
              <a:t>Current job role</a:t>
            </a:r>
          </a:p>
          <a:p>
            <a:pPr lvl="1"/>
            <a:r>
              <a:rPr lang="en-US" dirty="0" smtClean="0"/>
              <a:t>Previous job roles/background</a:t>
            </a:r>
          </a:p>
          <a:p>
            <a:pPr lvl="1"/>
            <a:r>
              <a:rPr lang="en-US" dirty="0" smtClean="0"/>
              <a:t>Experience with Chef and/or config management</a:t>
            </a:r>
          </a:p>
        </p:txBody>
      </p:sp>
    </p:spTree>
    <p:extLst>
      <p:ext uri="{BB962C8B-B14F-4D97-AF65-F5344CB8AC3E}">
        <p14:creationId xmlns:p14="http://schemas.microsoft.com/office/powerpoint/2010/main" val="3701054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a:xfrm>
            <a:off x="650040" y="1141174"/>
            <a:ext cx="14898624" cy="7023109"/>
          </a:xfrm>
        </p:spPr>
        <p:txBody>
          <a:bodyPr/>
          <a:lstStyle/>
          <a:p>
            <a:r>
              <a:rPr lang="en-US" dirty="0" smtClean="0"/>
              <a:t>After completing this course, you should be able to:</a:t>
            </a:r>
          </a:p>
          <a:p>
            <a:endParaRPr lang="en-US" dirty="0" smtClean="0"/>
          </a:p>
          <a:p>
            <a:pPr marL="457200" indent="-457200">
              <a:buFont typeface="Wingdings" charset="2"/>
              <a:buChar char="Ø"/>
            </a:pPr>
            <a:r>
              <a:rPr lang="en-US" dirty="0" smtClean="0"/>
              <a:t>Install </a:t>
            </a:r>
            <a:r>
              <a:rPr lang="en-US" dirty="0"/>
              <a:t>and initially configure the Chef Compliance server</a:t>
            </a:r>
          </a:p>
          <a:p>
            <a:pPr marL="457200" indent="-457200">
              <a:buFont typeface="Wingdings" charset="2"/>
              <a:buChar char="Ø"/>
            </a:pPr>
            <a:r>
              <a:rPr lang="en-US" dirty="0" smtClean="0"/>
              <a:t>Perform </a:t>
            </a:r>
            <a:r>
              <a:rPr lang="en-US" dirty="0"/>
              <a:t>scans with Chef Compliance</a:t>
            </a:r>
          </a:p>
          <a:p>
            <a:pPr marL="457200" indent="-457200">
              <a:buFont typeface="Wingdings" charset="2"/>
              <a:buChar char="Ø"/>
            </a:pPr>
            <a:r>
              <a:rPr lang="en-US" dirty="0" smtClean="0"/>
              <a:t>Remediate </a:t>
            </a:r>
            <a:r>
              <a:rPr lang="en-US" dirty="0"/>
              <a:t>a compliance issue </a:t>
            </a:r>
          </a:p>
          <a:p>
            <a:pPr marL="457200" indent="-457200">
              <a:buFont typeface="Wingdings" charset="2"/>
              <a:buChar char="Ø"/>
            </a:pPr>
            <a:r>
              <a:rPr lang="en-US" dirty="0" smtClean="0"/>
              <a:t>Run </a:t>
            </a:r>
            <a:r>
              <a:rPr lang="en-US" dirty="0"/>
              <a:t>Compliance Reports</a:t>
            </a:r>
          </a:p>
          <a:p>
            <a:pPr marL="457200" indent="-457200">
              <a:buFont typeface="Wingdings" charset="2"/>
              <a:buChar char="Ø"/>
            </a:pPr>
            <a:r>
              <a:rPr lang="en-US" dirty="0" smtClean="0"/>
              <a:t>Use </a:t>
            </a:r>
            <a:r>
              <a:rPr lang="en-US" dirty="0" err="1"/>
              <a:t>InSpec</a:t>
            </a:r>
            <a:r>
              <a:rPr lang="en-US" dirty="0"/>
              <a:t> to create and modify Chef Compliance profiles</a:t>
            </a:r>
          </a:p>
          <a:p>
            <a:pPr marL="457200" indent="-457200">
              <a:buFont typeface="Wingdings" charset="2"/>
              <a:buChar char="Ø"/>
            </a:pPr>
            <a:r>
              <a:rPr lang="en-US" dirty="0" smtClean="0"/>
              <a:t>View </a:t>
            </a:r>
            <a:r>
              <a:rPr lang="en-US" dirty="0"/>
              <a:t>compliance statistics for a node</a:t>
            </a:r>
          </a:p>
          <a:p>
            <a:endParaRPr lang="en-US" sz="2400" b="1" dirty="0" smtClean="0"/>
          </a:p>
          <a:p>
            <a:r>
              <a:rPr lang="en-US" sz="2400" b="1" dirty="0" smtClean="0"/>
              <a:t>Note</a:t>
            </a:r>
            <a:r>
              <a:rPr lang="en-US" sz="2400" dirty="0"/>
              <a:t>: You should have attended at least Chef Essentials, Chef Fundamentals or have equivalent Chef experience prior to attending this course.</a:t>
            </a:r>
          </a:p>
          <a:p>
            <a:pPr marL="457200" indent="-457200">
              <a:buFont typeface="Wingdings" charset="2"/>
              <a:buChar char="Ø"/>
            </a:pPr>
            <a:endParaRPr lang="en-US" dirty="0"/>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fontScale="90000"/>
          </a:bodyPr>
          <a:lstStyle/>
          <a:p>
            <a:r>
              <a:rPr lang="en-US" dirty="0" smtClean="0"/>
              <a:t>Chef Compliance</a:t>
            </a:r>
            <a:endParaRPr lang="en-US" dirty="0"/>
          </a:p>
        </p:txBody>
      </p:sp>
      <p:sp>
        <p:nvSpPr>
          <p:cNvPr id="7" name="Subtitle 6"/>
          <p:cNvSpPr>
            <a:spLocks noGrp="1"/>
          </p:cNvSpPr>
          <p:nvPr>
            <p:ph type="subTitle" idx="1"/>
          </p:nvPr>
        </p:nvSpPr>
        <p:spPr/>
        <p:txBody>
          <a:bodyPr/>
          <a:lstStyle/>
          <a:p>
            <a:r>
              <a:rPr lang="en-US" dirty="0"/>
              <a:t>The Chef Compliance server is a centralized location from which all aspects of the state or your infrastructure’s compliance can be managed</a:t>
            </a:r>
            <a:r>
              <a:rPr lang="en-US" dirty="0" smtClean="0"/>
              <a:t>.</a:t>
            </a:r>
          </a:p>
          <a:p>
            <a:endParaRPr lang="en-US" dirty="0"/>
          </a:p>
          <a:p>
            <a:r>
              <a:rPr lang="en-US" dirty="0" smtClean="0"/>
              <a:t>With Chef Compliance you can test </a:t>
            </a:r>
            <a:r>
              <a:rPr lang="en-US" dirty="0"/>
              <a:t>any node in your infrastructure, including all of the common UNIX and Linux platforms and most versions of Microsoft </a:t>
            </a:r>
            <a:r>
              <a:rPr lang="en-US" dirty="0" smtClean="0"/>
              <a:t>Windows.</a:t>
            </a:r>
            <a:endParaRPr lang="en-US" dirty="0"/>
          </a:p>
          <a:p>
            <a:endParaRPr lang="en-US" dirty="0"/>
          </a:p>
          <a:p>
            <a:r>
              <a:rPr lang="en-US" dirty="0" smtClean="0"/>
              <a:t>Chef Compliance can continuously </a:t>
            </a:r>
            <a:r>
              <a:rPr lang="en-US" dirty="0"/>
              <a:t>test any node against the goals of your organization’s security management </a:t>
            </a:r>
            <a:r>
              <a:rPr lang="en-US" dirty="0" smtClean="0"/>
              <a:t>lifecycle for risks and compliance issues.</a:t>
            </a:r>
            <a:endParaRPr lang="en-US" dirty="0"/>
          </a:p>
          <a:p>
            <a:endParaRPr lang="en-US" dirty="0"/>
          </a:p>
        </p:txBody>
      </p:sp>
    </p:spTree>
    <p:extLst>
      <p:ext uri="{BB962C8B-B14F-4D97-AF65-F5344CB8AC3E}">
        <p14:creationId xmlns:p14="http://schemas.microsoft.com/office/powerpoint/2010/main" val="1812066380"/>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fontScale="90000"/>
          </a:bodyPr>
          <a:lstStyle/>
          <a:p>
            <a:r>
              <a:rPr lang="en-US" dirty="0" smtClean="0"/>
              <a:t>Chef Compliance</a:t>
            </a:r>
            <a:endParaRPr lang="en-US" dirty="0"/>
          </a:p>
        </p:txBody>
      </p:sp>
      <p:sp>
        <p:nvSpPr>
          <p:cNvPr id="7" name="Subtitle 6"/>
          <p:cNvSpPr>
            <a:spLocks noGrp="1"/>
          </p:cNvSpPr>
          <p:nvPr>
            <p:ph type="subTitle" idx="1"/>
          </p:nvPr>
        </p:nvSpPr>
        <p:spPr>
          <a:xfrm>
            <a:off x="1671638" y="3271838"/>
            <a:ext cx="12319000" cy="4402591"/>
          </a:xfrm>
        </p:spPr>
        <p:txBody>
          <a:bodyPr/>
          <a:lstStyle/>
          <a:p>
            <a:r>
              <a:rPr lang="en-US" dirty="0" smtClean="0"/>
              <a:t>Chef Compliance can run without any other Chef software installed on the Chef Compliance server machine.</a:t>
            </a:r>
          </a:p>
          <a:p>
            <a:endParaRPr lang="en-US" dirty="0"/>
          </a:p>
          <a:p>
            <a:r>
              <a:rPr lang="en-US" dirty="0" smtClean="0"/>
              <a:t>The nodes you scan don't even need Chef software on them if you are merely scanning them for compliance.</a:t>
            </a:r>
          </a:p>
          <a:p>
            <a:endParaRPr lang="en-US" dirty="0"/>
          </a:p>
          <a:p>
            <a:r>
              <a:rPr lang="en-US" dirty="0"/>
              <a:t>However, you would need Chef software to create and implement remediation recipes if you choose to use recipes to remediate compliance issues.</a:t>
            </a:r>
          </a:p>
          <a:p>
            <a:endParaRPr lang="en-US" dirty="0" smtClean="0"/>
          </a:p>
          <a:p>
            <a:endParaRPr lang="en-US" dirty="0"/>
          </a:p>
        </p:txBody>
      </p:sp>
    </p:spTree>
    <p:extLst>
      <p:ext uri="{BB962C8B-B14F-4D97-AF65-F5344CB8AC3E}">
        <p14:creationId xmlns:p14="http://schemas.microsoft.com/office/powerpoint/2010/main" val="1431891172"/>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fontScale="90000"/>
          </a:bodyPr>
          <a:lstStyle/>
          <a:p>
            <a:r>
              <a:rPr lang="en-US" dirty="0" smtClean="0"/>
              <a:t>Chef Compliance</a:t>
            </a:r>
            <a:endParaRPr lang="en-US" dirty="0"/>
          </a:p>
        </p:txBody>
      </p:sp>
      <p:sp>
        <p:nvSpPr>
          <p:cNvPr id="7" name="Subtitle 6"/>
          <p:cNvSpPr>
            <a:spLocks noGrp="1"/>
          </p:cNvSpPr>
          <p:nvPr>
            <p:ph type="subTitle" idx="1"/>
          </p:nvPr>
        </p:nvSpPr>
        <p:spPr>
          <a:xfrm>
            <a:off x="1671638" y="3271838"/>
            <a:ext cx="12319000" cy="4402591"/>
          </a:xfrm>
        </p:spPr>
        <p:txBody>
          <a:bodyPr/>
          <a:lstStyle/>
          <a:p>
            <a:r>
              <a:rPr lang="en-US" b="1" dirty="0" smtClean="0"/>
              <a:t>Reports</a:t>
            </a:r>
            <a:r>
              <a:rPr lang="en-US" dirty="0" smtClean="0"/>
              <a:t>: Chef Compliance can produce reports that indicate risks </a:t>
            </a:r>
            <a:r>
              <a:rPr lang="en-US" dirty="0"/>
              <a:t>and issues classified by severity and </a:t>
            </a:r>
            <a:r>
              <a:rPr lang="en-US" dirty="0" smtClean="0"/>
              <a:t>impact levels.</a:t>
            </a:r>
          </a:p>
          <a:p>
            <a:endParaRPr lang="en-US" dirty="0"/>
          </a:p>
          <a:p>
            <a:r>
              <a:rPr lang="en-US" b="1" dirty="0" smtClean="0"/>
              <a:t>Compliance Profiles</a:t>
            </a:r>
            <a:r>
              <a:rPr lang="en-US" dirty="0" smtClean="0"/>
              <a:t>: You can get </a:t>
            </a:r>
            <a:r>
              <a:rPr lang="en-US" dirty="0"/>
              <a:t>started quickly with pre-built profiles for CIS, Linux </a:t>
            </a:r>
            <a:r>
              <a:rPr lang="en-US" dirty="0" smtClean="0"/>
              <a:t>and Windows.</a:t>
            </a:r>
          </a:p>
          <a:p>
            <a:endParaRPr lang="en-US" dirty="0" smtClean="0"/>
          </a:p>
          <a:p>
            <a:endParaRPr lang="en-US" dirty="0"/>
          </a:p>
        </p:txBody>
      </p:sp>
    </p:spTree>
    <p:extLst>
      <p:ext uri="{BB962C8B-B14F-4D97-AF65-F5344CB8AC3E}">
        <p14:creationId xmlns:p14="http://schemas.microsoft.com/office/powerpoint/2010/main" val="1765951813"/>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650040" y="2039078"/>
            <a:ext cx="5133540" cy="5345953"/>
          </a:xfrm>
        </p:spPr>
        <p:txBody>
          <a:bodyPr/>
          <a:lstStyle/>
          <a:p>
            <a:r>
              <a:rPr lang="en-US" dirty="0" smtClean="0"/>
              <a:t>Chef Compliance is built over </a:t>
            </a:r>
            <a:r>
              <a:rPr lang="en-US" dirty="0" err="1" smtClean="0"/>
              <a:t>InSpec</a:t>
            </a:r>
            <a:r>
              <a:rPr lang="en-US" dirty="0" smtClean="0"/>
              <a:t>.</a:t>
            </a:r>
          </a:p>
          <a:p>
            <a:endParaRPr lang="en-US" dirty="0"/>
          </a:p>
          <a:p>
            <a:r>
              <a:rPr lang="en-US" dirty="0" err="1"/>
              <a:t>InSpec</a:t>
            </a:r>
            <a:r>
              <a:rPr lang="en-US" dirty="0"/>
              <a:t> is an open-source run-time framework and rule language used to specify compliance, security, and policy requirements for testing any node in your infrastructure.</a:t>
            </a:r>
            <a:endParaRPr lang="en-US" dirty="0" smtClean="0"/>
          </a:p>
        </p:txBody>
      </p:sp>
      <p:sp>
        <p:nvSpPr>
          <p:cNvPr id="2" name="Title 1"/>
          <p:cNvSpPr>
            <a:spLocks noGrp="1"/>
          </p:cNvSpPr>
          <p:nvPr>
            <p:ph type="title"/>
          </p:nvPr>
        </p:nvSpPr>
        <p:spPr>
          <a:xfrm>
            <a:off x="609599" y="304800"/>
            <a:ext cx="13178589" cy="1551398"/>
          </a:xfrm>
        </p:spPr>
        <p:txBody>
          <a:bodyPr>
            <a:normAutofit/>
          </a:bodyPr>
          <a:lstStyle/>
          <a:p>
            <a:r>
              <a:rPr lang="en-US" dirty="0" smtClean="0"/>
              <a:t>Chef Compliance and </a:t>
            </a:r>
            <a:r>
              <a:rPr lang="en-US" dirty="0" err="1" smtClean="0"/>
              <a:t>InSpec</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2090" y="48126"/>
            <a:ext cx="9939157" cy="8085221"/>
          </a:xfrm>
          <a:prstGeom prst="rect">
            <a:avLst/>
          </a:prstGeom>
        </p:spPr>
      </p:pic>
    </p:spTree>
    <p:extLst>
      <p:ext uri="{BB962C8B-B14F-4D97-AF65-F5344CB8AC3E}">
        <p14:creationId xmlns:p14="http://schemas.microsoft.com/office/powerpoint/2010/main" val="1621053410"/>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2090" y="48126"/>
            <a:ext cx="9939157" cy="8085221"/>
          </a:xfrm>
          <a:prstGeom prst="rect">
            <a:avLst/>
          </a:prstGeom>
        </p:spPr>
      </p:pic>
      <p:sp>
        <p:nvSpPr>
          <p:cNvPr id="3" name="Text Placeholder 2"/>
          <p:cNvSpPr>
            <a:spLocks noGrp="1"/>
          </p:cNvSpPr>
          <p:nvPr>
            <p:ph type="body" sz="quarter" idx="12"/>
          </p:nvPr>
        </p:nvSpPr>
        <p:spPr>
          <a:xfrm>
            <a:off x="650040" y="1702195"/>
            <a:ext cx="5133540" cy="6142392"/>
          </a:xfrm>
        </p:spPr>
        <p:txBody>
          <a:bodyPr/>
          <a:lstStyle/>
          <a:p>
            <a:r>
              <a:rPr lang="en-US" sz="2800" dirty="0" smtClean="0"/>
              <a:t>Compliance profiles exist for many scenarios, such as those created by the Center for Internet Security (CIS)</a:t>
            </a:r>
          </a:p>
          <a:p>
            <a:endParaRPr lang="en-US" sz="2800" dirty="0" smtClean="0"/>
          </a:p>
          <a:p>
            <a:r>
              <a:rPr lang="en-US" sz="2800" dirty="0" smtClean="0"/>
              <a:t>Chef Compliance maintains profiles as a collection of individual controls that comprise a complete audit. </a:t>
            </a:r>
          </a:p>
          <a:p>
            <a:endParaRPr lang="en-US" sz="2800" dirty="0"/>
          </a:p>
          <a:p>
            <a:r>
              <a:rPr lang="en-US" sz="2800" dirty="0" smtClean="0"/>
              <a:t>You can also create your own custom Compliance profiles</a:t>
            </a:r>
            <a:r>
              <a:rPr lang="en-US" dirty="0" smtClean="0"/>
              <a:t>.</a:t>
            </a:r>
          </a:p>
        </p:txBody>
      </p:sp>
      <p:sp>
        <p:nvSpPr>
          <p:cNvPr id="2" name="Title 1"/>
          <p:cNvSpPr>
            <a:spLocks noGrp="1"/>
          </p:cNvSpPr>
          <p:nvPr>
            <p:ph type="title"/>
          </p:nvPr>
        </p:nvSpPr>
        <p:spPr>
          <a:xfrm>
            <a:off x="609599" y="304800"/>
            <a:ext cx="13178589" cy="1551398"/>
          </a:xfrm>
        </p:spPr>
        <p:txBody>
          <a:bodyPr>
            <a:normAutofit/>
          </a:bodyPr>
          <a:lstStyle/>
          <a:p>
            <a:r>
              <a:rPr lang="en-US" smtClean="0"/>
              <a:t>Compliance Profiles</a:t>
            </a:r>
            <a:endParaRPr lang="en-US" dirty="0"/>
          </a:p>
        </p:txBody>
      </p:sp>
      <p:cxnSp>
        <p:nvCxnSpPr>
          <p:cNvPr id="6" name="Straight Arrow Connector 5"/>
          <p:cNvCxnSpPr/>
          <p:nvPr/>
        </p:nvCxnSpPr>
        <p:spPr>
          <a:xfrm>
            <a:off x="7988968" y="866274"/>
            <a:ext cx="1636295" cy="1347537"/>
          </a:xfrm>
          <a:prstGeom prst="straightConnector1">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25934829"/>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3840" y="304800"/>
            <a:ext cx="4168140" cy="1551398"/>
          </a:xfrm>
        </p:spPr>
        <p:txBody>
          <a:bodyPr>
            <a:noAutofit/>
          </a:bodyPr>
          <a:lstStyle/>
          <a:p>
            <a:r>
              <a:rPr lang="en-US" sz="5400" dirty="0" smtClean="0"/>
              <a:t>Compliance Web UI</a:t>
            </a:r>
            <a:endParaRPr lang="en-US" sz="5400" dirty="0"/>
          </a:p>
        </p:txBody>
      </p:sp>
      <p:sp>
        <p:nvSpPr>
          <p:cNvPr id="3" name="Text Placeholder 2"/>
          <p:cNvSpPr>
            <a:spLocks noGrp="1"/>
          </p:cNvSpPr>
          <p:nvPr>
            <p:ph type="body" sz="quarter" idx="12"/>
          </p:nvPr>
        </p:nvSpPr>
        <p:spPr>
          <a:xfrm>
            <a:off x="650040" y="2039078"/>
            <a:ext cx="5133540" cy="5345953"/>
          </a:xfrm>
        </p:spPr>
        <p:txBody>
          <a:bodyPr/>
          <a:lstStyle/>
          <a:p>
            <a:r>
              <a:rPr lang="en-US" dirty="0" smtClean="0"/>
              <a:t>TBD  </a:t>
            </a:r>
            <a:r>
              <a:rPr lang="en-US" smtClean="0"/>
              <a:t>- expand</a:t>
            </a:r>
            <a:endParaRPr lang="en-US" dirty="0" smtClean="0"/>
          </a:p>
        </p:txBody>
      </p:sp>
      <p:pic>
        <p:nvPicPr>
          <p:cNvPr id="4" name="Picture 3"/>
          <p:cNvPicPr>
            <a:picLocks noChangeAspect="1"/>
          </p:cNvPicPr>
          <p:nvPr/>
        </p:nvPicPr>
        <p:blipFill>
          <a:blip r:embed="rId3"/>
          <a:stretch>
            <a:fillRect/>
          </a:stretch>
        </p:blipFill>
        <p:spPr>
          <a:xfrm>
            <a:off x="4344721" y="708660"/>
            <a:ext cx="11865559" cy="7065645"/>
          </a:xfrm>
          <a:prstGeom prst="rect">
            <a:avLst/>
          </a:prstGeom>
          <a:ln>
            <a:solidFill>
              <a:schemeClr val="accent1"/>
            </a:solidFill>
          </a:ln>
        </p:spPr>
      </p:pic>
    </p:spTree>
    <p:extLst>
      <p:ext uri="{BB962C8B-B14F-4D97-AF65-F5344CB8AC3E}">
        <p14:creationId xmlns:p14="http://schemas.microsoft.com/office/powerpoint/2010/main" val="189242668"/>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Base">
  <a:themeElements>
    <a:clrScheme name="Custom 1">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21749B-AEB7-461B-845F-603CABD25259}">
  <ds:schemaRefs>
    <ds:schemaRef ds:uri="http://purl.org/dc/elements/1.1/"/>
    <ds:schemaRef ds:uri="http://schemas.microsoft.com/office/2006/metadata/properties"/>
    <ds:schemaRef ds:uri="7bb5d761-a2ea-4873-95f7-7a6658fb3ef0"/>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3.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4.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Template-FW</Template>
  <TotalTime>978</TotalTime>
  <Words>913</Words>
  <Application>Microsoft Office PowerPoint</Application>
  <PresentationFormat>Custom</PresentationFormat>
  <Paragraphs>125</Paragraphs>
  <Slides>13</Slides>
  <Notes>10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13</vt:i4>
      </vt:variant>
    </vt:vector>
  </HeadingPairs>
  <TitlesOfParts>
    <vt:vector size="21" baseType="lpstr">
      <vt:lpstr>ＭＳ Ｐゴシック</vt:lpstr>
      <vt:lpstr>Arial</vt:lpstr>
      <vt:lpstr>Courier New</vt:lpstr>
      <vt:lpstr>Gill Sans MT</vt:lpstr>
      <vt:lpstr>Inconsolata</vt:lpstr>
      <vt:lpstr>Wingdings</vt:lpstr>
      <vt:lpstr>Base</vt:lpstr>
      <vt:lpstr>Interaction</vt:lpstr>
      <vt:lpstr>Chef Compliance  Installation, Configuration, and Operation</vt:lpstr>
      <vt:lpstr>Introduce Yourselves</vt:lpstr>
      <vt:lpstr>Objectives</vt:lpstr>
      <vt:lpstr>Chef Compliance</vt:lpstr>
      <vt:lpstr>Chef Compliance</vt:lpstr>
      <vt:lpstr>Chef Compliance</vt:lpstr>
      <vt:lpstr>Chef Compliance and InSpec</vt:lpstr>
      <vt:lpstr>Compliance Profiles</vt:lpstr>
      <vt:lpstr>Compliance Web UI</vt:lpstr>
      <vt:lpstr>Your Lab Environment</vt:lpstr>
      <vt:lpstr>SSH Into the Remote Workstation</vt:lpstr>
      <vt:lpstr>Hands-on Legend</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Del Fante</dc:creator>
  <cp:lastModifiedBy>Steve Del Fante</cp:lastModifiedBy>
  <cp:revision>81</cp:revision>
  <cp:lastPrinted>2015-02-07T23:49:10Z</cp:lastPrinted>
  <dcterms:created xsi:type="dcterms:W3CDTF">2015-11-10T15:58:30Z</dcterms:created>
  <dcterms:modified xsi:type="dcterms:W3CDTF">2015-12-10T17:59:48Z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