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5" r:id="rId5"/>
    <p:sldMasterId id="2147483847" r:id="rId6"/>
  </p:sldMasterIdLst>
  <p:notesMasterIdLst>
    <p:notesMasterId r:id="rId23"/>
  </p:notesMasterIdLst>
  <p:handoutMasterIdLst>
    <p:handoutMasterId r:id="rId24"/>
  </p:handoutMasterIdLst>
  <p:sldIdLst>
    <p:sldId id="256" r:id="rId7"/>
    <p:sldId id="257" r:id="rId8"/>
    <p:sldId id="271" r:id="rId9"/>
    <p:sldId id="272" r:id="rId10"/>
    <p:sldId id="283" r:id="rId11"/>
    <p:sldId id="285" r:id="rId12"/>
    <p:sldId id="286" r:id="rId13"/>
    <p:sldId id="278" r:id="rId14"/>
    <p:sldId id="279" r:id="rId15"/>
    <p:sldId id="281" r:id="rId16"/>
    <p:sldId id="288" r:id="rId17"/>
    <p:sldId id="280" r:id="rId18"/>
    <p:sldId id="289" r:id="rId19"/>
    <p:sldId id="290" r:id="rId20"/>
    <p:sldId id="276" r:id="rId21"/>
    <p:sldId id="267" r:id="rId22"/>
  </p:sldIdLst>
  <p:sldSz cx="16256000" cy="9144000"/>
  <p:notesSz cx="6858000" cy="9144000"/>
  <p:defaultTextStyle>
    <a:defPPr>
      <a:defRPr lang="en-US"/>
    </a:defPPr>
    <a:lvl1pPr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608013" indent="-150813"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1217613" indent="-303213"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827213" indent="-455613"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2436813" indent="-608013"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894">
          <p15:clr>
            <a:srgbClr val="A4A3A4"/>
          </p15:clr>
        </p15:guide>
        <p15:guide id="2" pos="9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F0F0"/>
    <a:srgbClr val="7D868C"/>
    <a:srgbClr val="808000"/>
    <a:srgbClr val="408000"/>
    <a:srgbClr val="108001"/>
    <a:srgbClr val="CBCFD1"/>
    <a:srgbClr val="015068"/>
    <a:srgbClr val="0885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5" autoAdjust="0"/>
    <p:restoredTop sz="70546" autoAdjust="0"/>
  </p:normalViewPr>
  <p:slideViewPr>
    <p:cSldViewPr snapToGrid="0">
      <p:cViewPr varScale="1">
        <p:scale>
          <a:sx n="30" d="100"/>
          <a:sy n="30" d="100"/>
        </p:scale>
        <p:origin x="684" y="32"/>
      </p:cViewPr>
      <p:guideLst>
        <p:guide orient="horz" pos="894"/>
        <p:guide pos="9120"/>
      </p:guideLst>
    </p:cSldViewPr>
  </p:slideViewPr>
  <p:outlineViewPr>
    <p:cViewPr>
      <p:scale>
        <a:sx n="33" d="100"/>
        <a:sy n="33" d="100"/>
      </p:scale>
      <p:origin x="0" y="-32768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43" d="100"/>
          <a:sy n="43" d="100"/>
        </p:scale>
        <p:origin x="2308" y="5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5.xml"/><Relationship Id="rId24" Type="http://schemas.openxmlformats.org/officeDocument/2006/relationships/handoutMaster" Target="handoutMasters/handoutMaster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9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1219120" fontAlgn="auto">
              <a:spcBef>
                <a:spcPts val="0"/>
              </a:spcBef>
              <a:spcAft>
                <a:spcPts val="0"/>
              </a:spcAft>
              <a:defRPr sz="1200" dirty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1219120" fontAlgn="auto">
              <a:spcBef>
                <a:spcPts val="0"/>
              </a:spcBef>
              <a:spcAft>
                <a:spcPts val="0"/>
              </a:spcAft>
              <a:defRPr sz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04CB1577-BF96-2D40-B4CA-2BF6DA80CBA7}" type="datetime1">
              <a:rPr lang="en-CA"/>
              <a:pPr>
                <a:defRPr/>
              </a:pPr>
              <a:t>2015-12-11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62484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1219120" fontAlgn="auto">
              <a:spcBef>
                <a:spcPts val="0"/>
              </a:spcBef>
              <a:spcAft>
                <a:spcPts val="0"/>
              </a:spcAft>
              <a:defRPr sz="900" dirty="0" smtClean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248400" y="8685213"/>
            <a:ext cx="60801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1219120" fontAlgn="auto">
              <a:spcBef>
                <a:spcPts val="0"/>
              </a:spcBef>
              <a:spcAft>
                <a:spcPts val="0"/>
              </a:spcAft>
              <a:defRPr sz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3A35AAA1-4075-DF47-A6D2-754791F9B6E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644832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1219120" fontAlgn="auto">
              <a:spcBef>
                <a:spcPts val="0"/>
              </a:spcBef>
              <a:spcAft>
                <a:spcPts val="0"/>
              </a:spcAft>
              <a:defRPr sz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72FDBE47-C34F-CF4A-9709-1411AD5B3286}" type="datetime1">
              <a:rPr lang="en-CA"/>
              <a:pPr>
                <a:defRPr/>
              </a:pPr>
              <a:t>2015-12-11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172200" y="8685213"/>
            <a:ext cx="68421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1219120" fontAlgn="auto">
              <a:spcBef>
                <a:spcPts val="0"/>
              </a:spcBef>
              <a:spcAft>
                <a:spcPts val="0"/>
              </a:spcAft>
              <a:defRPr sz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DC3734AA-3150-D947-AC52-2F5DF48BFCD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1219120" fontAlgn="auto">
              <a:spcBef>
                <a:spcPts val="0"/>
              </a:spcBef>
              <a:spcAft>
                <a:spcPts val="0"/>
              </a:spcAft>
              <a:defRPr sz="1200" dirty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62484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1219120" fontAlgn="auto">
              <a:spcBef>
                <a:spcPts val="0"/>
              </a:spcBef>
              <a:spcAft>
                <a:spcPts val="0"/>
              </a:spcAft>
              <a:defRPr sz="900" dirty="0" smtClean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357794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defTabSz="1217613" rtl="0" fontAlgn="base">
      <a:lnSpc>
        <a:spcPct val="90000"/>
      </a:lnSpc>
      <a:spcBef>
        <a:spcPct val="30000"/>
      </a:spcBef>
      <a:spcAft>
        <a:spcPts val="45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Arial" panose="020B0604020202020204" pitchFamily="34" charset="0"/>
      </a:defRPr>
    </a:lvl1pPr>
    <a:lvl2pPr marL="282575" indent="-139700" algn="l" defTabSz="1217613" rtl="0" fontAlgn="base">
      <a:lnSpc>
        <a:spcPct val="90000"/>
      </a:lnSpc>
      <a:spcBef>
        <a:spcPct val="30000"/>
      </a:spcBef>
      <a:spcAft>
        <a:spcPts val="450"/>
      </a:spcAft>
      <a:buFont typeface="Arial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2pPr>
    <a:lvl3pPr marL="436563" indent="-152400" algn="l" defTabSz="1217613" rtl="0" fontAlgn="base">
      <a:lnSpc>
        <a:spcPct val="90000"/>
      </a:lnSpc>
      <a:spcBef>
        <a:spcPct val="30000"/>
      </a:spcBef>
      <a:spcAft>
        <a:spcPts val="450"/>
      </a:spcAft>
      <a:buFont typeface="Arial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3pPr>
    <a:lvl4pPr marL="642938" indent="-195263" algn="l" defTabSz="1217613" rtl="0" fontAlgn="base">
      <a:lnSpc>
        <a:spcPct val="90000"/>
      </a:lnSpc>
      <a:spcBef>
        <a:spcPct val="30000"/>
      </a:spcBef>
      <a:spcAft>
        <a:spcPts val="450"/>
      </a:spcAft>
      <a:buFont typeface="Arial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4pPr>
    <a:lvl5pPr marL="819150" indent="-152400" algn="l" defTabSz="1217613" rtl="0" fontAlgn="base">
      <a:lnSpc>
        <a:spcPct val="90000"/>
      </a:lnSpc>
      <a:spcBef>
        <a:spcPct val="30000"/>
      </a:spcBef>
      <a:spcAft>
        <a:spcPts val="450"/>
      </a:spcAft>
      <a:buFont typeface="Arial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5pPr>
    <a:lvl6pPr marL="3047802" algn="l" defTabSz="121912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362" algn="l" defTabSz="121912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923" algn="l" defTabSz="121912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483" algn="l" defTabSz="121912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 can install the Chef Compliance server as a an Amazon Machine Images (AMI) instance or as a Standalone installation.</a:t>
            </a:r>
          </a:p>
          <a:p>
            <a:endParaRPr lang="en-US" dirty="0" smtClean="0"/>
          </a:p>
          <a:p>
            <a:r>
              <a:rPr lang="en-US" dirty="0" smtClean="0"/>
              <a:t>The standalone installation of Chef Compliance server creates a working installation on a single server. </a:t>
            </a:r>
          </a:p>
          <a:p>
            <a:endParaRPr lang="en-US" dirty="0" smtClean="0"/>
          </a:p>
          <a:p>
            <a:r>
              <a:rPr lang="en-US" dirty="0" smtClean="0"/>
              <a:t>This installation is also useful when you are installing Chef Compliance in a virtual machine, for proof-of-concept deployments, or as a part of a development or testing loop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6756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have not set up SSL so the https strikethrough is fine for now. In the workplace you would want to use SSL for connections to your Compliance Web UI.</a:t>
            </a:r>
          </a:p>
          <a:p>
            <a:endParaRPr lang="en-US" dirty="0" smtClean="0"/>
          </a:p>
          <a:p>
            <a:endParaRPr lang="en-US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https://docs.chef.io/install_compliance.html &gt;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Configure SSL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3037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5618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4024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9521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From the resulting web page, highlight and copy the URL for the latest </a:t>
            </a:r>
            <a:r>
              <a:rPr lang="en-US" b="1" dirty="0" smtClean="0"/>
              <a:t>Red Hat Enterprise Linux 6</a:t>
            </a:r>
            <a:r>
              <a:rPr lang="en-US" dirty="0" smtClean="0"/>
              <a:t> version. </a:t>
            </a:r>
            <a:r>
              <a:rPr lang="en-US" u="sng" dirty="0" smtClean="0"/>
              <a:t>Do not </a:t>
            </a:r>
            <a:r>
              <a:rPr lang="en-US" dirty="0" smtClean="0"/>
              <a:t>click the Download button. We don't want to download this directly to your laptop but instead we will </a:t>
            </a:r>
            <a:r>
              <a:rPr lang="en-US" smtClean="0"/>
              <a:t>download it</a:t>
            </a:r>
            <a:r>
              <a:rPr lang="en-US" baseline="0" smtClean="0"/>
              <a:t> </a:t>
            </a:r>
            <a:r>
              <a:rPr lang="en-US" smtClean="0"/>
              <a:t>directly </a:t>
            </a:r>
            <a:r>
              <a:rPr lang="en-US" dirty="0" smtClean="0"/>
              <a:t>to our node.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503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Execute </a:t>
            </a:r>
            <a:r>
              <a:rPr lang="en-US" b="1" dirty="0" smtClean="0"/>
              <a:t>sudo rpm -</a:t>
            </a:r>
            <a:r>
              <a:rPr lang="en-US" b="1" dirty="0" err="1" smtClean="0"/>
              <a:t>Uvh</a:t>
            </a:r>
            <a:r>
              <a:rPr lang="en-US" b="1" dirty="0" smtClean="0"/>
              <a:t> https://packagecloud.io/chef/stable/packages/el/6/chef-compliance-0.9.5-2.el</a:t>
            </a:r>
            <a:r>
              <a:rPr lang="en-US" b="1" i="1" dirty="0" smtClean="0">
                <a:solidFill>
                  <a:srgbClr val="FF0000"/>
                </a:solidFill>
              </a:rPr>
              <a:t>X</a:t>
            </a:r>
            <a:r>
              <a:rPr lang="en-US" b="1" dirty="0" smtClean="0"/>
              <a:t>.x86_64.rpm/download </a:t>
            </a:r>
            <a:r>
              <a:rPr lang="en-US" b="0" dirty="0" smtClean="0"/>
              <a:t>but using the URL you just copied</a:t>
            </a:r>
            <a:r>
              <a:rPr lang="en-US" b="0" baseline="0" dirty="0" smtClean="0"/>
              <a:t> </a:t>
            </a:r>
            <a:r>
              <a:rPr lang="en-US" dirty="0" smtClean="0"/>
              <a:t>to download and install the Compliance package. This could take some time.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Note: </a:t>
            </a: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The compliance package will be named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download</a:t>
            </a: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at this point.</a:t>
            </a:r>
          </a:p>
          <a:p>
            <a:endParaRPr lang="en-US" b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Instructor Note: The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this part of the file name -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0.9.2-2.el</a:t>
            </a:r>
            <a:r>
              <a:rPr lang="en-US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- </a:t>
            </a:r>
            <a:r>
              <a:rPr lang="en-US" b="0" i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was added so students will</a:t>
            </a:r>
            <a:r>
              <a:rPr lang="en-US" b="0" i="0" baseline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paste the latest version and not try to copy/paste the above command verbatim.</a:t>
            </a:r>
            <a:endParaRPr lang="en-US" b="0" i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b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3539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reconfiguration process could take 20 to 25 minutes to complete. </a:t>
            </a:r>
          </a:p>
          <a:p>
            <a:endParaRPr lang="en-US" b="1" dirty="0" smtClean="0"/>
          </a:p>
          <a:p>
            <a:r>
              <a:rPr lang="en-US" b="1" dirty="0" smtClean="0"/>
              <a:t>Important</a:t>
            </a:r>
            <a:r>
              <a:rPr lang="en-US" dirty="0" smtClean="0"/>
              <a:t>: Do not use Ctrl c while this is running. 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8625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Execute </a:t>
            </a:r>
            <a:r>
              <a:rPr lang="en-US" b="1" dirty="0" smtClean="0"/>
              <a:t>sudo chef-compliance-</a:t>
            </a:r>
            <a:r>
              <a:rPr lang="en-US" b="1" dirty="0" err="1" smtClean="0"/>
              <a:t>ctl</a:t>
            </a:r>
            <a:r>
              <a:rPr lang="en-US" b="1" dirty="0" smtClean="0"/>
              <a:t> user-create admin </a:t>
            </a:r>
            <a:r>
              <a:rPr lang="en-US" b="1" dirty="0" err="1" smtClean="0"/>
              <a:t>admin</a:t>
            </a:r>
            <a:r>
              <a:rPr lang="en-US" baseline="0" dirty="0" smtClean="0"/>
              <a:t> .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This will create a user named admin with a password of admin.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aseline="0" smtClean="0"/>
              <a:t>In </a:t>
            </a:r>
            <a:r>
              <a:rPr lang="en-US" baseline="0" dirty="0" smtClean="0"/>
              <a:t>the workplace you should of course create a more secure password.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5345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have not set up SSL so the https strikethrough is fine for now. In the workplace you would want to use SSL for connections to your Compliance Web UI.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3533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have not set up SSL so the https strikethrough is fine for now. In the workplace you would want to use SSL for connections to your Compliance Web UI.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9773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 bwMode="gray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 bwMode="white">
          <a:xfrm>
            <a:off x="3013752" y="2496326"/>
            <a:ext cx="10972800" cy="1337551"/>
          </a:xfrm>
        </p:spPr>
        <p:txBody>
          <a:bodyPr lIns="91440" tIns="91440" rIns="91440" bIns="91440" anchor="ctr">
            <a:noAutofit/>
          </a:bodyPr>
          <a:lstStyle>
            <a:lvl1pPr>
              <a:lnSpc>
                <a:spcPct val="90000"/>
              </a:lnSpc>
              <a:defRPr sz="48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0"/>
          </p:nvPr>
        </p:nvSpPr>
        <p:spPr bwMode="white">
          <a:xfrm>
            <a:off x="3013752" y="4187115"/>
            <a:ext cx="10972800" cy="512897"/>
          </a:xfrm>
        </p:spPr>
        <p:txBody>
          <a:bodyPr lIns="91440" tIns="91440" rIns="91440" bIns="91440">
            <a:spAutoFit/>
          </a:bodyPr>
          <a:lstStyle>
            <a:lvl1pPr marL="0" indent="0">
              <a:buNone/>
              <a:defRPr sz="2133" b="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309026" indent="0">
              <a:buNone/>
              <a:defRPr sz="2133" b="1"/>
            </a:lvl2pPr>
            <a:lvl3pPr marL="609585" indent="0">
              <a:buNone/>
              <a:defRPr sz="2133" b="1"/>
            </a:lvl3pPr>
            <a:lvl4pPr marL="840296" indent="0">
              <a:buNone/>
              <a:defRPr sz="2133" b="1"/>
            </a:lvl4pPr>
            <a:lvl5pPr marL="1068889" indent="0">
              <a:buNone/>
              <a:defRPr sz="2133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54442110"/>
      </p:ext>
    </p:extLst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- Content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14934855" cy="3410817"/>
          </a:xfrm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source code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609913" y="4999858"/>
            <a:ext cx="14934888" cy="3010555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7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610835" y="2775887"/>
            <a:ext cx="14925909" cy="659007"/>
          </a:xfrm>
          <a:solidFill>
            <a:srgbClr val="FF0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-</a:t>
            </a:r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621431" y="3444563"/>
            <a:ext cx="14925909" cy="626533"/>
          </a:xfrm>
          <a:solidFill>
            <a:srgbClr val="008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9540634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0" y="0"/>
            <a:ext cx="8089900" cy="9144000"/>
          </a:xfrm>
          <a:prstGeom prst="rect">
            <a:avLst/>
          </a:prstGeom>
          <a:solidFill>
            <a:schemeClr val="bg1">
              <a:lumMod val="85000"/>
              <a:alpha val="2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121915" tIns="60957" rIns="121915" bIns="60957" anchor="ctr"/>
          <a:lstStyle/>
          <a:p>
            <a:pPr algn="ctr" defTabSz="121876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8" name="TextBox 9"/>
          <p:cNvSpPr txBox="1">
            <a:spLocks noChangeArrowheads="1"/>
          </p:cNvSpPr>
          <p:nvPr/>
        </p:nvSpPr>
        <p:spPr bwMode="white">
          <a:xfrm>
            <a:off x="5602288" y="554038"/>
            <a:ext cx="12192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20" tIns="121920" rIns="121920" bIns="121920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endParaRPr lang="en-US" sz="3200"/>
          </a:p>
        </p:txBody>
      </p:sp>
      <p:sp>
        <p:nvSpPr>
          <p:cNvPr id="10" name="TextBox 10"/>
          <p:cNvSpPr txBox="1">
            <a:spLocks noChangeArrowheads="1"/>
          </p:cNvSpPr>
          <p:nvPr/>
        </p:nvSpPr>
        <p:spPr bwMode="white">
          <a:xfrm>
            <a:off x="8610600" y="530225"/>
            <a:ext cx="12192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20" tIns="121920" rIns="121920" bIns="121920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endParaRPr lang="en-US" sz="3200"/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617538" y="1171575"/>
            <a:ext cx="7312025" cy="952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8235950" y="1179513"/>
            <a:ext cx="7308850" cy="1587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5"/>
          <p:cNvSpPr>
            <a:spLocks noGrp="1"/>
          </p:cNvSpPr>
          <p:nvPr>
            <p:ph sz="quarter" idx="14"/>
          </p:nvPr>
        </p:nvSpPr>
        <p:spPr>
          <a:xfrm>
            <a:off x="612485" y="1358867"/>
            <a:ext cx="7310968" cy="6667827"/>
          </a:xfrm>
        </p:spPr>
        <p:txBody>
          <a:bodyPr lIns="91440" tIns="91440"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8233833" y="1348277"/>
            <a:ext cx="7310968" cy="6662136"/>
          </a:xfrm>
        </p:spPr>
        <p:txBody>
          <a:bodyPr lIns="91440" tIns="91440"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593330" y="268017"/>
            <a:ext cx="7376583" cy="836083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5867" b="1" i="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A</a:t>
            </a:r>
          </a:p>
        </p:txBody>
      </p:sp>
      <p:sp>
        <p:nvSpPr>
          <p:cNvPr id="19" name="Text Placeholder 14"/>
          <p:cNvSpPr>
            <a:spLocks noGrp="1"/>
          </p:cNvSpPr>
          <p:nvPr>
            <p:ph type="body" sz="quarter" idx="16" hasCustomPrompt="1"/>
          </p:nvPr>
        </p:nvSpPr>
        <p:spPr>
          <a:xfrm>
            <a:off x="8204722" y="259541"/>
            <a:ext cx="7376583" cy="836083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5867" b="1" i="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113653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ra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" name="Picture 9" descr="C:\Users\sdelfante\Desktop\pic-chef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3875" y="1806575"/>
            <a:ext cx="5048250" cy="496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7126375"/>
      </p:ext>
    </p:extLst>
  </p:cSld>
  <p:clrMapOvr>
    <a:masterClrMapping/>
  </p:clrMapOvr>
  <p:transition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1" y="144390"/>
            <a:ext cx="11554287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CONCEPT</a:t>
            </a:r>
          </a:p>
        </p:txBody>
      </p:sp>
      <p:pic>
        <p:nvPicPr>
          <p:cNvPr id="2" name="Picture 1" descr="concep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9426" y="324724"/>
            <a:ext cx="2717146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8" y="2294619"/>
            <a:ext cx="12319000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Concept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71838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17781841"/>
      </p:ext>
    </p:extLst>
  </p:cSld>
  <p:clrMapOvr>
    <a:masterClrMapping/>
  </p:clrMapOvr>
  <p:transition spd="med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tiv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0" y="128323"/>
            <a:ext cx="13979932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MOTIVATION</a:t>
            </a:r>
          </a:p>
        </p:txBody>
      </p:sp>
      <p:pic>
        <p:nvPicPr>
          <p:cNvPr id="2" name="Picture 1" descr="gif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7264" y="215274"/>
            <a:ext cx="2441471" cy="24079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80252" y="2304144"/>
            <a:ext cx="12310386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2167" y="3283868"/>
            <a:ext cx="12315718" cy="4770049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947928335"/>
      </p:ext>
    </p:extLst>
  </p:cSld>
  <p:clrMapOvr>
    <a:masterClrMapping/>
  </p:clrMapOvr>
  <p:transition spd="med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0" y="149489"/>
            <a:ext cx="11781799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PROBLEM</a:t>
            </a:r>
          </a:p>
        </p:txBody>
      </p:sp>
      <p:pic>
        <p:nvPicPr>
          <p:cNvPr id="2" name="Picture 1" descr="spla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3654" y="94879"/>
            <a:ext cx="2648691" cy="264869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8" y="2294619"/>
            <a:ext cx="12319000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71838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47207333"/>
      </p:ext>
    </p:extLst>
  </p:cSld>
  <p:clrMapOvr>
    <a:masterClrMapping/>
  </p:clrMapOvr>
  <p:transition spd="med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 bwMode="white">
          <a:xfrm>
            <a:off x="136960" y="160072"/>
            <a:ext cx="13917707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REFERENCE</a:t>
            </a:r>
            <a:endParaRPr lang="en-US" sz="16933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2">
                  <a:lumMod val="95000"/>
                  <a:alpha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2" name="Picture 1" descr="reference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3499" y="324724"/>
            <a:ext cx="2189001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8" y="2294619"/>
            <a:ext cx="12319000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Documentation</a:t>
            </a:r>
            <a:endParaRPr lang="en-US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71838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quarter" idx="13" hasCustomPrompt="1"/>
          </p:nvPr>
        </p:nvSpPr>
        <p:spPr>
          <a:xfrm>
            <a:off x="3921498" y="7164200"/>
            <a:ext cx="8917577" cy="52413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http://</a:t>
            </a:r>
            <a:r>
              <a:rPr lang="en-US" dirty="0" err="1" smtClean="0"/>
              <a:t>docs.chef.io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70238568"/>
      </p:ext>
    </p:extLst>
  </p:cSld>
  <p:clrMapOvr>
    <a:masterClrMapping/>
  </p:clrMapOvr>
  <p:transition spd="med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1" y="144390"/>
            <a:ext cx="11554287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CONCEPT</a:t>
            </a:r>
          </a:p>
        </p:txBody>
      </p:sp>
      <p:pic>
        <p:nvPicPr>
          <p:cNvPr id="2" name="Picture 1" descr="concep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9426" y="324724"/>
            <a:ext cx="2717146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8" y="2294619"/>
            <a:ext cx="12319000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Concept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71838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995748560"/>
      </p:ext>
    </p:extLst>
  </p:cSld>
  <p:clrMapOvr>
    <a:masterClrMapping/>
  </p:clrMapOvr>
  <p:transition spd="med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up Exerci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 bwMode="white">
          <a:xfrm>
            <a:off x="136960" y="144390"/>
            <a:ext cx="12628487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EXERCISE</a:t>
            </a:r>
          </a:p>
        </p:txBody>
      </p:sp>
      <p:pic>
        <p:nvPicPr>
          <p:cNvPr id="3" name="Picture 2" descr="chef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9010" y="324724"/>
            <a:ext cx="2157980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7" y="2292126"/>
            <a:ext cx="12319001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Group Exercise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1"/>
          </p:nvPr>
        </p:nvSpPr>
        <p:spPr>
          <a:xfrm>
            <a:off x="1671638" y="3260725"/>
            <a:ext cx="12319000" cy="152823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121917" indent="0">
              <a:spcBef>
                <a:spcPts val="800"/>
              </a:spcBef>
              <a:buNone/>
              <a:defRPr sz="2800" i="1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TextBox 11"/>
          <p:cNvSpPr txBox="1">
            <a:spLocks noChangeArrowheads="1"/>
          </p:cNvSpPr>
          <p:nvPr/>
        </p:nvSpPr>
        <p:spPr bwMode="white">
          <a:xfrm>
            <a:off x="1671638" y="4917547"/>
            <a:ext cx="11777663" cy="785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20" tIns="121920" rIns="121920" bIns="121920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3200" b="1" dirty="0"/>
              <a:t>Objective: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671638" y="5650764"/>
            <a:ext cx="12319000" cy="2445486"/>
          </a:xfrm>
          <a:prstGeom prst="rect">
            <a:avLst/>
          </a:prstGeom>
        </p:spPr>
        <p:txBody>
          <a:bodyPr/>
          <a:lstStyle>
            <a:lvl1pPr marL="0" indent="0">
              <a:buFont typeface="Wingdings" charset="2"/>
              <a:buNone/>
              <a:defRPr sz="2400" baseline="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211677136"/>
      </p:ext>
    </p:extLst>
  </p:cSld>
  <p:clrMapOvr>
    <a:masterClrMapping/>
  </p:clrMapOvr>
  <p:transition spd="med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1" y="144390"/>
            <a:ext cx="12824551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LAB</a:t>
            </a:r>
          </a:p>
        </p:txBody>
      </p:sp>
      <p:pic>
        <p:nvPicPr>
          <p:cNvPr id="2" name="Picture 1" descr="lab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4049" y="215274"/>
            <a:ext cx="2407901" cy="24079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60524" y="2294619"/>
            <a:ext cx="12330113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Lab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60725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571500" indent="-571500" algn="l">
              <a:lnSpc>
                <a:spcPct val="100000"/>
              </a:lnSpc>
              <a:spcBef>
                <a:spcPts val="0"/>
              </a:spcBef>
              <a:buFont typeface="Wingdings" charset="2"/>
              <a:buChar char="q"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952892369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">
    <p:bg>
      <p:bgPr>
        <a:gradFill rotWithShape="0">
          <a:gsLst>
            <a:gs pos="0">
              <a:srgbClr val="F0F0F0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650040" y="1856198"/>
            <a:ext cx="14898624" cy="5345953"/>
          </a:xfrm>
        </p:spPr>
        <p:txBody>
          <a:bodyPr>
            <a:noAutofit/>
          </a:bodyPr>
          <a:lstStyle>
            <a:lvl1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1pPr>
            <a:lvl2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2pPr>
            <a:lvl3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3pPr>
            <a:lvl4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4pPr>
            <a:lvl5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7942789"/>
      </p:ext>
    </p:extLst>
  </p:cSld>
  <p:clrMapOvr>
    <a:masterClrMapping/>
  </p:clrMapOvr>
  <p:transition spd="med"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sion Contr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1" y="144390"/>
            <a:ext cx="12824551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COMMIT</a:t>
            </a:r>
          </a:p>
        </p:txBody>
      </p:sp>
      <p:pic>
        <p:nvPicPr>
          <p:cNvPr id="2" name="Picture 1" descr="commi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5968" y="-183233"/>
            <a:ext cx="2404063" cy="3204916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60524" y="2294619"/>
            <a:ext cx="12330113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Commit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1660524" y="3273285"/>
            <a:ext cx="12330113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$ cd repo</a:t>
            </a:r>
          </a:p>
          <a:p>
            <a:r>
              <a:rPr lang="en-US" dirty="0" smtClean="0"/>
              <a:t>$ git </a:t>
            </a:r>
            <a:r>
              <a:rPr lang="en-US" dirty="0" err="1" smtClean="0"/>
              <a:t>init</a:t>
            </a:r>
            <a:endParaRPr lang="en-US" dirty="0" smtClean="0"/>
          </a:p>
          <a:p>
            <a:r>
              <a:rPr lang="en-US" dirty="0" smtClean="0"/>
              <a:t>$ git add .</a:t>
            </a:r>
          </a:p>
          <a:p>
            <a:r>
              <a:rPr lang="en-US" dirty="0" smtClean="0"/>
              <a:t>$ git commit -m "Work Complete"</a:t>
            </a:r>
          </a:p>
        </p:txBody>
      </p:sp>
    </p:spTree>
    <p:extLst>
      <p:ext uri="{BB962C8B-B14F-4D97-AF65-F5344CB8AC3E}">
        <p14:creationId xmlns:p14="http://schemas.microsoft.com/office/powerpoint/2010/main" val="1105998384"/>
      </p:ext>
    </p:extLst>
  </p:cSld>
  <p:clrMapOvr>
    <a:masterClrMapping/>
  </p:clrMapOvr>
  <p:transition spd="med"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cus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 bwMode="white">
          <a:xfrm>
            <a:off x="136961" y="144390"/>
            <a:ext cx="14076456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DISCUSSION</a:t>
            </a:r>
            <a:endParaRPr lang="en-US" sz="16933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2">
                  <a:lumMod val="95000"/>
                  <a:alpha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3" name="Picture 2" descr="conversation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70282" y="324724"/>
            <a:ext cx="2815435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60524" y="2294619"/>
            <a:ext cx="12330113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1660524" y="3260725"/>
            <a:ext cx="12330113" cy="2544287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666089197"/>
      </p:ext>
    </p:extLst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- Black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1433513"/>
            <a:ext cx="703262" cy="53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1121104" y="2315963"/>
            <a:ext cx="14423693" cy="5580480"/>
          </a:xfrm>
          <a:solidFill>
            <a:schemeClr val="tx2"/>
          </a:solidFill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solidFill>
                  <a:srgbClr val="FFFFFF"/>
                </a:solidFill>
                <a:latin typeface="Courier New"/>
                <a:cs typeface="Courier New"/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RESULT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121104" y="1337149"/>
            <a:ext cx="14422528" cy="729785"/>
          </a:xfrm>
          <a:solidFill>
            <a:schemeClr val="tx2"/>
          </a:solidFill>
        </p:spPr>
        <p:txBody>
          <a:bodyPr lIns="91440" anchor="ctr" anchorCtr="0">
            <a:no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bg1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&gt; command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1127883" y="3228515"/>
            <a:ext cx="14420850" cy="557213"/>
          </a:xfrm>
          <a:solidFill>
            <a:schemeClr val="accent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anchor="ctr">
            <a:noAutofit/>
          </a:bodyPr>
          <a:lstStyle>
            <a:lvl1pPr algn="l">
              <a:defRPr sz="4200" baseline="0">
                <a:solidFill>
                  <a:schemeClr val="bg2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87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513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- Example - Black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14934855" cy="3410817"/>
          </a:xfrm>
          <a:solidFill>
            <a:schemeClr val="tx2"/>
          </a:solidFill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Wingdings" charset="0"/>
              <a:buNone/>
              <a:tabLst/>
              <a:defRPr sz="2800" baseline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command or result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609913" y="4999858"/>
            <a:ext cx="14934888" cy="2880769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1867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5102773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- Blu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1433513"/>
            <a:ext cx="703262" cy="53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1121104" y="2315963"/>
            <a:ext cx="14423693" cy="5580480"/>
          </a:xfrm>
          <a:solidFill>
            <a:schemeClr val="accent4">
              <a:lumMod val="50000"/>
            </a:schemeClr>
          </a:solidFill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solidFill>
                  <a:srgbClr val="FFFFFF"/>
                </a:solidFill>
                <a:latin typeface="Courier New"/>
                <a:cs typeface="Courier New"/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RESULT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121104" y="1337149"/>
            <a:ext cx="14422528" cy="729785"/>
          </a:xfrm>
          <a:solidFill>
            <a:schemeClr val="accent4">
              <a:lumMod val="50000"/>
            </a:schemeClr>
          </a:solidFill>
        </p:spPr>
        <p:txBody>
          <a:bodyPr lIns="91440" anchor="ctr" anchorCtr="0">
            <a:no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bg1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&gt; command</a:t>
            </a:r>
          </a:p>
        </p:txBody>
      </p:sp>
      <p:sp>
        <p:nvSpPr>
          <p:cNvPr id="12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1127883" y="3228515"/>
            <a:ext cx="14420850" cy="557213"/>
          </a:xfrm>
          <a:solidFill>
            <a:schemeClr val="accent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anchor="ctr">
            <a:noAutofit/>
          </a:bodyPr>
          <a:lstStyle>
            <a:lvl1pPr algn="l">
              <a:defRPr sz="4200" baseline="0">
                <a:solidFill>
                  <a:schemeClr val="bg2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718103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- Example - Blu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14934855" cy="3410817"/>
          </a:xfrm>
          <a:solidFill>
            <a:schemeClr val="accent4">
              <a:lumMod val="50000"/>
            </a:schemeClr>
          </a:solidFill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3200" baseline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command or result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609913" y="4999858"/>
            <a:ext cx="14934888" cy="2880769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1867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2611129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l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250" y="1336675"/>
            <a:ext cx="41275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1121104" y="2113747"/>
            <a:ext cx="14423693" cy="5951611"/>
          </a:xfrm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dirty="0" smtClean="0"/>
              <a:t>SOURCE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121104" y="1337150"/>
            <a:ext cx="14422528" cy="566391"/>
          </a:xfrm>
          <a:solidFill>
            <a:schemeClr val="bg1">
              <a:lumMod val="85000"/>
              <a:alpha val="50000"/>
            </a:schemeClr>
          </a:solidFill>
        </p:spPr>
        <p:txBody>
          <a:bodyPr lIns="91440" bIns="91440" anchor="ctr" anchorCtr="0">
            <a:noAutofit/>
          </a:bodyPr>
          <a:lstStyle>
            <a:lvl1pPr marL="0" indent="0">
              <a:buNone/>
              <a:defRPr sz="2800" b="1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/</a:t>
            </a:r>
            <a:r>
              <a:rPr lang="en-US" dirty="0" err="1" smtClean="0"/>
              <a:t>filepath</a:t>
            </a:r>
            <a:r>
              <a:rPr lang="en-US" dirty="0" smtClean="0"/>
              <a:t>/</a:t>
            </a:r>
            <a:r>
              <a:rPr lang="en-US" dirty="0" err="1" smtClean="0"/>
              <a:t>file.rb</a:t>
            </a:r>
            <a:endParaRPr lang="en-US" dirty="0" smtClean="0"/>
          </a:p>
        </p:txBody>
      </p:sp>
      <p:sp>
        <p:nvSpPr>
          <p:cNvPr id="19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1124446" y="3538306"/>
            <a:ext cx="14404273" cy="659007"/>
          </a:xfrm>
          <a:solidFill>
            <a:srgbClr val="FF0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-</a:t>
            </a:r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1135042" y="4206982"/>
            <a:ext cx="14404273" cy="626533"/>
          </a:xfrm>
          <a:solidFill>
            <a:srgbClr val="008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632697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14934884" cy="6694698"/>
          </a:xfrm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 baseline="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source code without a file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610834" y="2775887"/>
            <a:ext cx="14925911" cy="659007"/>
          </a:xfrm>
          <a:solidFill>
            <a:srgbClr val="FF0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-</a:t>
            </a:r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621430" y="3444563"/>
            <a:ext cx="14925911" cy="626533"/>
          </a:xfrm>
          <a:solidFill>
            <a:srgbClr val="008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9533607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- Content Right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7310937" cy="6678417"/>
          </a:xfrm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source code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8233833" y="1348277"/>
            <a:ext cx="7310968" cy="6678417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1867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624417" y="2775887"/>
            <a:ext cx="7281333" cy="659007"/>
          </a:xfrm>
          <a:solidFill>
            <a:srgbClr val="FF0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-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621431" y="3444563"/>
            <a:ext cx="7284320" cy="626533"/>
          </a:xfrm>
          <a:solidFill>
            <a:srgbClr val="008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9665927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17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609600" y="304800"/>
            <a:ext cx="14935200" cy="828675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r>
              <a:rPr lang="en-CA" dirty="0" smtClean="0"/>
              <a:t>Title Text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609600" y="1524000"/>
            <a:ext cx="14938375" cy="6421438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pic>
        <p:nvPicPr>
          <p:cNvPr id="1028" name="Picture 6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3163" y="8178800"/>
            <a:ext cx="950912" cy="103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 bwMode="white">
          <a:xfrm>
            <a:off x="596900" y="8456613"/>
            <a:ext cx="5394325" cy="477837"/>
          </a:xfrm>
          <a:prstGeom prst="rect">
            <a:avLst/>
          </a:prstGeom>
        </p:spPr>
        <p:txBody>
          <a:bodyPr tIns="91440" bIns="91440">
            <a:normAutofit fontScale="92500" lnSpcReduction="20000"/>
          </a:bodyPr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rgbClr val="7D868C"/>
                </a:solidFill>
                <a:latin typeface="+mn-lt"/>
                <a:ea typeface="+mn-ea"/>
                <a:cs typeface="+mn-cs"/>
              </a:rPr>
              <a:t>©2026 </a:t>
            </a:r>
            <a:r>
              <a:rPr lang="en-US" dirty="0">
                <a:solidFill>
                  <a:srgbClr val="7D868C"/>
                </a:solidFill>
                <a:latin typeface="+mn-lt"/>
                <a:ea typeface="+mn-ea"/>
                <a:cs typeface="+mn-cs"/>
              </a:rPr>
              <a:t>Chef Software Inc</a:t>
            </a:r>
            <a:r>
              <a:rPr lang="en-US" dirty="0">
                <a:latin typeface="+mn-lt"/>
                <a:ea typeface="+mn-ea"/>
                <a:cs typeface="+mn-cs"/>
              </a:rPr>
              <a:t>.</a:t>
            </a:r>
          </a:p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 bwMode="white">
          <a:xfrm>
            <a:off x="7410450" y="8456613"/>
            <a:ext cx="1435100" cy="522287"/>
          </a:xfrm>
          <a:prstGeom prst="rect">
            <a:avLst/>
          </a:prstGeom>
        </p:spPr>
        <p:txBody>
          <a:bodyPr tIns="91440" bIns="91440">
            <a:normAutofit lnSpcReduction="10000"/>
          </a:bodyPr>
          <a:lstStyle/>
          <a:p>
            <a:pPr algn="ctr"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rgbClr val="7F7F7F"/>
                </a:solidFill>
                <a:latin typeface="+mn-lt"/>
                <a:ea typeface="+mn-ea"/>
                <a:cs typeface="+mn-cs"/>
              </a:rPr>
              <a:t>2-</a:t>
            </a:r>
            <a:fld id="{F0B79B2F-E1DD-4D43-95B3-EA08C411D807}" type="slidenum">
              <a:rPr lang="en-US">
                <a:solidFill>
                  <a:srgbClr val="7F7F7F"/>
                </a:solidFill>
                <a:latin typeface="+mn-lt"/>
                <a:ea typeface="+mn-ea"/>
                <a:cs typeface="+mn-cs"/>
              </a:rPr>
              <a:pPr algn="ctr" defTabSz="121912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solidFill>
                <a:srgbClr val="7F7F7F"/>
              </a:solidFill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4" r:id="rId1"/>
    <p:sldLayoutId id="2147483825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  <p:sldLayoutId id="2147483843" r:id="rId12"/>
    <p:sldLayoutId id="2147483867" r:id="rId13"/>
  </p:sldLayoutIdLst>
  <p:transition spd="med">
    <p:fade/>
  </p:transition>
  <p:timing>
    <p:tnLst>
      <p:par>
        <p:cTn id="1" dur="indefinite" restart="never" nodeType="tmRoot"/>
      </p:par>
    </p:tnLst>
  </p:timing>
  <p:hf hdr="0" dt="0"/>
  <p:txStyles>
    <p:titleStyle>
      <a:lvl1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lang="en-US" sz="5800" b="1" kern="1200" dirty="0">
          <a:ln w="3175">
            <a:noFill/>
          </a:ln>
          <a:solidFill>
            <a:schemeClr val="accent1"/>
          </a:solidFill>
          <a:latin typeface="+mj-lt"/>
          <a:ea typeface="ＭＳ Ｐゴシック" charset="0"/>
          <a:cs typeface="Arial" charset="0"/>
        </a:defRPr>
      </a:lvl1pPr>
      <a:lvl2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2pPr>
      <a:lvl3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3pPr>
      <a:lvl4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4pPr>
      <a:lvl5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5pPr>
      <a:lvl6pPr marL="4572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6pPr>
      <a:lvl7pPr marL="9144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7pPr>
      <a:lvl8pPr marL="13716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8pPr>
      <a:lvl9pPr marL="18288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9pPr>
    </p:titleStyle>
    <p:bodyStyle>
      <a:lvl1pPr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3200" kern="1200">
          <a:solidFill>
            <a:srgbClr val="3E4346"/>
          </a:solidFill>
          <a:latin typeface="+mn-lt"/>
          <a:ea typeface="ＭＳ Ｐゴシック" charset="0"/>
          <a:cs typeface="ＭＳ Ｐゴシック" charset="0"/>
        </a:defRPr>
      </a:lvl1pPr>
      <a:lvl2pPr marL="307975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800" kern="1200">
          <a:solidFill>
            <a:srgbClr val="3E4346"/>
          </a:solidFill>
          <a:latin typeface="+mn-lt"/>
          <a:ea typeface="ＭＳ Ｐゴシック" charset="0"/>
          <a:cs typeface="+mn-cs"/>
        </a:defRPr>
      </a:lvl2pPr>
      <a:lvl3pPr marL="608013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400" kern="1200">
          <a:solidFill>
            <a:srgbClr val="3E4346"/>
          </a:solidFill>
          <a:latin typeface="+mn-lt"/>
          <a:ea typeface="ＭＳ Ｐゴシック" charset="0"/>
          <a:cs typeface="+mn-cs"/>
        </a:defRPr>
      </a:lvl3pPr>
      <a:lvl4pPr marL="839788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400" kern="1200">
          <a:solidFill>
            <a:srgbClr val="3E4346"/>
          </a:solidFill>
          <a:latin typeface="+mn-lt"/>
          <a:ea typeface="ＭＳ Ｐゴシック" charset="0"/>
          <a:cs typeface="+mn-cs"/>
        </a:defRPr>
      </a:lvl4pPr>
      <a:lvl5pPr marL="1068388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000" kern="1200">
          <a:solidFill>
            <a:srgbClr val="3E4346"/>
          </a:solidFill>
          <a:latin typeface="+mn-lt"/>
          <a:ea typeface="ＭＳ Ｐゴシック" charset="0"/>
          <a:cs typeface="+mn-cs"/>
        </a:defRPr>
      </a:lvl5pPr>
      <a:lvl6pPr marL="3352582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142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703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264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61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20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81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4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0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36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23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483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609600" y="304800"/>
            <a:ext cx="14935200" cy="828675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r>
              <a:rPr lang="en-CA" dirty="0" smtClean="0"/>
              <a:t>Title Text</a:t>
            </a:r>
            <a:endParaRPr lang="en-US" dirty="0"/>
          </a:p>
        </p:txBody>
      </p:sp>
      <p:pic>
        <p:nvPicPr>
          <p:cNvPr id="1028" name="Picture 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3163" y="8178800"/>
            <a:ext cx="950912" cy="103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 bwMode="white">
          <a:xfrm>
            <a:off x="596900" y="8456613"/>
            <a:ext cx="5394325" cy="477837"/>
          </a:xfrm>
          <a:prstGeom prst="rect">
            <a:avLst/>
          </a:prstGeom>
        </p:spPr>
        <p:txBody>
          <a:bodyPr tIns="91440" bIns="91440">
            <a:normAutofit fontScale="92500" lnSpcReduction="20000"/>
          </a:bodyPr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rgbClr val="7D868C"/>
                </a:solidFill>
                <a:latin typeface="+mn-lt"/>
                <a:ea typeface="+mn-ea"/>
                <a:cs typeface="+mn-cs"/>
              </a:rPr>
              <a:t>©2026 </a:t>
            </a:r>
            <a:r>
              <a:rPr lang="en-US" dirty="0">
                <a:solidFill>
                  <a:srgbClr val="7D868C"/>
                </a:solidFill>
                <a:latin typeface="+mn-lt"/>
                <a:ea typeface="+mn-ea"/>
                <a:cs typeface="+mn-cs"/>
              </a:rPr>
              <a:t>Chef Software Inc</a:t>
            </a:r>
            <a:r>
              <a:rPr lang="en-US" dirty="0">
                <a:latin typeface="+mn-lt"/>
                <a:ea typeface="+mn-ea"/>
                <a:cs typeface="+mn-cs"/>
              </a:rPr>
              <a:t>.</a:t>
            </a:r>
          </a:p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 bwMode="white">
          <a:xfrm>
            <a:off x="7410450" y="8456613"/>
            <a:ext cx="1435100" cy="522287"/>
          </a:xfrm>
          <a:prstGeom prst="rect">
            <a:avLst/>
          </a:prstGeom>
        </p:spPr>
        <p:txBody>
          <a:bodyPr tIns="91440" bIns="91440">
            <a:normAutofit lnSpcReduction="10000"/>
          </a:bodyPr>
          <a:lstStyle/>
          <a:p>
            <a:pPr algn="ctr"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rgbClr val="7F7F7F"/>
                </a:solidFill>
                <a:latin typeface="+mn-lt"/>
                <a:ea typeface="+mn-ea"/>
                <a:cs typeface="+mn-cs"/>
              </a:rPr>
              <a:t>2-</a:t>
            </a:r>
            <a:fld id="{F0B79B2F-E1DD-4D43-95B3-EA08C411D807}" type="slidenum">
              <a:rPr lang="en-US">
                <a:solidFill>
                  <a:srgbClr val="7F7F7F"/>
                </a:solidFill>
                <a:latin typeface="+mn-lt"/>
                <a:ea typeface="+mn-ea"/>
                <a:cs typeface="+mn-cs"/>
              </a:rPr>
              <a:pPr algn="ctr" defTabSz="121912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solidFill>
                <a:srgbClr val="7F7F7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0" y="0"/>
            <a:ext cx="16256000" cy="2741083"/>
          </a:xfrm>
          <a:prstGeom prst="rect">
            <a:avLst/>
          </a:prstGeom>
          <a:solidFill>
            <a:schemeClr val="bg1">
              <a:lumMod val="85000"/>
              <a:alpha val="2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121915" tIns="60957" rIns="121915" bIns="60957" anchor="ctr"/>
          <a:lstStyle/>
          <a:p>
            <a:pPr algn="ctr" defTabSz="121876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027972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0" r:id="rId1"/>
    <p:sldLayoutId id="2147483851" r:id="rId2"/>
    <p:sldLayoutId id="2147483852" r:id="rId3"/>
    <p:sldLayoutId id="2147483853" r:id="rId4"/>
    <p:sldLayoutId id="2147483854" r:id="rId5"/>
    <p:sldLayoutId id="2147483855" r:id="rId6"/>
    <p:sldLayoutId id="2147483856" r:id="rId7"/>
    <p:sldLayoutId id="2147483866" r:id="rId8"/>
  </p:sldLayoutIdLst>
  <p:transition spd="med">
    <p:fade/>
  </p:transition>
  <p:timing>
    <p:tnLst>
      <p:par>
        <p:cTn id="1" dur="indefinite" restart="never" nodeType="tmRoot"/>
      </p:par>
    </p:tnLst>
  </p:timing>
  <p:hf hdr="0" dt="0"/>
  <p:txStyles>
    <p:titleStyle>
      <a:lvl1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lang="en-US" sz="5800" b="1" kern="1200" dirty="0">
          <a:ln w="3175">
            <a:noFill/>
          </a:ln>
          <a:solidFill>
            <a:schemeClr val="accent1"/>
          </a:solidFill>
          <a:latin typeface="+mj-lt"/>
          <a:ea typeface="ＭＳ Ｐゴシック" charset="0"/>
          <a:cs typeface="Arial" charset="0"/>
        </a:defRPr>
      </a:lvl1pPr>
      <a:lvl2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2pPr>
      <a:lvl3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3pPr>
      <a:lvl4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4pPr>
      <a:lvl5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5pPr>
      <a:lvl6pPr marL="4572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6pPr>
      <a:lvl7pPr marL="9144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7pPr>
      <a:lvl8pPr marL="13716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8pPr>
      <a:lvl9pPr marL="18288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9pPr>
    </p:titleStyle>
    <p:bodyStyle>
      <a:lvl1pPr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3200" kern="1200">
          <a:solidFill>
            <a:srgbClr val="3E4346"/>
          </a:solidFill>
          <a:latin typeface="+mn-lt"/>
          <a:ea typeface="ＭＳ Ｐゴシック" charset="0"/>
          <a:cs typeface="ＭＳ Ｐゴシック" charset="0"/>
        </a:defRPr>
      </a:lvl1pPr>
      <a:lvl2pPr marL="307975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800" kern="1200">
          <a:solidFill>
            <a:srgbClr val="3E4346"/>
          </a:solidFill>
          <a:latin typeface="+mn-lt"/>
          <a:ea typeface="ＭＳ Ｐゴシック" charset="0"/>
          <a:cs typeface="+mn-cs"/>
        </a:defRPr>
      </a:lvl2pPr>
      <a:lvl3pPr marL="608013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400" kern="1200">
          <a:solidFill>
            <a:srgbClr val="3E4346"/>
          </a:solidFill>
          <a:latin typeface="+mn-lt"/>
          <a:ea typeface="ＭＳ Ｐゴシック" charset="0"/>
          <a:cs typeface="+mn-cs"/>
        </a:defRPr>
      </a:lvl3pPr>
      <a:lvl4pPr marL="839788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400" kern="1200">
          <a:solidFill>
            <a:srgbClr val="3E4346"/>
          </a:solidFill>
          <a:latin typeface="+mn-lt"/>
          <a:ea typeface="ＭＳ Ｐゴシック" charset="0"/>
          <a:cs typeface="+mn-cs"/>
        </a:defRPr>
      </a:lvl4pPr>
      <a:lvl5pPr marL="1068388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000" kern="1200">
          <a:solidFill>
            <a:srgbClr val="3E4346"/>
          </a:solidFill>
          <a:latin typeface="+mn-lt"/>
          <a:ea typeface="ＭＳ Ｐゴシック" charset="0"/>
          <a:cs typeface="+mn-cs"/>
        </a:defRPr>
      </a:lvl5pPr>
      <a:lvl6pPr marL="3352582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142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703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264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61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20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81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4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0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36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23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483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wnloads.chef.io/compliance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Installing Chef Compliance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13752" y="4000500"/>
            <a:ext cx="10972800" cy="489962"/>
          </a:xfrm>
        </p:spPr>
        <p:txBody>
          <a:bodyPr/>
          <a:lstStyle/>
          <a:p>
            <a:r>
              <a:rPr lang="en-US" dirty="0" smtClean="0"/>
              <a:t>Installing a Standalone Chef Compliance 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173995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20:22:20.388 </a:t>
            </a:r>
            <a:r>
              <a:rPr lang="en-US" dirty="0"/>
              <a:t>DEB  ▶ Use PostgreSQL backend </a:t>
            </a:r>
            <a:r>
              <a:rPr lang="en-US" dirty="0" smtClean="0"/>
              <a:t>chef_compliance@227.0.0.2:5432</a:t>
            </a:r>
            <a:endParaRPr lang="en-US" dirty="0"/>
          </a:p>
          <a:p>
            <a:r>
              <a:rPr lang="en-US" dirty="0" smtClean="0"/>
              <a:t>20:22:20.573 </a:t>
            </a:r>
            <a:r>
              <a:rPr lang="en-US" dirty="0"/>
              <a:t>DEB  ▶ Save user admin</a:t>
            </a:r>
          </a:p>
          <a:p>
            <a:endParaRPr lang="en-US" dirty="0" smtClean="0"/>
          </a:p>
          <a:p>
            <a:r>
              <a:rPr lang="en-US" dirty="0"/>
              <a:t>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$ sudo </a:t>
            </a:r>
            <a:r>
              <a:rPr lang="en-US" dirty="0"/>
              <a:t>chef-compliance-</a:t>
            </a:r>
            <a:r>
              <a:rPr lang="en-US" dirty="0" err="1"/>
              <a:t>ctl</a:t>
            </a:r>
            <a:r>
              <a:rPr lang="en-US" dirty="0"/>
              <a:t> user-create admin </a:t>
            </a:r>
            <a:r>
              <a:rPr lang="en-US" dirty="0" err="1" smtClean="0"/>
              <a:t>admin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GE: Create Administrator Credentials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25897"/>
      </p:ext>
    </p:extLst>
  </p:cSld>
  <p:clrMapOvr>
    <a:masterClrMapping/>
  </p:clrMapOvr>
  <p:transition spd="med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GE: Connect to your Compliance Web UI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8854" y="1367929"/>
            <a:ext cx="8967726" cy="5741532"/>
          </a:xfrm>
          <a:prstGeom prst="rect">
            <a:avLst/>
          </a:prstGeom>
        </p:spPr>
      </p:pic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274320" y="1559018"/>
            <a:ext cx="5806440" cy="5961922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From your laptop, point a web browser to the FQDN of your Compliance server.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For example</a:t>
            </a:r>
            <a:br>
              <a:rPr lang="en-US" dirty="0" smtClean="0"/>
            </a:br>
            <a:r>
              <a:rPr lang="en-US" dirty="0" smtClean="0"/>
              <a:t>ec2-52-92-32-225.compute-2.amazonaws.com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 smtClean="0"/>
              <a:t>Note</a:t>
            </a:r>
            <a:r>
              <a:rPr lang="en-US" dirty="0" smtClean="0"/>
              <a:t>: We have not set up SSL so the https strikethrough is fine for now.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53260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GE: Log into your Compliance Web UI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274320" y="1559018"/>
            <a:ext cx="6050280" cy="4194082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Log into your Compliance Dashboard using the admin credentials you created previously.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3218" y="1390650"/>
            <a:ext cx="9915445" cy="62484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68299866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GE: Test your Compliance Web UI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274320" y="1559018"/>
            <a:ext cx="15270480" cy="726982"/>
          </a:xfrm>
        </p:spPr>
        <p:txBody>
          <a:bodyPr/>
          <a:lstStyle/>
          <a:p>
            <a:r>
              <a:rPr lang="en-US" dirty="0" smtClean="0"/>
              <a:t>You should now see an empty Compliance Dashboard.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1055688" y="2606040"/>
            <a:ext cx="14144625" cy="5486400"/>
            <a:chOff x="1055688" y="2606040"/>
            <a:chExt cx="14144625" cy="54864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55688" y="2606040"/>
              <a:ext cx="14144625" cy="548640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509760" y="4846319"/>
              <a:ext cx="5378133" cy="50292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6464611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Compliance Upgrades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6579" y="3271838"/>
            <a:ext cx="14241293" cy="3346421"/>
          </a:xfrm>
        </p:spPr>
        <p:txBody>
          <a:bodyPr/>
          <a:lstStyle/>
          <a:p>
            <a:r>
              <a:rPr lang="en-US" dirty="0" smtClean="0"/>
              <a:t>If at some point you want to install a newer version of Chef Compliance, you can simply install the new version over the old version as follows:</a:t>
            </a:r>
          </a:p>
          <a:p>
            <a:endParaRPr lang="en-US" dirty="0"/>
          </a:p>
          <a:p>
            <a:pPr marL="514350" indent="-514350"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sudo rpm -</a:t>
            </a:r>
            <a:r>
              <a:rPr lang="en-US" dirty="0" err="1"/>
              <a:t>Uvh</a:t>
            </a:r>
            <a:r>
              <a:rPr lang="en-US" dirty="0"/>
              <a:t> https://</a:t>
            </a:r>
            <a:r>
              <a:rPr lang="en-US" dirty="0" smtClean="0"/>
              <a:t>packagecloud.io/chef/stable/packages/&lt;</a:t>
            </a:r>
            <a:r>
              <a:rPr lang="en-US" i="1" dirty="0" smtClean="0"/>
              <a:t>rest of filename</a:t>
            </a:r>
            <a:r>
              <a:rPr lang="en-US" dirty="0" smtClean="0"/>
              <a:t>&gt;</a:t>
            </a:r>
          </a:p>
          <a:p>
            <a:pPr marL="514350" indent="-514350"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sudo chef-compliance-</a:t>
            </a:r>
            <a:r>
              <a:rPr lang="en-US" dirty="0" err="1"/>
              <a:t>ctl</a:t>
            </a:r>
            <a:r>
              <a:rPr lang="en-US" dirty="0"/>
              <a:t> reconfigure</a:t>
            </a:r>
          </a:p>
          <a:p>
            <a:pPr marL="514350" indent="-514350"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sudo chef-compliance-</a:t>
            </a:r>
            <a:r>
              <a:rPr lang="en-US" dirty="0" err="1"/>
              <a:t>ctl</a:t>
            </a:r>
            <a:r>
              <a:rPr lang="en-US" dirty="0"/>
              <a:t> </a:t>
            </a:r>
            <a:r>
              <a:rPr lang="en-US" dirty="0" smtClean="0"/>
              <a:t>restart</a:t>
            </a:r>
          </a:p>
          <a:p>
            <a:pPr marL="514350" indent="-514350">
              <a:spcAft>
                <a:spcPts val="600"/>
              </a:spcAft>
              <a:buFont typeface="+mj-lt"/>
              <a:buAutoNum type="arabicPeriod"/>
            </a:pPr>
            <a:r>
              <a:rPr lang="en-US" dirty="0" smtClean="0"/>
              <a:t>Relaunch the Compliance Web UI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233762"/>
      </p:ext>
    </p:extLst>
  </p:cSld>
  <p:clrMapOvr>
    <a:masterClrMapping/>
  </p:clrMapOvr>
  <p:transition spd="med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0F0F0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Questions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What is ...?</a:t>
            </a:r>
            <a:br>
              <a:rPr lang="en-US" dirty="0" smtClean="0"/>
            </a:br>
            <a:r>
              <a:rPr lang="en-US" dirty="0" smtClean="0"/>
              <a:t>______________________________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Which is the correct answer?  </a:t>
            </a:r>
          </a:p>
          <a:p>
            <a:pPr marL="822325" lvl="1" indent="-514350">
              <a:buFont typeface="+mj-lt"/>
              <a:buAutoNum type="alphaLcPeriod"/>
            </a:pPr>
            <a:r>
              <a:rPr lang="en-US" dirty="0" smtClean="0"/>
              <a:t>answer</a:t>
            </a:r>
          </a:p>
          <a:p>
            <a:pPr marL="822325" lvl="1" indent="-514350">
              <a:buFont typeface="+mj-lt"/>
              <a:buAutoNum type="alphaLcPeriod"/>
            </a:pPr>
            <a:r>
              <a:rPr lang="en-US" dirty="0" smtClean="0"/>
              <a:t>answer</a:t>
            </a:r>
          </a:p>
          <a:p>
            <a:pPr marL="822325" lvl="1" indent="-514350">
              <a:buFont typeface="+mj-lt"/>
              <a:buAutoNum type="alphaLcPeriod"/>
            </a:pPr>
            <a:r>
              <a:rPr lang="en-US" dirty="0" smtClean="0"/>
              <a:t>answer</a:t>
            </a:r>
          </a:p>
          <a:p>
            <a:pPr marL="822325" lvl="1" indent="-514350">
              <a:buFont typeface="+mj-lt"/>
              <a:buAutoNum type="alphaLcPeriod"/>
            </a:pPr>
            <a:r>
              <a:rPr lang="en-US" dirty="0" smtClean="0"/>
              <a:t>answer</a:t>
            </a:r>
            <a:br>
              <a:rPr lang="en-US" dirty="0" smtClean="0"/>
            </a:b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Capable of carrying on a conversation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Explain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457963"/>
      </p:ext>
    </p:extLst>
  </p:cSld>
  <p:clrMapOvr>
    <a:masterClrMapping/>
  </p:clrMapOvr>
  <p:transition spd="med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 txBox="1">
            <a:spLocks/>
          </p:cNvSpPr>
          <p:nvPr/>
        </p:nvSpPr>
        <p:spPr>
          <a:xfrm>
            <a:off x="324400" y="8579607"/>
            <a:ext cx="5681953" cy="50755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defTabSz="121761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608013" indent="-150813" algn="l" defTabSz="121761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217613" indent="-303213" algn="l" defTabSz="121761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827213" indent="-455613" algn="l" defTabSz="121761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436813" indent="-608013" algn="l" defTabSz="121761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dirty="0" smtClean="0">
                <a:solidFill>
                  <a:srgbClr val="7D868C"/>
                </a:solidFill>
              </a:rPr>
              <a:t>©2026 Chef Software Inc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763473"/>
      </p:ext>
    </p:extLst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0F0F0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After completing this module, you should be able to:</a:t>
            </a:r>
          </a:p>
          <a:p>
            <a:endParaRPr lang="en-US" dirty="0"/>
          </a:p>
          <a:p>
            <a:pPr marL="457200" indent="-457200">
              <a:buFont typeface="Wingdings" charset="2"/>
              <a:buChar char="Ø"/>
            </a:pPr>
            <a:r>
              <a:rPr lang="en-US" dirty="0" smtClean="0"/>
              <a:t>Install the Chef Compliance server.</a:t>
            </a:r>
          </a:p>
          <a:p>
            <a:pPr marL="457200" indent="-457200">
              <a:buFont typeface="Wingdings" charset="2"/>
              <a:buChar char="Ø"/>
            </a:pPr>
            <a:r>
              <a:rPr lang="en-US" dirty="0" smtClean="0"/>
              <a:t>Perform initial configuration of the Compliance server.</a:t>
            </a:r>
          </a:p>
          <a:p>
            <a:pPr marL="457200" indent="-457200">
              <a:buFont typeface="Wingdings" charset="2"/>
              <a:buChar char="Ø"/>
            </a:pPr>
            <a:r>
              <a:rPr lang="en-US" dirty="0" smtClean="0"/>
              <a:t>Launch the Compliance Web UI.</a:t>
            </a:r>
          </a:p>
        </p:txBody>
      </p:sp>
    </p:spTree>
    <p:extLst>
      <p:ext uri="{BB962C8B-B14F-4D97-AF65-F5344CB8AC3E}">
        <p14:creationId xmlns:p14="http://schemas.microsoft.com/office/powerpoint/2010/main" val="381683414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Compliance Installation Options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1638" y="3271838"/>
            <a:ext cx="12319000" cy="4317682"/>
          </a:xfrm>
        </p:spPr>
        <p:txBody>
          <a:bodyPr/>
          <a:lstStyle/>
          <a:p>
            <a:r>
              <a:rPr lang="en-US" dirty="0"/>
              <a:t>You can install the Chef Compliance server as </a:t>
            </a:r>
            <a:r>
              <a:rPr lang="en-US" dirty="0" smtClean="0"/>
              <a:t>a an </a:t>
            </a:r>
            <a:r>
              <a:rPr lang="en-US" dirty="0"/>
              <a:t>Amazon Machine Images (AMI) </a:t>
            </a:r>
            <a:r>
              <a:rPr lang="en-US" dirty="0" smtClean="0"/>
              <a:t>instance</a:t>
            </a:r>
            <a:r>
              <a:rPr lang="en-US" dirty="0"/>
              <a:t> </a:t>
            </a:r>
            <a:r>
              <a:rPr lang="en-US" dirty="0" smtClean="0"/>
              <a:t>or as a </a:t>
            </a:r>
            <a:r>
              <a:rPr lang="en-US" dirty="0"/>
              <a:t>Standalone </a:t>
            </a:r>
            <a:r>
              <a:rPr lang="en-US" dirty="0" smtClean="0"/>
              <a:t>installation.</a:t>
            </a:r>
          </a:p>
          <a:p>
            <a:endParaRPr lang="en-US" dirty="0"/>
          </a:p>
          <a:p>
            <a:r>
              <a:rPr lang="en-US" dirty="0"/>
              <a:t>The standalone installation of Chef Compliance server creates a working installation on a single server.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In this course we will use the most common method--the Standalone method.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536075"/>
      </p:ext>
    </p:extLst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1637" y="2292126"/>
            <a:ext cx="12319001" cy="125117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Group Exercise</a:t>
            </a:r>
            <a:br>
              <a:rPr lang="en-US" dirty="0" smtClean="0"/>
            </a:br>
            <a:r>
              <a:rPr lang="en-US" dirty="0" smtClean="0"/>
              <a:t>Standalone </a:t>
            </a:r>
            <a:r>
              <a:rPr lang="en-US" dirty="0"/>
              <a:t>Installation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Standalone Installation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 smtClean="0"/>
              <a:t>ssh into your Compliance Server node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 smtClean="0"/>
              <a:t>Download </a:t>
            </a:r>
            <a:r>
              <a:rPr lang="en-US" dirty="0"/>
              <a:t>a</a:t>
            </a:r>
            <a:r>
              <a:rPr lang="en-US" dirty="0" smtClean="0"/>
              <a:t>nd install the chef-compliance-</a:t>
            </a:r>
            <a:r>
              <a:rPr lang="en-US" i="1" dirty="0" smtClean="0"/>
              <a:t>x</a:t>
            </a:r>
            <a:r>
              <a:rPr lang="en-US" dirty="0" smtClean="0"/>
              <a:t> package on your node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 smtClean="0"/>
              <a:t>Use chef-compliance-</a:t>
            </a:r>
            <a:r>
              <a:rPr lang="en-US" dirty="0" err="1" smtClean="0"/>
              <a:t>ctl</a:t>
            </a:r>
            <a:r>
              <a:rPr lang="en-US" dirty="0" smtClean="0"/>
              <a:t> to initially configure Chef Compliance server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 smtClean="0"/>
              <a:t>Run the Compliance Web UI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764854"/>
      </p:ext>
    </p:extLst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GE: Standalone Installation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650040" y="1856198"/>
            <a:ext cx="5865060" cy="5345953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ssh into the node you want to install the Compliance server on. </a:t>
            </a:r>
          </a:p>
          <a:p>
            <a:pPr lvl="1"/>
            <a:r>
              <a:rPr lang="en-US" dirty="0" smtClean="0"/>
              <a:t>Here is an example of using Putty to do so.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9880" y="236220"/>
            <a:ext cx="5326380" cy="7805902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84095365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GE: Standalone Installation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650040" y="1673318"/>
            <a:ext cx="15605960" cy="5345953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From your local laptop, use a web browser to navigate to </a:t>
            </a: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://downloads.chef.io/compliance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8765" y="3009806"/>
            <a:ext cx="8878470" cy="5043391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04060057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GE: Standalone Installation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650040" y="1559018"/>
            <a:ext cx="14300400" cy="5345953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From the resulting web page, click the Red Had Linux link and then highlight and copy the URL for the </a:t>
            </a:r>
            <a:r>
              <a:rPr lang="en-US" b="1" dirty="0"/>
              <a:t>Red Hat Enterprise Linux </a:t>
            </a:r>
            <a:r>
              <a:rPr lang="en-US" b="1" dirty="0" smtClean="0"/>
              <a:t>6</a:t>
            </a:r>
            <a:r>
              <a:rPr lang="en-US" dirty="0"/>
              <a:t> </a:t>
            </a:r>
            <a:r>
              <a:rPr lang="en-US" dirty="0" smtClean="0"/>
              <a:t>version. </a:t>
            </a:r>
            <a:r>
              <a:rPr lang="en-US" u="sng" dirty="0" smtClean="0"/>
              <a:t>Do not </a:t>
            </a:r>
            <a:r>
              <a:rPr lang="en-US" dirty="0" smtClean="0"/>
              <a:t>click the Download button.</a:t>
            </a:r>
            <a:endParaRPr lang="en-US" dirty="0"/>
          </a:p>
          <a:p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201" y="3131820"/>
            <a:ext cx="15199599" cy="495307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32856822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1121104" y="3055269"/>
            <a:ext cx="14423693" cy="4901960"/>
          </a:xfrm>
        </p:spPr>
        <p:txBody>
          <a:bodyPr/>
          <a:lstStyle/>
          <a:p>
            <a:pPr defTabSz="1217613" fontAlgn="base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SzTx/>
              <a:defRPr/>
            </a:pPr>
            <a:r>
              <a:rPr lang="en-US" dirty="0" smtClean="0"/>
              <a:t>Retrieving </a:t>
            </a:r>
            <a:r>
              <a:rPr lang="en-US" dirty="0"/>
              <a:t>https://</a:t>
            </a:r>
            <a:r>
              <a:rPr lang="en-US" dirty="0" smtClean="0"/>
              <a:t>packagecloud.io/chef/stable/packages/el/6/chef-compliance-0.9.5-2.el6.x86_64.rpm/download</a:t>
            </a:r>
            <a:endParaRPr lang="en-US" dirty="0"/>
          </a:p>
          <a:p>
            <a:pPr defTabSz="1217613" fontAlgn="base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SzTx/>
              <a:defRPr/>
            </a:pPr>
            <a:endParaRPr lang="en-US" dirty="0"/>
          </a:p>
          <a:p>
            <a:pPr defTabSz="1217613" fontAlgn="base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SzTx/>
              <a:defRPr/>
            </a:pPr>
            <a:r>
              <a:rPr lang="en-US" dirty="0"/>
              <a:t>warning: /var/</a:t>
            </a:r>
            <a:r>
              <a:rPr lang="en-US" dirty="0" err="1"/>
              <a:t>tmp</a:t>
            </a:r>
            <a:r>
              <a:rPr lang="en-US" dirty="0"/>
              <a:t>/rpm-tmp.4Mgmgw: Header V4 </a:t>
            </a:r>
            <a:r>
              <a:rPr lang="en-US" dirty="0" smtClean="0"/>
              <a:t>DSA/SHA2 </a:t>
            </a:r>
            <a:r>
              <a:rPr lang="en-US" dirty="0"/>
              <a:t>Signature, key ID 83ef826a: NOKEY</a:t>
            </a:r>
          </a:p>
          <a:p>
            <a:pPr defTabSz="1217613" fontAlgn="base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SzTx/>
              <a:defRPr/>
            </a:pPr>
            <a:r>
              <a:rPr lang="en-US" dirty="0"/>
              <a:t>Preparing...                ########################################### </a:t>
            </a:r>
            <a:r>
              <a:rPr lang="en-US" dirty="0" smtClean="0"/>
              <a:t>[200</a:t>
            </a:r>
            <a:r>
              <a:rPr lang="en-US" dirty="0"/>
              <a:t>%]</a:t>
            </a:r>
          </a:p>
          <a:p>
            <a:pPr defTabSz="1217613" fontAlgn="base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SzTx/>
              <a:defRPr/>
            </a:pPr>
            <a:r>
              <a:rPr lang="en-US" dirty="0"/>
              <a:t>You're about to install chef-compliance!</a:t>
            </a:r>
          </a:p>
          <a:p>
            <a:pPr defTabSz="1217613" fontAlgn="base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SzTx/>
              <a:defRPr/>
            </a:pPr>
            <a:r>
              <a:rPr lang="en-US" dirty="0"/>
              <a:t>   </a:t>
            </a:r>
            <a:r>
              <a:rPr lang="en-US" dirty="0" smtClean="0"/>
              <a:t>2:chef-compliance        </a:t>
            </a:r>
            <a:r>
              <a:rPr lang="en-US" dirty="0"/>
              <a:t>########################################### </a:t>
            </a:r>
            <a:r>
              <a:rPr lang="en-US" dirty="0" smtClean="0"/>
              <a:t>[200</a:t>
            </a:r>
            <a:r>
              <a:rPr lang="en-US" dirty="0"/>
              <a:t>%]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121104" y="1239874"/>
            <a:ext cx="14422528" cy="1600604"/>
          </a:xfrm>
        </p:spPr>
        <p:txBody>
          <a:bodyPr/>
          <a:lstStyle/>
          <a:p>
            <a:r>
              <a:rPr lang="en-US" dirty="0" smtClean="0"/>
              <a:t>$ sudo </a:t>
            </a:r>
            <a:r>
              <a:rPr lang="en-US" dirty="0"/>
              <a:t>rpm -</a:t>
            </a:r>
            <a:r>
              <a:rPr lang="en-US" dirty="0" err="1" smtClean="0"/>
              <a:t>Uvh</a:t>
            </a:r>
            <a:r>
              <a:rPr lang="en-US" dirty="0"/>
              <a:t> </a:t>
            </a:r>
            <a:r>
              <a:rPr lang="en-US" dirty="0" smtClean="0"/>
              <a:t>https</a:t>
            </a:r>
            <a:r>
              <a:rPr lang="en-US" dirty="0"/>
              <a:t>://</a:t>
            </a:r>
            <a:r>
              <a:rPr lang="en-US" dirty="0" smtClean="0"/>
              <a:t>packagecloud.io/chef/stable/packages/el/6/chef-compliance-0.9.5-2.el</a:t>
            </a:r>
            <a:r>
              <a:rPr lang="en-US" i="1" dirty="0" smtClean="0">
                <a:solidFill>
                  <a:srgbClr val="FF0000"/>
                </a:solidFill>
              </a:rPr>
              <a:t>X</a:t>
            </a:r>
            <a:r>
              <a:rPr lang="en-US" dirty="0" smtClean="0"/>
              <a:t>.x86_64.rpm/download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GE: </a:t>
            </a:r>
            <a:r>
              <a:rPr lang="en-US" dirty="0" smtClean="0"/>
              <a:t>Install and Install Compliance Package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351184"/>
      </p:ext>
    </p:extLst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...    </a:t>
            </a:r>
          </a:p>
          <a:p>
            <a:r>
              <a:rPr lang="en-US" dirty="0" smtClean="0"/>
              <a:t>- </a:t>
            </a:r>
            <a:r>
              <a:rPr lang="en-US" dirty="0"/>
              <a:t>change mode from '' to '0644'</a:t>
            </a:r>
          </a:p>
          <a:p>
            <a:r>
              <a:rPr lang="en-US" dirty="0"/>
              <a:t>Recipe: </a:t>
            </a:r>
            <a:r>
              <a:rPr lang="en-US" dirty="0" err="1"/>
              <a:t>sysctl</a:t>
            </a:r>
            <a:r>
              <a:rPr lang="en-US" dirty="0"/>
              <a:t>::service</a:t>
            </a:r>
          </a:p>
          <a:p>
            <a:r>
              <a:rPr lang="en-US" dirty="0"/>
              <a:t>  * service[</a:t>
            </a:r>
            <a:r>
              <a:rPr lang="en-US" dirty="0" err="1"/>
              <a:t>procps</a:t>
            </a:r>
            <a:r>
              <a:rPr lang="en-US" dirty="0"/>
              <a:t>] action start</a:t>
            </a:r>
          </a:p>
          <a:p>
            <a:r>
              <a:rPr lang="en-US" dirty="0"/>
              <a:t>    - start service service[</a:t>
            </a:r>
            <a:r>
              <a:rPr lang="en-US" dirty="0" err="1"/>
              <a:t>procps</a:t>
            </a:r>
            <a:r>
              <a:rPr lang="en-US" dirty="0"/>
              <a:t>]</a:t>
            </a:r>
          </a:p>
          <a:p>
            <a:endParaRPr lang="en-US" dirty="0"/>
          </a:p>
          <a:p>
            <a:r>
              <a:rPr lang="en-US" dirty="0"/>
              <a:t>Running handlers:</a:t>
            </a:r>
          </a:p>
          <a:p>
            <a:r>
              <a:rPr lang="en-US" dirty="0"/>
              <a:t>Running handlers complete</a:t>
            </a:r>
          </a:p>
          <a:p>
            <a:r>
              <a:rPr lang="en-US" dirty="0"/>
              <a:t>Chef Client finished, </a:t>
            </a:r>
            <a:r>
              <a:rPr lang="en-US" dirty="0" smtClean="0"/>
              <a:t>228/224 </a:t>
            </a:r>
            <a:r>
              <a:rPr lang="en-US" dirty="0"/>
              <a:t>resources updated in </a:t>
            </a:r>
            <a:r>
              <a:rPr lang="en-US" dirty="0" smtClean="0"/>
              <a:t>259.522030572 </a:t>
            </a:r>
            <a:r>
              <a:rPr lang="en-US" dirty="0"/>
              <a:t>seconds</a:t>
            </a:r>
          </a:p>
          <a:p>
            <a:r>
              <a:rPr lang="en-US" dirty="0"/>
              <a:t>chef-compliance Reconfigured!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$ sudo </a:t>
            </a:r>
            <a:r>
              <a:rPr lang="en-US" dirty="0"/>
              <a:t>chef-compliance-</a:t>
            </a:r>
            <a:r>
              <a:rPr lang="en-US" dirty="0" err="1"/>
              <a:t>ctl</a:t>
            </a:r>
            <a:r>
              <a:rPr lang="en-US" dirty="0"/>
              <a:t> reconfigure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GE: Initial Configuration of Compliance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7887408"/>
      </p:ext>
    </p:extLst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Base">
  <a:themeElements>
    <a:clrScheme name="Custom 9">
      <a:dk1>
        <a:srgbClr val="3E4346"/>
      </a:dk1>
      <a:lt1>
        <a:srgbClr val="FFFFFF"/>
      </a:lt1>
      <a:dk2>
        <a:srgbClr val="000000"/>
      </a:dk2>
      <a:lt2>
        <a:srgbClr val="FFFFFF"/>
      </a:lt2>
      <a:accent1>
        <a:srgbClr val="F18B21"/>
      </a:accent1>
      <a:accent2>
        <a:srgbClr val="435464"/>
      </a:accent2>
      <a:accent3>
        <a:srgbClr val="7D868C"/>
      </a:accent3>
      <a:accent4>
        <a:srgbClr val="6BB2E2"/>
      </a:accent4>
      <a:accent5>
        <a:srgbClr val="5AB7B2"/>
      </a:accent5>
      <a:accent6>
        <a:srgbClr val="FDB714"/>
      </a:accent6>
      <a:hlink>
        <a:srgbClr val="6BB2E2"/>
      </a:hlink>
      <a:folHlink>
        <a:srgbClr val="FDB71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a:style>
    </a:spDef>
    <a:lnDef>
      <a:spPr>
        <a:ln>
          <a:solidFill>
            <a:schemeClr val="accent4"/>
          </a:solidFill>
        </a:ln>
      </a:spPr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  <a:txDef>
      <a:spPr bwMode="white"/>
      <a:bodyPr vert="horz" wrap="square" lIns="91440" tIns="91440" rIns="91440" bIns="91440" rtlCol="0">
        <a:norm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Chef-TemplateComps_v09-16x9-Light.potx" id="{078CEFDB-FA7A-4E36-9964-13EF367585CB}" vid="{8B87B0F3-7308-43D5-8388-E1B49EA02652}"/>
    </a:ext>
  </a:extLst>
</a:theme>
</file>

<file path=ppt/theme/theme2.xml><?xml version="1.0" encoding="utf-8"?>
<a:theme xmlns:a="http://schemas.openxmlformats.org/drawingml/2006/main" name="Interaction">
  <a:themeElements>
    <a:clrScheme name="Custom 9">
      <a:dk1>
        <a:srgbClr val="3E4346"/>
      </a:dk1>
      <a:lt1>
        <a:srgbClr val="FFFFFF"/>
      </a:lt1>
      <a:dk2>
        <a:srgbClr val="000000"/>
      </a:dk2>
      <a:lt2>
        <a:srgbClr val="FFFFFF"/>
      </a:lt2>
      <a:accent1>
        <a:srgbClr val="F18B21"/>
      </a:accent1>
      <a:accent2>
        <a:srgbClr val="435464"/>
      </a:accent2>
      <a:accent3>
        <a:srgbClr val="7D868C"/>
      </a:accent3>
      <a:accent4>
        <a:srgbClr val="6BB2E2"/>
      </a:accent4>
      <a:accent5>
        <a:srgbClr val="5AB7B2"/>
      </a:accent5>
      <a:accent6>
        <a:srgbClr val="FDB714"/>
      </a:accent6>
      <a:hlink>
        <a:srgbClr val="6BB2E2"/>
      </a:hlink>
      <a:folHlink>
        <a:srgbClr val="FDB71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a:style>
    </a:spDef>
    <a:lnDef>
      <a:spPr>
        <a:ln>
          <a:solidFill>
            <a:schemeClr val="accent4"/>
          </a:solidFill>
        </a:ln>
      </a:spPr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  <a:txDef>
      <a:spPr bwMode="white"/>
      <a:bodyPr vert="horz" wrap="square" lIns="91440" tIns="91440" rIns="91440" bIns="91440" rtlCol="0">
        <a:norm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Chef-TemplateComps_v09-16x9-Light.potx" id="{078CEFDB-FA7A-4E36-9964-13EF367585CB}" vid="{8B87B0F3-7308-43D5-8388-E1B49EA02652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812F700BE7F874999720E88173FE491" ma:contentTypeVersion="0" ma:contentTypeDescription="Create a new document." ma:contentTypeScope="" ma:versionID="3f79f408e2ca720b7aba6e0e32464d0c">
  <xsd:schema xmlns:xsd="http://www.w3.org/2001/XMLSchema" xmlns:xs="http://www.w3.org/2001/XMLSchema" xmlns:p="http://schemas.microsoft.com/office/2006/metadata/properties" xmlns:ns2="7bb5d761-a2ea-4873-95f7-7a6658fb3ef0" targetNamespace="http://schemas.microsoft.com/office/2006/metadata/properties" ma:root="true" ma:fieldsID="1e062cd38ba31e406bfc4340fbc7f87a" ns2:_="">
    <xsd:import namespace="7bb5d761-a2ea-4873-95f7-7a6658fb3ef0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bb5d761-a2ea-4873-95f7-7a6658fb3ef0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7bb5d761-a2ea-4873-95f7-7a6658fb3ef0">M4CWTKMW727E-592-73</_dlc_DocId>
    <_dlc_DocIdUrl xmlns="7bb5d761-a2ea-4873-95f7-7a6658fb3ef0">
      <Url>https://kms.vci.local/marketing/team/_layouts/DocIdRedir.aspx?ID=M4CWTKMW727E-592-73</Url>
      <Description>M4CWTKMW727E-592-73</Description>
    </_dlc_DocIdUrl>
  </documentManagement>
</p:propertie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13EBC30-FE27-4C6A-B723-23FC2188F7DC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164479E5-0B02-49AC-B79E-EC1D6164DDD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bb5d761-a2ea-4873-95f7-7a6658fb3ef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921749B-AEB7-461B-845F-603CABD25259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7bb5d761-a2ea-4873-95f7-7a6658fb3ef0"/>
    <ds:schemaRef ds:uri="http://purl.org/dc/terms/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4.xml><?xml version="1.0" encoding="utf-8"?>
<ds:datastoreItem xmlns:ds="http://schemas.openxmlformats.org/officeDocument/2006/customXml" ds:itemID="{5CDEB364-43EC-4510-9881-539C2A3FCE9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Template-FW</Template>
  <TotalTime>317</TotalTime>
  <Words>841</Words>
  <Application>Microsoft Office PowerPoint</Application>
  <PresentationFormat>Custom</PresentationFormat>
  <Paragraphs>117</Paragraphs>
  <Slides>16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ＭＳ Ｐゴシック</vt:lpstr>
      <vt:lpstr>Arial</vt:lpstr>
      <vt:lpstr>Courier New</vt:lpstr>
      <vt:lpstr>Wingdings</vt:lpstr>
      <vt:lpstr>Base</vt:lpstr>
      <vt:lpstr>Interaction</vt:lpstr>
      <vt:lpstr>Installing Chef Compliance</vt:lpstr>
      <vt:lpstr>Objectives</vt:lpstr>
      <vt:lpstr>Compliance Installation Options</vt:lpstr>
      <vt:lpstr>Group Exercise Standalone Installation</vt:lpstr>
      <vt:lpstr>GE: Standalone Installation</vt:lpstr>
      <vt:lpstr>GE: Standalone Installation</vt:lpstr>
      <vt:lpstr>GE: Standalone Installation</vt:lpstr>
      <vt:lpstr>GE: Install and Install Compliance Package</vt:lpstr>
      <vt:lpstr>GE: Initial Configuration of Compliance</vt:lpstr>
      <vt:lpstr>GE: Create Administrator Credentials</vt:lpstr>
      <vt:lpstr>GE: Connect to your Compliance Web UI</vt:lpstr>
      <vt:lpstr>GE: Log into your Compliance Web UI</vt:lpstr>
      <vt:lpstr>GE: Test your Compliance Web UI</vt:lpstr>
      <vt:lpstr>Compliance Upgrades</vt:lpstr>
      <vt:lpstr>Review Questions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Del Fante</dc:creator>
  <cp:lastModifiedBy>Steve Del Fante</cp:lastModifiedBy>
  <cp:revision>57</cp:revision>
  <cp:lastPrinted>2015-02-07T23:49:10Z</cp:lastPrinted>
  <dcterms:created xsi:type="dcterms:W3CDTF">2015-11-10T15:58:30Z</dcterms:created>
  <dcterms:modified xsi:type="dcterms:W3CDTF">2015-12-11T16:27:39Z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0x0101000812F700BE7F874999720E88173FE491</vt:lpwstr>
  </property>
  <property fmtid="{D5CDD505-2E9C-101B-9397-08002B2CF9AE}" pid="3" name="_dlc_DocIdItemGuid">
    <vt:lpwstr>bfd9fc01-1599-4dd9-b7eb-4ffa6e7bdb79</vt:lpwstr>
  </property>
</Properties>
</file>