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2"/>
  </p:notesMasterIdLst>
  <p:handoutMasterIdLst>
    <p:handoutMasterId r:id="rId23"/>
  </p:handoutMasterIdLst>
  <p:sldIdLst>
    <p:sldId id="256" r:id="rId7"/>
    <p:sldId id="291" r:id="rId8"/>
    <p:sldId id="257" r:id="rId9"/>
    <p:sldId id="283" r:id="rId10"/>
    <p:sldId id="284" r:id="rId11"/>
    <p:sldId id="286" r:id="rId12"/>
    <p:sldId id="285" r:id="rId13"/>
    <p:sldId id="287" r:id="rId14"/>
    <p:sldId id="292" r:id="rId15"/>
    <p:sldId id="288" r:id="rId16"/>
    <p:sldId id="289" r:id="rId17"/>
    <p:sldId id="290" r:id="rId18"/>
    <p:sldId id="273" r:id="rId19"/>
    <p:sldId id="276" r:id="rId20"/>
    <p:sldId id="267" r:id="rId2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57040" autoAdjust="0"/>
  </p:normalViewPr>
  <p:slideViewPr>
    <p:cSldViewPr snapToGrid="0">
      <p:cViewPr varScale="1">
        <p:scale>
          <a:sx n="27" d="100"/>
          <a:sy n="27" d="100"/>
        </p:scale>
        <p:origin x="1736" y="3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architecture</a:t>
            </a:r>
            <a:r>
              <a:rPr lang="en-US" baseline="0" dirty="0" smtClean="0"/>
              <a:t> </a:t>
            </a:r>
            <a:r>
              <a:rPr lang="en-US" dirty="0" smtClean="0"/>
              <a:t>you'll start</a:t>
            </a:r>
            <a:r>
              <a:rPr lang="en-US" baseline="0" dirty="0" smtClean="0"/>
              <a:t> using in a few minutes. </a:t>
            </a:r>
            <a:r>
              <a:rPr lang="en-US" sz="900" dirty="0" smtClean="0"/>
              <a:t>To ensure the smoothest setup experience, you'll be using a virtual workstation with all the necessary tools installed</a:t>
            </a:r>
            <a:r>
              <a:rPr lang="en-US" sz="900" baseline="0" dirty="0" smtClean="0"/>
              <a:t> </a:t>
            </a:r>
            <a:r>
              <a:rPr lang="en-US" dirty="0" smtClean="0"/>
              <a:t>so you can start using Chef right away.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2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architecture you'll be using later in this course</a:t>
            </a:r>
            <a:r>
              <a:rPr lang="en-US" baseline="0" dirty="0" smtClean="0"/>
              <a:t>. </a:t>
            </a:r>
            <a:r>
              <a:rPr lang="en-US" dirty="0" smtClean="0"/>
              <a:t>When using this architecture, the Chef tools</a:t>
            </a:r>
            <a:r>
              <a:rPr lang="en-US" baseline="0" dirty="0" smtClean="0"/>
              <a:t> will be installed on your laptop and you'll perform your configurations locally before pushing them to the Chef server and ultimately to the nodes you will be managing. 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way, when you complete this course </a:t>
            </a:r>
            <a:r>
              <a:rPr lang="en-US" dirty="0" smtClean="0"/>
              <a:t>you will have a code repository </a:t>
            </a:r>
            <a:r>
              <a:rPr lang="en-US" baseline="0" dirty="0" smtClean="0"/>
              <a:t>on your laptop </a:t>
            </a:r>
            <a:r>
              <a:rPr lang="en-US" dirty="0" smtClean="0"/>
              <a:t>that can be used and modified to solve real business problems.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aseline="0" dirty="0" smtClean="0"/>
              <a:t>We'll discuss the items in this architecture in more detail later in this class.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5435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0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should use an </a:t>
            </a:r>
            <a:r>
              <a:rPr lang="en-US" dirty="0" err="1" smtClean="0"/>
              <a:t>ssh</a:t>
            </a:r>
            <a:r>
              <a:rPr lang="en-US" dirty="0" smtClean="0"/>
              <a:t> client like </a:t>
            </a:r>
            <a:r>
              <a:rPr lang="en-US" dirty="0" err="1" smtClean="0"/>
              <a:t>PuTTY</a:t>
            </a:r>
            <a:r>
              <a:rPr lang="en-US" dirty="0" smtClean="0"/>
              <a:t> to connect to the remote workstation that we</a:t>
            </a:r>
            <a:r>
              <a:rPr lang="en-US" baseline="0" dirty="0" smtClean="0"/>
              <a:t> assign to you. You'll need to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into your assigned workstation in order to issue Chef commands.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Instructor Note: You should assign the participants their nodes at this time. The login credentials for them is chef/chef.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53684" y="322703"/>
            <a:ext cx="782233" cy="79325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20567" y="3237375"/>
            <a:ext cx="14417959" cy="5727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GE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Exercise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299200" y="8579662"/>
            <a:ext cx="3657600" cy="486833"/>
          </a:xfrm>
          <a:prstGeom prst="rect">
            <a:avLst/>
          </a:prstGeom>
        </p:spPr>
        <p:txBody>
          <a:bodyPr/>
          <a:lstStyle/>
          <a:p>
            <a:fld id="{D3C6E21F-9381-4880-84FB-1E73165A9E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1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4294967295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9041" y="3979727"/>
            <a:ext cx="1486329" cy="16884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962358" y="7410036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9137832" y="4144980"/>
            <a:ext cx="3593473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Virtual Workstation</a:t>
            </a:r>
          </a:p>
          <a:p>
            <a:pPr algn="ctr"/>
            <a:r>
              <a:rPr lang="en-US" sz="2667" dirty="0"/>
              <a:t>Preconfigured with Chef tools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299200" y="8579662"/>
            <a:ext cx="3657600" cy="486833"/>
          </a:xfrm>
          <a:prstGeom prst="rect">
            <a:avLst/>
          </a:prstGeom>
        </p:spPr>
        <p:txBody>
          <a:bodyPr/>
          <a:lstStyle/>
          <a:p>
            <a:fld id="{D3C6E21F-9381-4880-84FB-1E73165A9E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2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4294967295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9137831" y="414498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Chef Server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white">
          <a:xfrm>
            <a:off x="5605217" y="7398210"/>
            <a:ext cx="2198204" cy="654303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Local Workstation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white">
          <a:xfrm>
            <a:off x="13045961" y="753174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Nodes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258380" y="5429028"/>
            <a:ext cx="1366969" cy="1899513"/>
            <a:chOff x="9289520" y="4376570"/>
            <a:chExt cx="1025227" cy="1424635"/>
          </a:xfrm>
        </p:grpSpPr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/>
          <p:cNvCxnSpPr/>
          <p:nvPr/>
        </p:nvCxnSpPr>
        <p:spPr>
          <a:xfrm flipV="1">
            <a:off x="7462157" y="3789591"/>
            <a:ext cx="1650730" cy="2045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25749" y="3675018"/>
            <a:ext cx="2132631" cy="17540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http://www.clipartpal.com/_thumbs/pd/computer/hardware/server_123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25" y="2330445"/>
            <a:ext cx="1691126" cy="1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086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63694"/>
            <a:ext cx="14898624" cy="5345953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Explain the </a:t>
            </a:r>
            <a:r>
              <a:rPr lang="en-US" dirty="0" smtClean="0"/>
              <a:t>Chef </a:t>
            </a:r>
            <a:r>
              <a:rPr lang="en-US" dirty="0"/>
              <a:t>Compliance </a:t>
            </a:r>
            <a:r>
              <a:rPr lang="en-US" dirty="0" smtClean="0"/>
              <a:t>workflow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Configure </a:t>
            </a:r>
            <a:r>
              <a:rPr lang="en-US" dirty="0"/>
              <a:t>the Chef Compliance server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and modify Chef Compliance profiles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tests with Chef Compliance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View compliance statistics for </a:t>
            </a:r>
            <a:r>
              <a:rPr lang="en-US" dirty="0" smtClean="0"/>
              <a:t>a node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Chef Compliance server is a centralized location from which all aspects of the state or your infrastructure’s compliance can be managed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With Chef Compliance you can test </a:t>
            </a:r>
            <a:r>
              <a:rPr lang="en-US" dirty="0"/>
              <a:t>any node in your infrastructure, including all of the common UNIX and Linux platforms and most versions of Microsoft </a:t>
            </a:r>
            <a:r>
              <a:rPr lang="en-US" dirty="0" smtClean="0"/>
              <a:t>Windows.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Chef Compliance can continuously </a:t>
            </a:r>
            <a:r>
              <a:rPr lang="en-US" dirty="0"/>
              <a:t>test any node against the goals of your organization’s security management </a:t>
            </a:r>
            <a:r>
              <a:rPr lang="en-US" dirty="0" smtClean="0"/>
              <a:t>lifecycle.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is built over </a:t>
            </a:r>
            <a:r>
              <a:rPr lang="en-US" dirty="0" err="1" smtClean="0"/>
              <a:t>InSpec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InSpec</a:t>
            </a:r>
            <a:r>
              <a:rPr lang="en-US" dirty="0"/>
              <a:t> 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TBD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2039078"/>
            <a:ext cx="15207581" cy="5345953"/>
          </a:xfrm>
        </p:spPr>
        <p:txBody>
          <a:bodyPr/>
          <a:lstStyle/>
          <a:p>
            <a:r>
              <a:rPr lang="en-US" sz="3733" dirty="0" smtClean="0"/>
              <a:t>We have provided two servers for you to use while performing lab exercises in this course:</a:t>
            </a:r>
          </a:p>
          <a:p>
            <a:endParaRPr lang="en-US" sz="3733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733" dirty="0" smtClean="0"/>
              <a:t>One node to install and run Chef Compliance 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733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733" dirty="0" smtClean="0"/>
              <a:t>One node to perform Chef Compliance tests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Your Lab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167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Into the Remote Workstation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9">
    <a:dk1>
      <a:srgbClr val="3E4346"/>
    </a:dk1>
    <a:lt1>
      <a:srgbClr val="FFFFFF"/>
    </a:lt1>
    <a:dk2>
      <a:srgbClr val="000000"/>
    </a:dk2>
    <a:lt2>
      <a:srgbClr val="FFFFFF"/>
    </a:lt2>
    <a:accent1>
      <a:srgbClr val="F18B21"/>
    </a:accent1>
    <a:accent2>
      <a:srgbClr val="435464"/>
    </a:accent2>
    <a:accent3>
      <a:srgbClr val="7D868C"/>
    </a:accent3>
    <a:accent4>
      <a:srgbClr val="6BB2E2"/>
    </a:accent4>
    <a:accent5>
      <a:srgbClr val="5AB7B2"/>
    </a:accent5>
    <a:accent6>
      <a:srgbClr val="FDB714"/>
    </a:accent6>
    <a:hlink>
      <a:srgbClr val="6BB2E2"/>
    </a:hlink>
    <a:folHlink>
      <a:srgbClr val="FDB71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665</TotalTime>
  <Words>754</Words>
  <Application>Microsoft Office PowerPoint</Application>
  <PresentationFormat>Custom</PresentationFormat>
  <Paragraphs>117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</vt:lpstr>
      <vt:lpstr>Chef Compliance and InSpec</vt:lpstr>
      <vt:lpstr>Compliance Profiles</vt:lpstr>
      <vt:lpstr>Compliance Web UI</vt:lpstr>
      <vt:lpstr>Your Lab Environment</vt:lpstr>
      <vt:lpstr>SSH Into the Remote Workstation</vt:lpstr>
      <vt:lpstr>Hands-on Legend</vt:lpstr>
      <vt:lpstr>Boilerplate</vt:lpstr>
      <vt:lpstr>Boilerplate</vt:lpstr>
      <vt:lpstr>PowerPoint Presentation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50</cp:revision>
  <cp:lastPrinted>2015-02-07T23:49:10Z</cp:lastPrinted>
  <dcterms:created xsi:type="dcterms:W3CDTF">2015-11-10T15:58:30Z</dcterms:created>
  <dcterms:modified xsi:type="dcterms:W3CDTF">2015-12-01T22:18:14Z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