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8"/>
  </p:notesMasterIdLst>
  <p:handoutMasterIdLst>
    <p:handoutMasterId r:id="rId69"/>
  </p:handoutMasterIdLst>
  <p:sldIdLst>
    <p:sldId id="256" r:id="rId7"/>
    <p:sldId id="257" r:id="rId8"/>
    <p:sldId id="271" r:id="rId9"/>
    <p:sldId id="272" r:id="rId10"/>
    <p:sldId id="283" r:id="rId11"/>
    <p:sldId id="290" r:id="rId12"/>
    <p:sldId id="291"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58" r:id="rId27"/>
    <p:sldId id="313" r:id="rId28"/>
    <p:sldId id="315" r:id="rId29"/>
    <p:sldId id="306" r:id="rId30"/>
    <p:sldId id="317" r:id="rId31"/>
    <p:sldId id="316" r:id="rId32"/>
    <p:sldId id="318" r:id="rId33"/>
    <p:sldId id="319" r:id="rId34"/>
    <p:sldId id="320" r:id="rId35"/>
    <p:sldId id="321" r:id="rId36"/>
    <p:sldId id="322" r:id="rId37"/>
    <p:sldId id="330" r:id="rId38"/>
    <p:sldId id="324" r:id="rId39"/>
    <p:sldId id="325" r:id="rId40"/>
    <p:sldId id="326" r:id="rId41"/>
    <p:sldId id="327" r:id="rId42"/>
    <p:sldId id="328" r:id="rId43"/>
    <p:sldId id="329" r:id="rId44"/>
    <p:sldId id="332" r:id="rId45"/>
    <p:sldId id="333" r:id="rId46"/>
    <p:sldId id="353" r:id="rId47"/>
    <p:sldId id="334" r:id="rId48"/>
    <p:sldId id="356" r:id="rId49"/>
    <p:sldId id="336" r:id="rId50"/>
    <p:sldId id="346" r:id="rId51"/>
    <p:sldId id="349" r:id="rId52"/>
    <p:sldId id="350" r:id="rId53"/>
    <p:sldId id="351" r:id="rId54"/>
    <p:sldId id="352" r:id="rId55"/>
    <p:sldId id="348" r:id="rId56"/>
    <p:sldId id="347" r:id="rId57"/>
    <p:sldId id="339" r:id="rId58"/>
    <p:sldId id="340" r:id="rId59"/>
    <p:sldId id="341" r:id="rId60"/>
    <p:sldId id="342" r:id="rId61"/>
    <p:sldId id="343" r:id="rId62"/>
    <p:sldId id="344" r:id="rId63"/>
    <p:sldId id="345" r:id="rId64"/>
    <p:sldId id="275" r:id="rId65"/>
    <p:sldId id="276" r:id="rId66"/>
    <p:sldId id="267" r:id="rId67"/>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1234" autoAdjust="0"/>
  </p:normalViewPr>
  <p:slideViewPr>
    <p:cSldViewPr snapToGrid="0">
      <p:cViewPr varScale="1">
        <p:scale>
          <a:sx n="26" d="100"/>
          <a:sy n="26" d="100"/>
        </p:scale>
        <p:origin x="1132" y="3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2016-01-11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2016-01-11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TBD The impact of 1.0 indicates this is a Major issue</a:t>
            </a:r>
            <a:r>
              <a:rPr lang="en-US" sz="1200" baseline="0" dirty="0" smtClean="0"/>
              <a:t> 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err="1" smtClean="0"/>
              <a:t>desc</a:t>
            </a:r>
            <a:r>
              <a:rPr lang="en-US" sz="1200" dirty="0" smtClean="0"/>
              <a:t> is typically human-readable description sourced from the CIS or source doc.</a:t>
            </a:r>
          </a:p>
          <a:p>
            <a:endParaRPr lang="en-US" sz="1200" dirty="0" smtClean="0"/>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uncomment the `verifier` and `name: </a:t>
            </a:r>
            <a:r>
              <a:rPr lang="en-US" dirty="0" err="1" smtClean="0"/>
              <a:t>inspec</a:t>
            </a:r>
            <a:r>
              <a:rPr lang="en-US" dirty="0" smtClean="0"/>
              <a:t>'</a:t>
            </a:r>
            <a:r>
              <a:rPr lang="en-US" baseline="0" dirty="0" smtClean="0"/>
              <a:t> lines.</a:t>
            </a:r>
          </a:p>
          <a:p>
            <a:endParaRPr lang="en-US" sz="1200" b="1" dirty="0" smtClean="0"/>
          </a:p>
          <a:p>
            <a:r>
              <a:rPr lang="en-US" sz="1200" b="0" dirty="0" smtClean="0"/>
              <a:t>verifier:</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4914900" y="3467100"/>
            <a:ext cx="6534150" cy="1600200"/>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pic>
        <p:nvPicPr>
          <p:cNvPr id="8" name="Picture 7"/>
          <p:cNvPicPr>
            <a:picLocks noChangeAspect="1"/>
          </p:cNvPicPr>
          <p:nvPr/>
        </p:nvPicPr>
        <p:blipFill>
          <a:blip r:embed="rId4"/>
          <a:stretch>
            <a:fillRect/>
          </a:stretch>
        </p:blipFill>
        <p:spPr>
          <a:xfrm>
            <a:off x="5711825" y="4667250"/>
            <a:ext cx="10487025" cy="3181350"/>
          </a:xfrm>
          <a:prstGeom prst="rect">
            <a:avLst/>
          </a:prstGeom>
          <a:ln>
            <a:solidFill>
              <a:schemeClr val="accent1"/>
            </a:solidFill>
          </a:ln>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GE: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err="1"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node</a:t>
            </a:r>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into your </a:t>
            </a:r>
            <a:r>
              <a:rPr lang="en-US" sz="2800" b="1" dirty="0" smtClean="0"/>
              <a:t>target</a:t>
            </a:r>
            <a:r>
              <a:rPr lang="en-US" sz="2800" dirty="0" smtClean="0"/>
              <a:t> node (not your compliance server node) </a:t>
            </a:r>
            <a:r>
              <a:rPr lang="en-US" sz="2800" dirty="0" smtClean="0"/>
              <a:t>using ssh and </a:t>
            </a:r>
            <a:r>
              <a:rPr lang="en-US" sz="2800" dirty="0" smtClean="0"/>
              <a:t>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rmAutofit/>
          </a:bodyPr>
          <a:lstStyle/>
          <a:p>
            <a:r>
              <a:rPr lang="en-US" dirty="0" smtClean="0"/>
              <a:t>GE: Create an SSH Cookbook and CD to it</a:t>
            </a:r>
            <a:endParaRPr lang="en-US"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smtClean="0"/>
              <a:t>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hasCustomPrompt="1"/>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hasCustomPrompt="1"/>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a:t>
            </a:r>
            <a:r>
              <a:rPr lang="en-US" dirty="0" smtClean="0"/>
              <a:t>Linux Node </a:t>
            </a:r>
            <a:r>
              <a:rPr lang="en-US" dirty="0" smtClean="0"/>
              <a:t>to Scan</a:t>
            </a:r>
          </a:p>
          <a:p>
            <a:pPr marL="342900" indent="-342900">
              <a:buFont typeface="Wingdings" panose="05000000000000000000" pitchFamily="2" charset="2"/>
              <a:buChar char="q"/>
            </a:pPr>
            <a:r>
              <a:rPr lang="en-US" dirty="0" smtClean="0"/>
              <a:t>Test </a:t>
            </a:r>
            <a:r>
              <a:rPr lang="en-US" dirty="0" smtClean="0"/>
              <a:t>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endParaRPr lang="en-US" dirty="0" smtClean="0"/>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 </a:t>
            </a:r>
            <a:r>
              <a:rPr lang="en-US" dirty="0" err="1" smtClean="0"/>
              <a:t>tbd</a:t>
            </a:r>
            <a:r>
              <a:rPr lang="en-US" dirty="0" smtClean="0"/>
              <a:t> check cases </a:t>
            </a:r>
            <a:r>
              <a:rPr lang="en-US" dirty="0" err="1" smtClean="0"/>
              <a:t>abive</a:t>
            </a:r>
            <a:r>
              <a:rPr lang="en-US" dirty="0" smtClean="0"/>
              <a:t>,</a:t>
            </a:r>
          </a:p>
          <a:p>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3.0</a:t>
            </a:r>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4" name="Picture 3"/>
          <p:cNvPicPr>
            <a:picLocks noChangeAspect="1"/>
          </p:cNvPicPr>
          <p:nvPr/>
        </p:nvPicPr>
        <p:blipFill>
          <a:blip r:embed="rId3"/>
          <a:stretch>
            <a:fillRect/>
          </a:stretch>
        </p:blipFill>
        <p:spPr>
          <a:xfrm>
            <a:off x="1712480" y="3420205"/>
            <a:ext cx="12831041" cy="4504669"/>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4938350"/>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CLI</a:t>
            </a:r>
            <a:endParaRPr lang="en-US" dirty="0"/>
          </a:p>
        </p:txBody>
      </p:sp>
      <p:sp>
        <p:nvSpPr>
          <p:cNvPr id="3" name="Subtitle 2"/>
          <p:cNvSpPr>
            <a:spLocks noGrp="1"/>
          </p:cNvSpPr>
          <p:nvPr>
            <p:ph type="subTitle" idx="1"/>
          </p:nvPr>
        </p:nvSpPr>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target node</a:t>
            </a:r>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 You may need to type the </a:t>
            </a:r>
            <a:r>
              <a:rPr lang="en-US" b="1" dirty="0"/>
              <a:t>default</a:t>
            </a:r>
            <a:r>
              <a:rPr lang="en-US" dirty="0"/>
              <a:t> environment </a:t>
            </a:r>
            <a:r>
              <a:rPr lang="en-US" dirty="0" smtClean="0"/>
              <a:t>initially.</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2390</TotalTime>
  <Words>4306</Words>
  <Application>Microsoft Office PowerPoint</Application>
  <PresentationFormat>Custom</PresentationFormat>
  <Paragraphs>671</Paragraphs>
  <Slides>61</Slides>
  <Notes>51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61</vt:i4>
      </vt:variant>
    </vt:vector>
  </HeadingPairs>
  <TitlesOfParts>
    <vt:vector size="67"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Profile</vt:lpstr>
      <vt:lpstr>Discussion: InSpec Profile Code</vt:lpstr>
      <vt:lpstr>Discussion: InSpec Profile Code</vt:lpstr>
      <vt:lpstr>Example: Node's ssh config</vt:lpstr>
      <vt:lpstr>Let's Remediate the Issue</vt:lpstr>
      <vt:lpstr>GE: Remediating the Issue</vt:lpstr>
      <vt:lpstr>GE: Remediating the Issue</vt:lpstr>
      <vt:lpstr>GE: Create an SSH Cookbook and CD to it</vt:lpstr>
      <vt:lpstr>GE: Create an SSH Cookbook</vt:lpstr>
      <vt:lpstr>GE: Create an SSH Client Recipe</vt:lpstr>
      <vt:lpstr>GE: Create an SSH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CLI</vt:lpstr>
      <vt:lpstr>GE: What is your Docker ID?</vt:lpstr>
      <vt:lpstr>GE: Running InSpec from the CLI</vt:lpstr>
      <vt:lpstr>GE: Update the Template</vt:lpstr>
      <vt:lpstr>GE: Update the Template</vt:lpstr>
      <vt:lpstr>GE: Ensure you are in ~/cookbooks/ssh</vt:lpstr>
      <vt:lpstr>GE: Run `kitchen converge`</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256</cp:revision>
  <cp:lastPrinted>2015-02-07T23:49:10Z</cp:lastPrinted>
  <dcterms:created xsi:type="dcterms:W3CDTF">2015-11-10T15:58:30Z</dcterms:created>
  <dcterms:modified xsi:type="dcterms:W3CDTF">2016-01-11T22:25:14Z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