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3"/>
  </p:notesMasterIdLst>
  <p:handoutMasterIdLst>
    <p:handoutMasterId r:id="rId34"/>
  </p:handoutMasterIdLst>
  <p:sldIdLst>
    <p:sldId id="256" r:id="rId7"/>
    <p:sldId id="257" r:id="rId8"/>
    <p:sldId id="292" r:id="rId9"/>
    <p:sldId id="329" r:id="rId10"/>
    <p:sldId id="315" r:id="rId11"/>
    <p:sldId id="272" r:id="rId12"/>
    <p:sldId id="328" r:id="rId13"/>
    <p:sldId id="278" r:id="rId14"/>
    <p:sldId id="327" r:id="rId15"/>
    <p:sldId id="332" r:id="rId16"/>
    <p:sldId id="331" r:id="rId17"/>
    <p:sldId id="333" r:id="rId18"/>
    <p:sldId id="279" r:id="rId19"/>
    <p:sldId id="335" r:id="rId20"/>
    <p:sldId id="324" r:id="rId21"/>
    <p:sldId id="337" r:id="rId22"/>
    <p:sldId id="338" r:id="rId23"/>
    <p:sldId id="293" r:id="rId24"/>
    <p:sldId id="339" r:id="rId25"/>
    <p:sldId id="341" r:id="rId26"/>
    <p:sldId id="343" r:id="rId27"/>
    <p:sldId id="340" r:id="rId28"/>
    <p:sldId id="344" r:id="rId29"/>
    <p:sldId id="301" r:id="rId30"/>
    <p:sldId id="276" r:id="rId31"/>
    <p:sldId id="267" r:id="rId3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7443" autoAdjust="0"/>
  </p:normalViewPr>
  <p:slideViewPr>
    <p:cSldViewPr snapToGrid="0">
      <p:cViewPr varScale="1">
        <p:scale>
          <a:sx n="36" d="100"/>
          <a:sy n="36" d="100"/>
        </p:scale>
        <p:origin x="1272" y="60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2016-02-26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8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In this example you will use the `</a:t>
            </a:r>
            <a:r>
              <a:rPr lang="en-US" dirty="0" err="1" smtClean="0"/>
              <a:t>cp</a:t>
            </a:r>
            <a:r>
              <a:rPr lang="en-US" dirty="0" smtClean="0"/>
              <a:t>` command to make a copy of the  `</a:t>
            </a:r>
            <a:r>
              <a:rPr lang="en-US" dirty="0" err="1" smtClean="0"/>
              <a:t>example.rb</a:t>
            </a:r>
            <a:r>
              <a:rPr lang="en-US" dirty="0" smtClean="0"/>
              <a:t>' control and name the copy `</a:t>
            </a:r>
            <a:r>
              <a:rPr lang="en-US" dirty="0" err="1" smtClean="0"/>
              <a:t>tmp</a:t>
            </a:r>
            <a:r>
              <a:rPr lang="en-US" dirty="0" smtClean="0"/>
              <a:t>/rb`.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You should now see that</a:t>
            </a:r>
            <a:r>
              <a:rPr lang="en-US" baseline="0" dirty="0" smtClean="0"/>
              <a:t> </a:t>
            </a:r>
            <a:r>
              <a:rPr lang="en-US" dirty="0" smtClean="0"/>
              <a:t>`</a:t>
            </a:r>
            <a:r>
              <a:rPr lang="en-US" dirty="0" err="1" smtClean="0"/>
              <a:t>tmp.rb</a:t>
            </a:r>
            <a:r>
              <a:rPr lang="en-US" dirty="0" smtClean="0"/>
              <a:t>`</a:t>
            </a:r>
            <a:r>
              <a:rPr lang="en-US" baseline="0" dirty="0" smtClean="0"/>
              <a:t> reside next to the default `</a:t>
            </a:r>
            <a:r>
              <a:rPr lang="en-US" baseline="0" dirty="0" err="1" smtClean="0"/>
              <a:t>example.rb</a:t>
            </a:r>
            <a:r>
              <a:rPr lang="en-US" baseline="0" dirty="0" smtClean="0"/>
              <a:t>`.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4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everything highlighted</a:t>
            </a:r>
            <a:r>
              <a:rPr lang="en-US" baseline="0" dirty="0" smtClean="0"/>
              <a:t> in this example.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26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the first half of this control</a:t>
            </a:r>
            <a:r>
              <a:rPr lang="en-US" baseline="0" dirty="0" smtClean="0"/>
              <a:t> as shown here. You'll write the second half below this part in a moment.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</a:t>
            </a:r>
            <a:r>
              <a:rPr lang="en-US" baseline="0" dirty="0" smtClean="0"/>
              <a:t> </a:t>
            </a:r>
            <a:r>
              <a:rPr lang="en-US" dirty="0" smtClean="0"/>
              <a:t>Note: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t's generally correct to use single quotes unless string interpolation is used, in which doubles are correct.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tbd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- Check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team about describe statement correctness. We need to make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this example consistent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wrt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quotes.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79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Write the second half of this control</a:t>
            </a:r>
            <a:r>
              <a:rPr lang="en-US" baseline="0" dirty="0" smtClean="0"/>
              <a:t> as shown here, just below the code you wrote on the preceding slide.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We've </a:t>
            </a:r>
            <a:r>
              <a:rPr lang="en-US" baseline="0" dirty="0" smtClean="0"/>
              <a:t>pasted the </a:t>
            </a:r>
            <a:r>
              <a:rPr lang="en-US" baseline="0" dirty="0" smtClean="0"/>
              <a:t>entire control code </a:t>
            </a:r>
            <a:r>
              <a:rPr lang="en-US" baseline="0" dirty="0" smtClean="0"/>
              <a:t>below so you can see it better</a:t>
            </a:r>
            <a:r>
              <a:rPr lang="en-US" baseline="0" dirty="0" smtClean="0"/>
              <a:t>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dirty="0" smtClean="0"/>
              <a:t># encoding: utf-8</a:t>
            </a:r>
          </a:p>
          <a:p>
            <a:r>
              <a:rPr lang="en-US" b="1" dirty="0" smtClean="0"/>
              <a:t># copyright: 2015, The Authors</a:t>
            </a:r>
          </a:p>
          <a:p>
            <a:r>
              <a:rPr lang="en-US" b="1" dirty="0" smtClean="0"/>
              <a:t># license: All rights reserved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88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use '</a:t>
            </a:r>
            <a:r>
              <a:rPr lang="en-US" dirty="0" err="1" smtClean="0"/>
              <a:t>inspec</a:t>
            </a:r>
            <a:r>
              <a:rPr lang="en-US" dirty="0" smtClean="0"/>
              <a:t> check` to verify</a:t>
            </a:r>
            <a:r>
              <a:rPr lang="en-US" baseline="0" dirty="0" smtClean="0"/>
              <a:t> </a:t>
            </a:r>
            <a:r>
              <a:rPr lang="en-US" dirty="0" smtClean="0"/>
              <a:t>the compliance profile code that you wrote. You</a:t>
            </a:r>
            <a:r>
              <a:rPr lang="en-US" baseline="0" dirty="0" smtClean="0"/>
              <a:t> should see no errors or warnings.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use '</a:t>
            </a:r>
            <a:r>
              <a:rPr lang="en-US" dirty="0" err="1" smtClean="0"/>
              <a:t>inspec</a:t>
            </a:r>
            <a:r>
              <a:rPr lang="en-US" dirty="0" smtClean="0"/>
              <a:t> exec` to test your compliance profile against the node you are working on. You</a:t>
            </a:r>
            <a:r>
              <a:rPr lang="en-US" baseline="0" dirty="0" smtClean="0"/>
              <a:t> should see no failures.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Since your profile has passed the 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tests, it is now ready to be uploaded to the Compliance Server. We can assume this new </a:t>
            </a:r>
            <a:r>
              <a:rPr lang="en-US" baseline="0" dirty="0" err="1" smtClean="0"/>
              <a:t>compl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6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15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2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` can create all the directories and basic files that the Compliance Server and </a:t>
            </a: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</a:t>
            </a:r>
            <a:r>
              <a:rPr lang="en-US" baseline="0" dirty="0" smtClean="0"/>
              <a:t> require.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41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...this</a:t>
            </a:r>
            <a:r>
              <a:rPr lang="en-US" baseline="0" dirty="0" smtClean="0"/>
              <a:t> is an example of running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exec` against the system using the `~/secureprofile_01/controls/</a:t>
            </a:r>
            <a:r>
              <a:rPr lang="en-US" baseline="0" dirty="0" err="1" smtClean="0"/>
              <a:t>tmp.rb</a:t>
            </a:r>
            <a:r>
              <a:rPr lang="en-US" baseline="0" dirty="0" smtClean="0"/>
              <a:t>' as modified on the preceding slide.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 you can see, based on the modified control,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exec` expected the /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 directory to be owned by `other` but in fact /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 is owned by root.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As an optional lab, you can have the students modify their `~/secureprofile_01/controls/</a:t>
            </a:r>
            <a:r>
              <a:rPr lang="en-US" baseline="0" dirty="0" err="1" smtClean="0"/>
              <a:t>tmp.rb</a:t>
            </a:r>
            <a:r>
              <a:rPr lang="en-US" baseline="0" dirty="0" smtClean="0"/>
              <a:t>' as shown on the previous slide and then run the command on this slide. If you do, make sure they change the `secureprofile_01/controls/</a:t>
            </a:r>
            <a:r>
              <a:rPr lang="en-US" baseline="0" dirty="0" err="1" smtClean="0"/>
              <a:t>tmp.rb</a:t>
            </a:r>
            <a:r>
              <a:rPr lang="en-US" baseline="0" dirty="0" smtClean="0"/>
              <a:t>' back so it checks that /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 is owned by root.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51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49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 Answers: </a:t>
            </a:r>
            <a:br>
              <a:rPr lang="en-US" dirty="0" smtClean="0"/>
            </a:br>
            <a:r>
              <a:rPr lang="en-US" dirty="0" smtClean="0"/>
              <a:t>1. `</a:t>
            </a:r>
            <a:r>
              <a:rPr lang="en-US" dirty="0" err="1" smtClean="0"/>
              <a:t>inspec</a:t>
            </a:r>
            <a:r>
              <a:rPr lang="en-US" dirty="0" smtClean="0"/>
              <a:t> check` just verifies the code--it doesn't actually test a system. `</a:t>
            </a:r>
            <a:r>
              <a:rPr lang="en-US" dirty="0" err="1" smtClean="0"/>
              <a:t>inspec</a:t>
            </a:r>
            <a:r>
              <a:rPr lang="en-US" dirty="0" smtClean="0"/>
              <a:t> exec' will run the tests against a system.</a:t>
            </a:r>
          </a:p>
          <a:p>
            <a:r>
              <a:rPr lang="en-US" dirty="0" smtClean="0"/>
              <a:t>Additional questions will be added when we test this course</a:t>
            </a:r>
            <a:r>
              <a:rPr lang="en-US" baseline="0" dirty="0" smtClean="0"/>
              <a:t> on the Late February v1.0 Compliance software since </a:t>
            </a:r>
            <a:r>
              <a:rPr lang="en-US" baseline="0" dirty="0" err="1" smtClean="0"/>
              <a:t>inspec.yml</a:t>
            </a:r>
            <a:r>
              <a:rPr lang="en-US" baseline="0" dirty="0" smtClean="0"/>
              <a:t> will replace the 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requirement of metadata.rb. Plus the new `generate profile` command will change the way we </a:t>
            </a:r>
            <a:r>
              <a:rPr lang="en-US" baseline="0" smtClean="0"/>
              <a:t>create profiles too.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9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From your target Linux node/virtual workstation and from your home directory, run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help`. </a:t>
            </a:r>
            <a:r>
              <a:rPr lang="en-US" dirty="0" smtClean="0"/>
              <a:t>Notice the `</a:t>
            </a:r>
            <a:r>
              <a:rPr lang="en-US" dirty="0" err="1" smtClean="0"/>
              <a:t>inspec</a:t>
            </a:r>
            <a:r>
              <a:rPr lang="en-US" dirty="0" smtClean="0"/>
              <a:t>` commands and sub commands that are available.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8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`</a:t>
            </a:r>
            <a:r>
              <a:rPr lang="en-US" dirty="0" err="1" smtClean="0"/>
              <a:t>inspec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` command enables you to create </a:t>
            </a:r>
            <a:r>
              <a:rPr lang="en-US" dirty="0" smtClean="0"/>
              <a:t>new Compliance profiles</a:t>
            </a:r>
            <a:r>
              <a:rPr lang="en-US" baseline="0" dirty="0" smtClean="0"/>
              <a:t> with less manual intervention than in previous versions of 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and Chef Compliance.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Notice the directories</a:t>
            </a:r>
            <a:r>
              <a:rPr lang="en-US" baseline="0" dirty="0" smtClean="0"/>
              <a:t> and the files that `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profile`</a:t>
            </a:r>
            <a:r>
              <a:rPr lang="en-US" baseline="0" dirty="0" smtClean="0"/>
              <a:t> creates. The `</a:t>
            </a:r>
            <a:r>
              <a:rPr lang="en-US" dirty="0" smtClean="0"/>
              <a:t>secureprofile_01` is merely the</a:t>
            </a:r>
            <a:r>
              <a:rPr lang="en-US" baseline="0" dirty="0" smtClean="0"/>
              <a:t> name of the profile and could be named any way that makes sense in your organization.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you can see, the `tree secureprofile_01 `</a:t>
            </a:r>
            <a:r>
              <a:rPr lang="en-US" baseline="0" dirty="0" smtClean="0"/>
              <a:t> command shows the new directories and files that 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requires. </a:t>
            </a: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26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Let's read the </a:t>
            </a:r>
            <a:r>
              <a:rPr lang="en-US" dirty="0" err="1" smtClean="0"/>
              <a:t>inspec.yml</a:t>
            </a:r>
            <a:r>
              <a:rPr lang="en-US" dirty="0" smtClean="0"/>
              <a:t> file by issuing  ~/secureprofile_01/</a:t>
            </a:r>
            <a:r>
              <a:rPr lang="en-US" dirty="0" err="1" smtClean="0"/>
              <a:t>inspec.yml</a:t>
            </a:r>
            <a:r>
              <a:rPr lang="en-US" dirty="0" smtClean="0"/>
              <a:t>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workplace you should modify this file but we'll leave it as-is for now. TBD elaborate.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60428"/>
            <a:ext cx="14423693" cy="513960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secureprofile_01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├── controls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│   └── </a:t>
            </a:r>
            <a:r>
              <a:rPr lang="en-US" dirty="0" err="1"/>
              <a:t>example.rb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├── </a:t>
            </a:r>
            <a:r>
              <a:rPr lang="en-US" dirty="0" err="1"/>
              <a:t>inspec.yml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├── libraries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└── README.md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5"/>
            <a:ext cx="14422528" cy="822842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smtClean="0"/>
              <a:t>tree secureprofile_01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smtClean="0"/>
              <a:t>GL: </a:t>
            </a:r>
            <a:r>
              <a:rPr lang="en-US" sz="4700" dirty="0" smtClean="0"/>
              <a:t>View the Compliance Profile Directories and Files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18180629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60428"/>
            <a:ext cx="14423693" cy="513960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name: secureprofile_01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title: InSpec Profile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maintainer: The Authors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copyright: The Authors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err="1"/>
              <a:t>copyright_email</a:t>
            </a:r>
            <a:r>
              <a:rPr lang="en-US" dirty="0"/>
              <a:t>: you@example.com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license: All Rights Reserved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summary: An InSpec Compliance Profile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version: 0.1.0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5"/>
            <a:ext cx="14422528" cy="822842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/>
              <a:t>cat ~/</a:t>
            </a:r>
            <a:r>
              <a:rPr lang="en-US" dirty="0" smtClean="0"/>
              <a:t>secureprofile_01/</a:t>
            </a:r>
            <a:r>
              <a:rPr lang="en-US" dirty="0" err="1" smtClean="0"/>
              <a:t>inspec.yml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 smtClean="0"/>
              <a:t>GL: </a:t>
            </a:r>
            <a:r>
              <a:rPr lang="en-US" sz="4700" dirty="0" smtClean="0"/>
              <a:t>View the </a:t>
            </a:r>
            <a:r>
              <a:rPr lang="en-US" sz="4700" dirty="0" err="1" smtClean="0"/>
              <a:t>inspec.yml</a:t>
            </a:r>
            <a:r>
              <a:rPr lang="en-US" sz="4700" dirty="0" smtClean="0"/>
              <a:t> File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8610746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GL: </a:t>
            </a:r>
            <a:r>
              <a:rPr lang="en-US" sz="6000" dirty="0" smtClean="0"/>
              <a:t>Writing a Compliance Profile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609600" y="2008598"/>
            <a:ext cx="9959163" cy="5345953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Compliance profiles must be written within the `controls` directory.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white">
          <a:xfrm>
            <a:off x="11380380" y="2008598"/>
            <a:ext cx="4320683" cy="534595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noAutofit/>
          </a:bodyPr>
          <a:lstStyle>
            <a:lvl1pPr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secureprofile_01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├── controls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│   └── </a:t>
            </a:r>
            <a:r>
              <a:rPr lang="en-US" dirty="0" err="1" smtClean="0"/>
              <a:t>example.rb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├── </a:t>
            </a:r>
            <a:r>
              <a:rPr lang="en-US" dirty="0" err="1" smtClean="0"/>
              <a:t>inspec.yml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├── libraries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└── 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81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74464"/>
            <a:ext cx="14423693" cy="4821979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33642"/>
          </a:xfrm>
        </p:spPr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cp</a:t>
            </a:r>
            <a:r>
              <a:rPr lang="en-US" dirty="0"/>
              <a:t> ~/</a:t>
            </a:r>
            <a:r>
              <a:rPr lang="en-US" dirty="0" smtClean="0"/>
              <a:t>secureprofile_01/controls/</a:t>
            </a:r>
            <a:r>
              <a:rPr lang="en-US" dirty="0" err="1" smtClean="0"/>
              <a:t>example.rb</a:t>
            </a:r>
            <a:r>
              <a:rPr lang="en-US" dirty="0" smtClean="0"/>
              <a:t> ~/</a:t>
            </a:r>
            <a:r>
              <a:rPr lang="en-US" dirty="0"/>
              <a:t>secureprofile_01/controls/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5181" y="255182"/>
            <a:ext cx="15714921" cy="878294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GL: </a:t>
            </a:r>
            <a:r>
              <a:rPr lang="en-US" sz="4900" dirty="0" smtClean="0"/>
              <a:t>Create the `</a:t>
            </a:r>
            <a:r>
              <a:rPr lang="en-US" sz="4900" dirty="0" err="1" smtClean="0"/>
              <a:t>tmp.rb</a:t>
            </a:r>
            <a:r>
              <a:rPr lang="en-US" sz="4900" dirty="0" smtClean="0"/>
              <a:t>` Control using the `</a:t>
            </a:r>
            <a:r>
              <a:rPr lang="en-US" sz="4900" dirty="0" err="1" smtClean="0"/>
              <a:t>cp</a:t>
            </a:r>
            <a:r>
              <a:rPr lang="en-US" sz="4900" dirty="0" smtClean="0"/>
              <a:t>` Command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├── controls</a:t>
            </a:r>
          </a:p>
          <a:p>
            <a:r>
              <a:rPr lang="en-US" smtClean="0"/>
              <a:t>│   ├── example.rb</a:t>
            </a:r>
          </a:p>
          <a:p>
            <a:r>
              <a:rPr lang="en-US" smtClean="0"/>
              <a:t>│   └── tmp.rb</a:t>
            </a:r>
          </a:p>
          <a:p>
            <a:r>
              <a:rPr lang="en-US" smtClean="0"/>
              <a:t>├── inspec.yml</a:t>
            </a:r>
          </a:p>
          <a:p>
            <a:r>
              <a:rPr lang="en-US" smtClean="0"/>
              <a:t>├── libraries</a:t>
            </a:r>
          </a:p>
          <a:p>
            <a:r>
              <a:rPr lang="en-US" smtClean="0"/>
              <a:t>└── README.md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</a:t>
            </a:r>
            <a:r>
              <a:rPr lang="en-US" smtClean="0"/>
              <a:t>tree secureprofile_01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GL: </a:t>
            </a:r>
            <a:r>
              <a:rPr lang="en-US" smtClean="0"/>
              <a:t>Confirm Creation of tmp.rb using `tree`</a:t>
            </a:r>
            <a:br>
              <a:rPr lang="en-US" smtClean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1104" y="3313216"/>
            <a:ext cx="14431939" cy="57829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237913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1005"/>
            <a:ext cx="14935200" cy="827577"/>
          </a:xfrm>
        </p:spPr>
        <p:txBody>
          <a:bodyPr>
            <a:normAutofit/>
          </a:bodyPr>
          <a:lstStyle/>
          <a:p>
            <a:r>
              <a:rPr lang="en-US" sz="6000" dirty="0"/>
              <a:t>GL: </a:t>
            </a:r>
            <a:r>
              <a:rPr lang="en-US" sz="6000" dirty="0" smtClean="0"/>
              <a:t>Edit the </a:t>
            </a:r>
            <a:r>
              <a:rPr lang="en-US" sz="6000" dirty="0" err="1" smtClean="0"/>
              <a:t>tmp.rb</a:t>
            </a:r>
            <a:r>
              <a:rPr lang="en-US" sz="6000" dirty="0" smtClean="0"/>
              <a:t> File - 1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# encoding: utf-8</a:t>
            </a:r>
          </a:p>
          <a:p>
            <a:r>
              <a:rPr lang="en-US" b="1" dirty="0"/>
              <a:t># copyright: 2015, The Authors</a:t>
            </a:r>
          </a:p>
          <a:p>
            <a:r>
              <a:rPr lang="en-US" b="1" dirty="0"/>
              <a:t># license: All rights reserved</a:t>
            </a:r>
          </a:p>
          <a:p>
            <a:endParaRPr lang="en-US" b="1" dirty="0"/>
          </a:p>
          <a:p>
            <a:r>
              <a:rPr lang="en-US" b="1" dirty="0"/>
              <a:t>title 'sample section'</a:t>
            </a:r>
          </a:p>
          <a:p>
            <a:endParaRPr lang="en-US" b="1" dirty="0"/>
          </a:p>
          <a:p>
            <a:r>
              <a:rPr lang="en-US" b="1" dirty="0"/>
              <a:t># you can also use plain tests</a:t>
            </a:r>
          </a:p>
          <a:p>
            <a:r>
              <a:rPr lang="en-US" b="1" dirty="0"/>
              <a:t>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# you add controls here</a:t>
            </a:r>
          </a:p>
          <a:p>
            <a:r>
              <a:rPr lang="en-US" b="1" dirty="0"/>
              <a:t>control 'tmp-1.0' do                        # A unique ID for this control</a:t>
            </a:r>
          </a:p>
          <a:p>
            <a:r>
              <a:rPr lang="en-US" b="1" dirty="0"/>
              <a:t>  impact 0.7                                # The criticality, if this control fails.</a:t>
            </a:r>
          </a:p>
          <a:p>
            <a:r>
              <a:rPr lang="en-US" b="1" dirty="0"/>
              <a:t>  title 'Create /</a:t>
            </a:r>
            <a:r>
              <a:rPr lang="en-US" b="1" dirty="0" err="1"/>
              <a:t>tmp</a:t>
            </a:r>
            <a:r>
              <a:rPr lang="en-US" b="1" dirty="0"/>
              <a:t> directory'             # A human-readable title</a:t>
            </a:r>
          </a:p>
          <a:p>
            <a:r>
              <a:rPr lang="en-US" b="1" dirty="0"/>
              <a:t>  desc 'An optional description...'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                  # The actual test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~/secureprofile_01/controls/</a:t>
            </a:r>
            <a:r>
              <a:rPr lang="en-US" dirty="0" err="1" smtClean="0"/>
              <a:t>tmp.rb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3062177"/>
            <a:ext cx="14404273" cy="484844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069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GL: </a:t>
            </a:r>
            <a:r>
              <a:rPr lang="en-US" sz="6000" dirty="0" smtClean="0"/>
              <a:t>Edit the </a:t>
            </a:r>
            <a:r>
              <a:rPr lang="en-US" sz="6000" dirty="0" err="1" smtClean="0"/>
              <a:t>tmp.rb</a:t>
            </a:r>
            <a:r>
              <a:rPr lang="en-US" sz="6000" dirty="0" smtClean="0"/>
              <a:t> File - 2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# encoding: utf-8</a:t>
            </a:r>
          </a:p>
          <a:p>
            <a:r>
              <a:rPr lang="en-US" b="1" dirty="0"/>
              <a:t># copyright: 2015, The Authors</a:t>
            </a:r>
          </a:p>
          <a:p>
            <a:r>
              <a:rPr lang="en-US" b="1" dirty="0"/>
              <a:t># license: All rights reserved</a:t>
            </a:r>
          </a:p>
          <a:p>
            <a:r>
              <a:rPr lang="en-US" b="1" dirty="0" smtClean="0"/>
              <a:t>title </a:t>
            </a:r>
            <a:r>
              <a:rPr lang="en-US" b="1" dirty="0"/>
              <a:t>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desc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 smtClean="0"/>
              <a:t>end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~/secureprofile_01/controls/</a:t>
            </a:r>
            <a:r>
              <a:rPr lang="en-US" dirty="0" err="1" smtClean="0"/>
              <a:t>tmp.rb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508744"/>
            <a:ext cx="14404273" cy="45566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89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GL: Edit the </a:t>
            </a:r>
            <a:r>
              <a:rPr lang="en-US" sz="5400" dirty="0" err="1"/>
              <a:t>tmp.rb</a:t>
            </a:r>
            <a:r>
              <a:rPr lang="en-US" sz="5400" dirty="0"/>
              <a:t> File - </a:t>
            </a:r>
            <a:r>
              <a:rPr lang="en-US" sz="5400" dirty="0" smtClean="0"/>
              <a:t>3 </a:t>
            </a:r>
            <a:r>
              <a:rPr lang="en-US" sz="5400" dirty="0"/>
              <a:t>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...</a:t>
            </a:r>
            <a:endParaRPr lang="en-US" sz="3200" b="1" dirty="0"/>
          </a:p>
          <a:p>
            <a:r>
              <a:rPr lang="en-US" sz="3200" b="1" dirty="0"/>
              <a:t>control "tmp-1.1" do</a:t>
            </a:r>
          </a:p>
          <a:p>
            <a:r>
              <a:rPr lang="en-US" sz="3200" b="1" dirty="0"/>
              <a:t>  impact 0.3</a:t>
            </a:r>
          </a:p>
          <a:p>
            <a:r>
              <a:rPr lang="en-US" sz="3200" b="1" dirty="0"/>
              <a:t>  title "/</a:t>
            </a:r>
            <a:r>
              <a:rPr lang="en-US" sz="3200" b="1" dirty="0" err="1"/>
              <a:t>tmp</a:t>
            </a:r>
            <a:r>
              <a:rPr lang="en-US" sz="3200" b="1" dirty="0"/>
              <a:t> directory is owned by the root user"</a:t>
            </a:r>
          </a:p>
          <a:p>
            <a:r>
              <a:rPr lang="en-US" sz="3200" b="1" dirty="0"/>
              <a:t>  </a:t>
            </a:r>
            <a:r>
              <a:rPr lang="en-US" sz="3200" b="1" dirty="0" err="1"/>
              <a:t>desc</a:t>
            </a:r>
            <a:r>
              <a:rPr lang="en-US" sz="3200" b="1" dirty="0"/>
              <a:t> "The /</a:t>
            </a:r>
            <a:r>
              <a:rPr lang="en-US" sz="3200" b="1" dirty="0" err="1"/>
              <a:t>tmp</a:t>
            </a:r>
            <a:r>
              <a:rPr lang="en-US" sz="3200" b="1" dirty="0"/>
              <a:t> directory must be owned by the root user"</a:t>
            </a:r>
          </a:p>
          <a:p>
            <a:r>
              <a:rPr lang="en-US" sz="3200" b="1" dirty="0"/>
              <a:t>  describe file('/</a:t>
            </a:r>
            <a:r>
              <a:rPr lang="en-US" sz="3200" b="1" dirty="0" err="1"/>
              <a:t>tmp</a:t>
            </a:r>
            <a:r>
              <a:rPr lang="en-US" sz="3200" b="1" dirty="0"/>
              <a:t>') do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</a:t>
            </a:r>
            <a:r>
              <a:rPr lang="en-US" sz="3200" b="1" dirty="0"/>
              <a:t>it { should </a:t>
            </a:r>
            <a:r>
              <a:rPr lang="en-US" sz="3200" b="1" dirty="0" err="1"/>
              <a:t>be_owned_by</a:t>
            </a:r>
            <a:r>
              <a:rPr lang="en-US" sz="3200" b="1" dirty="0"/>
              <a:t> 'root' }</a:t>
            </a:r>
          </a:p>
          <a:p>
            <a:r>
              <a:rPr lang="en-US" sz="3200" b="1" dirty="0"/>
              <a:t>  end</a:t>
            </a:r>
          </a:p>
          <a:p>
            <a:r>
              <a:rPr lang="en-US" sz="3200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636874"/>
            <a:ext cx="14404273" cy="542848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015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45923"/>
            <a:ext cx="14423693" cy="5250519"/>
          </a:xfrm>
        </p:spPr>
        <p:txBody>
          <a:bodyPr/>
          <a:lstStyle/>
          <a:p>
            <a:r>
              <a:rPr lang="en-US" sz="2000" dirty="0"/>
              <a:t>Summary</a:t>
            </a:r>
          </a:p>
          <a:p>
            <a:r>
              <a:rPr lang="en-US" sz="2000" dirty="0"/>
              <a:t>-------</a:t>
            </a:r>
          </a:p>
          <a:p>
            <a:r>
              <a:rPr lang="en-US" sz="2000" dirty="0"/>
              <a:t>Location: secureprofile_01/</a:t>
            </a:r>
          </a:p>
          <a:p>
            <a:r>
              <a:rPr lang="en-US" sz="2000" dirty="0"/>
              <a:t>Profile: secureprofile_01</a:t>
            </a:r>
          </a:p>
          <a:p>
            <a:r>
              <a:rPr lang="en-US" sz="2000" dirty="0"/>
              <a:t>Controls: 3</a:t>
            </a:r>
          </a:p>
          <a:p>
            <a:r>
              <a:rPr lang="en-US" sz="2000" dirty="0"/>
              <a:t>Timestamp: 2016-02-26T21:24:52+00:00</a:t>
            </a:r>
          </a:p>
          <a:p>
            <a:r>
              <a:rPr lang="en-US" sz="2000" dirty="0"/>
              <a:t>Valid: true</a:t>
            </a:r>
          </a:p>
          <a:p>
            <a:endParaRPr lang="en-US" sz="2000" dirty="0"/>
          </a:p>
          <a:p>
            <a:r>
              <a:rPr lang="en-US" sz="2000" dirty="0"/>
              <a:t>Errors</a:t>
            </a:r>
          </a:p>
          <a:p>
            <a:r>
              <a:rPr lang="en-US" sz="2000" dirty="0"/>
              <a:t>------</a:t>
            </a:r>
          </a:p>
          <a:p>
            <a:endParaRPr lang="en-US" sz="2000" dirty="0"/>
          </a:p>
          <a:p>
            <a:r>
              <a:rPr lang="en-US" sz="2000" dirty="0"/>
              <a:t>Warnings</a:t>
            </a:r>
          </a:p>
          <a:p>
            <a:r>
              <a:rPr lang="en-US" sz="2000" dirty="0"/>
              <a:t>--------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03507"/>
            <a:ext cx="14422528" cy="914400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/>
              <a:t>inspec</a:t>
            </a:r>
            <a:r>
              <a:rPr lang="en-US" dirty="0"/>
              <a:t> check secureprofile_01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/>
              <a:t>Use </a:t>
            </a: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to Verify Your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45923"/>
            <a:ext cx="14423693" cy="5250519"/>
          </a:xfrm>
        </p:spPr>
        <p:txBody>
          <a:bodyPr/>
          <a:lstStyle/>
          <a:p>
            <a:r>
              <a:rPr lang="en-US" dirty="0"/>
              <a:t>....</a:t>
            </a:r>
          </a:p>
          <a:p>
            <a:endParaRPr lang="en-US" dirty="0"/>
          </a:p>
          <a:p>
            <a:r>
              <a:rPr lang="en-US" dirty="0"/>
              <a:t>Finished in 0.0467 seconds (files took 1.47 seconds to load)</a:t>
            </a:r>
          </a:p>
          <a:p>
            <a:r>
              <a:rPr lang="en-US" dirty="0"/>
              <a:t>4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03507"/>
            <a:ext cx="14422528" cy="914400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exec secureprofile_01/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/>
              <a:t>Use </a:t>
            </a: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exec` to Verify Your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381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 dirty="0"/>
              <a:t>c</a:t>
            </a:r>
            <a:r>
              <a:rPr lang="en-US" dirty="0" smtClean="0"/>
              <a:t>ompliance profile.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</a:t>
            </a:r>
            <a:r>
              <a:rPr lang="en-US" dirty="0" smtClean="0"/>
              <a:t>a Custom Profile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671638" y="3404681"/>
            <a:ext cx="12319000" cy="4691569"/>
          </a:xfrm>
          <a:prstGeom prst="rect">
            <a:avLst/>
          </a:prstGeom>
        </p:spPr>
        <p:txBody>
          <a:bodyPr/>
          <a:lstStyle>
            <a:lvl1pPr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3200" kern="1200">
                <a:solidFill>
                  <a:srgbClr val="3E434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8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0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preceding group lab you </a:t>
            </a:r>
            <a:r>
              <a:rPr lang="en-US" dirty="0" smtClean="0"/>
              <a:t>created a custom Compliance profile and tested your profile with InSpec. </a:t>
            </a:r>
          </a:p>
          <a:p>
            <a:r>
              <a:rPr lang="en-US" dirty="0" smtClean="0"/>
              <a:t>Your code passed the `</a:t>
            </a:r>
            <a:r>
              <a:rPr lang="en-US" dirty="0" err="1" smtClean="0"/>
              <a:t>inspec</a:t>
            </a:r>
            <a:r>
              <a:rPr lang="en-US" dirty="0" smtClean="0"/>
              <a:t> check` test and your system passed the `</a:t>
            </a:r>
            <a:r>
              <a:rPr lang="en-US" dirty="0" err="1" smtClean="0"/>
              <a:t>inspec</a:t>
            </a:r>
            <a:r>
              <a:rPr lang="en-US" dirty="0" smtClean="0"/>
              <a:t> exec` test.</a:t>
            </a:r>
          </a:p>
          <a:p>
            <a:endParaRPr lang="en-US" dirty="0"/>
          </a:p>
          <a:p>
            <a:r>
              <a:rPr lang="en-US" dirty="0" smtClean="0"/>
              <a:t>But what would an </a:t>
            </a:r>
            <a:r>
              <a:rPr lang="en-US" dirty="0"/>
              <a:t>`</a:t>
            </a:r>
            <a:r>
              <a:rPr lang="en-US" dirty="0" err="1"/>
              <a:t>inspec</a:t>
            </a:r>
            <a:r>
              <a:rPr lang="en-US" dirty="0"/>
              <a:t> exec` </a:t>
            </a:r>
            <a:r>
              <a:rPr lang="en-US" dirty="0" smtClean="0"/>
              <a:t>failure look like?</a:t>
            </a:r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77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`</a:t>
            </a:r>
            <a:r>
              <a:rPr lang="en-US" dirty="0" err="1" smtClean="0"/>
              <a:t>inspec</a:t>
            </a:r>
            <a:r>
              <a:rPr lang="en-US" dirty="0" smtClean="0"/>
              <a:t> exec` Failure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856198"/>
            <a:ext cx="7385007" cy="5345953"/>
          </a:xfrm>
        </p:spPr>
        <p:txBody>
          <a:bodyPr/>
          <a:lstStyle/>
          <a:p>
            <a:r>
              <a:rPr lang="en-US" dirty="0" smtClean="0"/>
              <a:t>Let's say </a:t>
            </a:r>
            <a:r>
              <a:rPr lang="en-US" dirty="0"/>
              <a:t>you modified your </a:t>
            </a:r>
            <a:endParaRPr lang="en-US" dirty="0" smtClean="0"/>
          </a:p>
          <a:p>
            <a:r>
              <a:rPr lang="en-US" dirty="0" smtClean="0"/>
              <a:t>~ secureprofile_01/controls/</a:t>
            </a:r>
            <a:r>
              <a:rPr lang="en-US" dirty="0" err="1" smtClean="0"/>
              <a:t>tmp.rb</a:t>
            </a:r>
            <a:endParaRPr lang="en-US" dirty="0" smtClean="0"/>
          </a:p>
          <a:p>
            <a:r>
              <a:rPr lang="en-US" dirty="0" smtClean="0"/>
              <a:t>and changed `</a:t>
            </a:r>
            <a:r>
              <a:rPr lang="en-US" b="1" dirty="0" smtClean="0"/>
              <a:t>should </a:t>
            </a:r>
            <a:r>
              <a:rPr lang="en-US" b="1" dirty="0" err="1"/>
              <a:t>be_owned_by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root` </a:t>
            </a:r>
            <a:r>
              <a:rPr lang="en-US" dirty="0" smtClean="0">
                <a:solidFill>
                  <a:schemeClr val="tx1"/>
                </a:solidFill>
              </a:rPr>
              <a:t>to</a:t>
            </a:r>
            <a:r>
              <a:rPr lang="en-US" b="1" dirty="0" smtClean="0">
                <a:solidFill>
                  <a:srgbClr val="FF0000"/>
                </a:solidFill>
              </a:rPr>
              <a:t> `</a:t>
            </a:r>
            <a:r>
              <a:rPr lang="en-US" b="1" dirty="0" smtClean="0"/>
              <a:t>should </a:t>
            </a:r>
            <a:r>
              <a:rPr lang="en-US" b="1" dirty="0" err="1"/>
              <a:t>be_owned_by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other</a:t>
            </a:r>
            <a:r>
              <a:rPr lang="en-US" b="1" dirty="0" smtClean="0">
                <a:solidFill>
                  <a:schemeClr val="tx1"/>
                </a:solidFill>
              </a:rPr>
              <a:t>`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and then ran `</a:t>
            </a:r>
            <a:r>
              <a:rPr lang="en-US" dirty="0" err="1" smtClean="0">
                <a:solidFill>
                  <a:schemeClr val="tx1"/>
                </a:solidFill>
              </a:rPr>
              <a:t>inspec</a:t>
            </a:r>
            <a:r>
              <a:rPr lang="en-US" dirty="0" smtClean="0">
                <a:solidFill>
                  <a:schemeClr val="tx1"/>
                </a:solidFill>
              </a:rPr>
              <a:t> exec` against that file...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82521" y="1627368"/>
            <a:ext cx="7840495" cy="59516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3200" kern="1200">
                <a:solidFill>
                  <a:srgbClr val="3E434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8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0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...</a:t>
            </a:r>
          </a:p>
          <a:p>
            <a:r>
              <a:rPr lang="en-US" sz="2000" b="1" dirty="0" smtClean="0"/>
              <a:t>control "tmp-1.1" do</a:t>
            </a:r>
          </a:p>
          <a:p>
            <a:r>
              <a:rPr lang="en-US" sz="2000" b="1" dirty="0" smtClean="0"/>
              <a:t>  impact 0.3</a:t>
            </a:r>
          </a:p>
          <a:p>
            <a:r>
              <a:rPr lang="en-US" sz="2000" b="1" dirty="0" smtClean="0"/>
              <a:t>  title "/</a:t>
            </a:r>
            <a:r>
              <a:rPr lang="en-US" sz="2000" b="1" dirty="0" err="1" smtClean="0"/>
              <a:t>tmp</a:t>
            </a:r>
            <a:r>
              <a:rPr lang="en-US" sz="2000" b="1" dirty="0" smtClean="0"/>
              <a:t> directory is owned by the root user"</a:t>
            </a:r>
          </a:p>
          <a:p>
            <a:r>
              <a:rPr lang="en-US" sz="2000" b="1" dirty="0" smtClean="0"/>
              <a:t>  desc "The /</a:t>
            </a:r>
            <a:r>
              <a:rPr lang="en-US" sz="2000" b="1" dirty="0" err="1" smtClean="0"/>
              <a:t>tmp</a:t>
            </a:r>
            <a:r>
              <a:rPr lang="en-US" sz="2000" b="1" dirty="0" smtClean="0"/>
              <a:t> directory must be owned by the root user"</a:t>
            </a:r>
          </a:p>
          <a:p>
            <a:r>
              <a:rPr lang="en-US" sz="2000" b="1" dirty="0" smtClean="0"/>
              <a:t>  describe file('/</a:t>
            </a:r>
            <a:r>
              <a:rPr lang="en-US" sz="2000" b="1" dirty="0" err="1" smtClean="0"/>
              <a:t>tmp</a:t>
            </a:r>
            <a:r>
              <a:rPr lang="en-US" sz="2000" b="1" dirty="0" smtClean="0"/>
              <a:t>') do</a:t>
            </a:r>
          </a:p>
          <a:p>
            <a:r>
              <a:rPr lang="en-US" sz="2000" b="1" dirty="0" smtClean="0"/>
              <a:t>    it { should </a:t>
            </a:r>
            <a:r>
              <a:rPr lang="en-US" sz="2000" b="1" dirty="0" err="1" smtClean="0"/>
              <a:t>be_owned_by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other</a:t>
            </a:r>
            <a:r>
              <a:rPr lang="en-US" sz="2000" b="1" dirty="0" smtClean="0"/>
              <a:t>' }</a:t>
            </a:r>
          </a:p>
          <a:p>
            <a:r>
              <a:rPr lang="en-US" sz="2000" b="1" dirty="0" smtClean="0"/>
              <a:t>  end</a:t>
            </a:r>
          </a:p>
          <a:p>
            <a:r>
              <a:rPr lang="en-US" sz="2000" b="1" dirty="0" smtClean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0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45923"/>
            <a:ext cx="14423693" cy="5250519"/>
          </a:xfrm>
        </p:spPr>
        <p:txBody>
          <a:bodyPr/>
          <a:lstStyle/>
          <a:p>
            <a:r>
              <a:rPr lang="en-US" sz="1800" dirty="0" smtClean="0"/>
              <a:t>...</a:t>
            </a:r>
          </a:p>
          <a:p>
            <a:r>
              <a:rPr lang="en-US" sz="1800" dirty="0" smtClean="0"/>
              <a:t>Failures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r>
              <a:rPr lang="en-US" sz="1800" dirty="0"/>
              <a:t>  1) File /</a:t>
            </a:r>
            <a:r>
              <a:rPr lang="en-US" sz="1800" dirty="0" err="1"/>
              <a:t>tmp</a:t>
            </a:r>
            <a:r>
              <a:rPr lang="en-US" sz="1800" dirty="0"/>
              <a:t> should be owned by "other"</a:t>
            </a:r>
          </a:p>
          <a:p>
            <a:r>
              <a:rPr lang="en-US" sz="1800" dirty="0"/>
              <a:t>     Failure/Error: DEFAULT_FAILURE_NOTIFIER = lambda { |failure, _opts| raise failure }</a:t>
            </a:r>
          </a:p>
          <a:p>
            <a:r>
              <a:rPr lang="en-US" sz="1800" dirty="0"/>
              <a:t>       expected `File /</a:t>
            </a:r>
            <a:r>
              <a:rPr lang="en-US" sz="1800" dirty="0" err="1"/>
              <a:t>tmp.owned_by</a:t>
            </a:r>
            <a:r>
              <a:rPr lang="en-US" sz="1800" dirty="0"/>
              <a:t>?("other")` to return true, got false</a:t>
            </a:r>
          </a:p>
          <a:p>
            <a:r>
              <a:rPr lang="en-US" sz="1800" dirty="0"/>
              <a:t>     # secureprofile_01/controls/tmp.rb:20:in `block (3 levels) in load'</a:t>
            </a:r>
          </a:p>
          <a:p>
            <a:endParaRPr lang="en-US" sz="1800" dirty="0"/>
          </a:p>
          <a:p>
            <a:r>
              <a:rPr lang="en-US" sz="1800" dirty="0"/>
              <a:t>Finished in 0.06284 seconds (files took 1.4 seconds to load)</a:t>
            </a:r>
          </a:p>
          <a:p>
            <a:r>
              <a:rPr lang="en-US" sz="1800" dirty="0"/>
              <a:t>4 examples, 1 failure</a:t>
            </a:r>
          </a:p>
          <a:p>
            <a:endParaRPr lang="en-US" sz="1800" dirty="0"/>
          </a:p>
          <a:p>
            <a:r>
              <a:rPr lang="en-US" sz="1800" dirty="0"/>
              <a:t>Failed examples:</a:t>
            </a:r>
          </a:p>
          <a:p>
            <a:endParaRPr lang="en-US" sz="1800" dirty="0"/>
          </a:p>
          <a:p>
            <a:r>
              <a:rPr lang="en-US" sz="1800" dirty="0" err="1"/>
              <a:t>rspec</a:t>
            </a:r>
            <a:r>
              <a:rPr lang="en-US" sz="1800" dirty="0"/>
              <a:t>  # File /</a:t>
            </a:r>
            <a:r>
              <a:rPr lang="en-US" sz="1800" dirty="0" err="1"/>
              <a:t>tmp</a:t>
            </a:r>
            <a:r>
              <a:rPr lang="en-US" sz="1800" dirty="0"/>
              <a:t> should be owned by "other"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03507"/>
            <a:ext cx="14422528" cy="914400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exec secureprofile_01/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`</a:t>
            </a:r>
            <a:r>
              <a:rPr lang="en-US" dirty="0" err="1" smtClean="0"/>
              <a:t>inspec</a:t>
            </a:r>
            <a:r>
              <a:rPr lang="en-US" dirty="0" smtClean="0"/>
              <a:t> exec`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461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Uploading the Custom Profile to the Compliance Server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671638" y="3872753"/>
            <a:ext cx="12319000" cy="4223497"/>
          </a:xfrm>
          <a:prstGeom prst="rect">
            <a:avLst/>
          </a:prstGeom>
        </p:spPr>
        <p:txBody>
          <a:bodyPr/>
          <a:lstStyle>
            <a:lvl1pPr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3200" kern="1200">
                <a:solidFill>
                  <a:srgbClr val="3E4346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8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4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defRPr sz="2000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TBD</a:t>
            </a:r>
            <a:r>
              <a:rPr lang="en-US" dirty="0" smtClean="0"/>
              <a:t> from here to end. Will finish this module on 2/29. This was rewritten due to new features in </a:t>
            </a:r>
            <a:r>
              <a:rPr lang="en-US" dirty="0" err="1" smtClean="0"/>
              <a:t>inspec</a:t>
            </a:r>
            <a:r>
              <a:rPr lang="en-US" dirty="0"/>
              <a:t> v 0.14.2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863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Upload </a:t>
            </a:r>
            <a:r>
              <a:rPr lang="en-US" dirty="0" err="1" smtClean="0"/>
              <a:t>tbe</a:t>
            </a:r>
            <a:r>
              <a:rPr lang="en-US" dirty="0" smtClean="0"/>
              <a:t>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difference between </a:t>
            </a:r>
            <a:r>
              <a:rPr lang="en-US" dirty="0"/>
              <a:t>`</a:t>
            </a:r>
            <a:r>
              <a:rPr lang="en-US" dirty="0" err="1"/>
              <a:t>inspec</a:t>
            </a:r>
            <a:r>
              <a:rPr lang="en-US" dirty="0"/>
              <a:t> check</a:t>
            </a:r>
            <a:r>
              <a:rPr lang="en-US" dirty="0" smtClean="0"/>
              <a:t>` and  `</a:t>
            </a:r>
            <a:r>
              <a:rPr lang="en-US" dirty="0" err="1"/>
              <a:t>inspec</a:t>
            </a:r>
            <a:r>
              <a:rPr lang="en-US" dirty="0"/>
              <a:t> exec</a:t>
            </a:r>
            <a:r>
              <a:rPr lang="en-US" dirty="0" smtClean="0"/>
              <a:t>'? </a:t>
            </a:r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In this section we will use the InSpec command line interface (CLI) to </a:t>
            </a:r>
            <a:r>
              <a:rPr lang="en-US" dirty="0" smtClean="0"/>
              <a:t>help us create Compliance profiles and </a:t>
            </a:r>
            <a:r>
              <a:rPr lang="en-US" dirty="0" smtClean="0"/>
              <a:t>run </a:t>
            </a:r>
            <a:r>
              <a:rPr lang="en-US" dirty="0"/>
              <a:t>audit tests against targets.</a:t>
            </a:r>
          </a:p>
          <a:p>
            <a:endParaRPr lang="en-US" dirty="0"/>
          </a:p>
          <a:p>
            <a:r>
              <a:rPr lang="en-US" dirty="0" smtClean="0"/>
              <a:t>The InSpec </a:t>
            </a:r>
            <a:r>
              <a:rPr lang="en-US" dirty="0"/>
              <a:t>CLI </a:t>
            </a:r>
            <a:r>
              <a:rPr lang="en-US" dirty="0" smtClean="0"/>
              <a:t>commands can </a:t>
            </a:r>
            <a:r>
              <a:rPr lang="en-US" dirty="0" smtClean="0"/>
              <a:t>run </a:t>
            </a:r>
            <a:r>
              <a:rPr lang="en-US" dirty="0"/>
              <a:t>audit tests against targets using SSH, WinRM,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</a:t>
            </a: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, </a:t>
            </a: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smtClean="0"/>
              <a:t>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'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' streamlines the creation of new Compliance profiles.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2368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463223"/>
            <a:ext cx="12319000" cy="3681856"/>
          </a:xfrm>
        </p:spPr>
        <p:txBody>
          <a:bodyPr/>
          <a:lstStyle/>
          <a:p>
            <a:r>
              <a:rPr lang="en-US" dirty="0"/>
              <a:t>We'll be using `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, `</a:t>
            </a:r>
            <a:r>
              <a:rPr lang="en-US" dirty="0" err="1"/>
              <a:t>inspec</a:t>
            </a:r>
            <a:r>
              <a:rPr lang="en-US" dirty="0"/>
              <a:t> check` and `</a:t>
            </a:r>
            <a:r>
              <a:rPr lang="en-US" dirty="0" err="1"/>
              <a:t>inspec</a:t>
            </a:r>
            <a:r>
              <a:rPr lang="en-US" dirty="0"/>
              <a:t> exec`.</a:t>
            </a:r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compliance profile code that you write --</a:t>
            </a:r>
            <a:r>
              <a:rPr lang="en-US" dirty="0" smtClean="0"/>
              <a:t>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</a:t>
            </a:r>
            <a:r>
              <a:rPr lang="en-US" dirty="0" smtClean="0"/>
              <a:t>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084057"/>
            <a:ext cx="14423693" cy="6039217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[chef@ip-172-31-0-65 ~]$ </a:t>
            </a:r>
            <a:r>
              <a:rPr lang="en-US" sz="2400" dirty="0" err="1"/>
              <a:t>inspec</a:t>
            </a:r>
            <a:r>
              <a:rPr lang="en-US" sz="2400" dirty="0"/>
              <a:t> help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Commands: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archive PATH               # archive a profile to tar.gz (</a:t>
            </a:r>
            <a:r>
              <a:rPr lang="en-US" sz="2400" dirty="0" err="1"/>
              <a:t>defau</a:t>
            </a:r>
            <a:r>
              <a:rPr lang="en-US" sz="2400" dirty="0"/>
              <a:t>...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check PATH                 # verify all tests at the specified ...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compliance SUBCOMMAND ...  # Chef Compliance commands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detect                     # detect the target OS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exec PATHS                 # run all test files at the </a:t>
            </a:r>
            <a:r>
              <a:rPr lang="en-US" sz="2400" dirty="0" err="1"/>
              <a:t>specifie</a:t>
            </a:r>
            <a:r>
              <a:rPr lang="en-US" sz="2400" dirty="0"/>
              <a:t>...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help [COMMAND]             # Describe available commands or one...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r>
              <a:rPr lang="en-US" sz="2400" dirty="0"/>
              <a:t> TEMPLATE ...          # Scaffolds a new project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</a:t>
            </a:r>
            <a:r>
              <a:rPr lang="en-US" sz="2400" dirty="0" err="1"/>
              <a:t>json</a:t>
            </a:r>
            <a:r>
              <a:rPr lang="en-US" sz="2400" dirty="0"/>
              <a:t> PATH                  # read all tests in PATH and </a:t>
            </a:r>
            <a:r>
              <a:rPr lang="en-US" sz="2400" dirty="0" err="1"/>
              <a:t>generat</a:t>
            </a:r>
            <a:r>
              <a:rPr lang="en-US" sz="2400" dirty="0"/>
              <a:t>...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shell                      # open an interactive debugging shell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version                    # prints the version of this tool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5"/>
            <a:ext cx="14422528" cy="737782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 smtClean="0"/>
              <a:t>GL: </a:t>
            </a:r>
            <a:r>
              <a:rPr lang="en-US" sz="4700" dirty="0" smtClean="0"/>
              <a:t>Using `</a:t>
            </a:r>
            <a:r>
              <a:rPr lang="en-US" sz="4700" dirty="0" err="1" smtClean="0"/>
              <a:t>inspec</a:t>
            </a:r>
            <a:r>
              <a:rPr lang="en-US" sz="4700" dirty="0" smtClean="0"/>
              <a:t> help`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414820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084058"/>
            <a:ext cx="14827733" cy="5358734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[chef@ip-172-31-0-65 ~]$ </a:t>
            </a:r>
            <a:r>
              <a:rPr lang="en-US" sz="2400" dirty="0" err="1"/>
              <a:t>inspec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r>
              <a:rPr lang="en-US" sz="2400" dirty="0"/>
              <a:t> help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Commands: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r>
              <a:rPr lang="en-US" sz="2400" dirty="0"/>
              <a:t> help [COMMAND]  # Describe subcommands or one specific subcommand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/>
              <a:t>  </a:t>
            </a:r>
            <a:r>
              <a:rPr lang="en-US" sz="2400" dirty="0" err="1"/>
              <a:t>inspec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r>
              <a:rPr lang="en-US" sz="2400" dirty="0"/>
              <a:t> profile NAME    # Create a new profile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sz="2400" dirty="0" smtClean="0"/>
              <a:t># </a:t>
            </a:r>
            <a:r>
              <a:rPr lang="en-US" sz="2400" dirty="0"/>
              <a:t>prints the version of this tool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3" y="1239875"/>
            <a:ext cx="14826535" cy="737782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help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 smtClean="0"/>
              <a:t>GL: </a:t>
            </a:r>
            <a:r>
              <a:rPr lang="en-US" sz="4700" dirty="0" smtClean="0"/>
              <a:t>Using `</a:t>
            </a:r>
            <a:r>
              <a:rPr lang="en-US" sz="4700" dirty="0" err="1" smtClean="0"/>
              <a:t>inspec</a:t>
            </a:r>
            <a:r>
              <a:rPr lang="en-US" sz="4700" dirty="0" smtClean="0"/>
              <a:t> </a:t>
            </a:r>
            <a:r>
              <a:rPr lang="en-US" sz="4700" dirty="0" err="1" smtClean="0"/>
              <a:t>init</a:t>
            </a:r>
            <a:r>
              <a:rPr lang="en-US" sz="4700" dirty="0" smtClean="0"/>
              <a:t>` help`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60428"/>
            <a:ext cx="14423693" cy="513960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Create new profile at /home/chef/secureprofile_01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* Create file README.md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* Create directory libraries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* Create directory controls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* Create file controls/</a:t>
            </a:r>
            <a:r>
              <a:rPr lang="en-US" dirty="0" err="1"/>
              <a:t>example.rb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* Create file </a:t>
            </a:r>
            <a:r>
              <a:rPr lang="en-US" dirty="0" err="1"/>
              <a:t>inspec.yml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5"/>
            <a:ext cx="14422528" cy="822842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profile secureprofile_01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smtClean="0"/>
              <a:t>GL: </a:t>
            </a:r>
            <a:r>
              <a:rPr lang="en-US" sz="4700" dirty="0"/>
              <a:t>Create </a:t>
            </a:r>
            <a:r>
              <a:rPr lang="en-US" sz="4700" dirty="0" smtClean="0"/>
              <a:t>the Compliance Profile Directories and Files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1517237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3459</TotalTime>
  <Words>2055</Words>
  <Application>Microsoft Office PowerPoint</Application>
  <PresentationFormat>Custom</PresentationFormat>
  <Paragraphs>301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MS PGothic</vt:lpstr>
      <vt:lpstr>Arial</vt:lpstr>
      <vt:lpstr>Courier New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Command Line Interface</vt:lpstr>
      <vt:lpstr>InSpec Command Line Interface</vt:lpstr>
      <vt:lpstr>Group Lab: Creating a Custom Profile</vt:lpstr>
      <vt:lpstr>GL: Using `inspec help`</vt:lpstr>
      <vt:lpstr>GL: Using `inspec init` help`</vt:lpstr>
      <vt:lpstr>GL: Create the Compliance Profile Directories and Files</vt:lpstr>
      <vt:lpstr>GL: View the Compliance Profile Directories and Files</vt:lpstr>
      <vt:lpstr>GL: View the inspec.yml File</vt:lpstr>
      <vt:lpstr>GL: Writing a Compliance Profile Control</vt:lpstr>
      <vt:lpstr>GL: Create the `tmp.rb` Control using the `cp` Command </vt:lpstr>
      <vt:lpstr>GL: Confirm Creation of tmp.rb using `tree` </vt:lpstr>
      <vt:lpstr>GL: Edit the tmp.rb File - 1 of 3</vt:lpstr>
      <vt:lpstr>GL: Edit the tmp.rb File - 2 of 3</vt:lpstr>
      <vt:lpstr>GL: Edit the tmp.rb File - 3 of 3</vt:lpstr>
      <vt:lpstr>GL: Use `inspec check` to Verify Your Profile</vt:lpstr>
      <vt:lpstr>GL: Use `inspec exec` to Verify Your Profile</vt:lpstr>
      <vt:lpstr>Creating a Custom Profile</vt:lpstr>
      <vt:lpstr>Example of an `inspec exec` Failure</vt:lpstr>
      <vt:lpstr>Example: `inspec exec` Failure</vt:lpstr>
      <vt:lpstr>Uploading the Custom Profile to the Compliance Server</vt:lpstr>
      <vt:lpstr>Group Lab: Uploading the Custom Profile to the Compliance Server 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248</cp:revision>
  <cp:lastPrinted>2015-02-07T23:49:10Z</cp:lastPrinted>
  <dcterms:created xsi:type="dcterms:W3CDTF">2015-11-10T15:58:30Z</dcterms:created>
  <dcterms:modified xsi:type="dcterms:W3CDTF">2016-02-26T23:02:59Z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