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8"/>
  </p:notesMasterIdLst>
  <p:handoutMasterIdLst>
    <p:handoutMasterId r:id="rId39"/>
  </p:handoutMasterIdLst>
  <p:sldIdLst>
    <p:sldId id="256" r:id="rId7"/>
    <p:sldId id="257" r:id="rId8"/>
    <p:sldId id="316" r:id="rId9"/>
    <p:sldId id="321" r:id="rId10"/>
    <p:sldId id="328" r:id="rId11"/>
    <p:sldId id="318" r:id="rId12"/>
    <p:sldId id="325" r:id="rId13"/>
    <p:sldId id="326" r:id="rId14"/>
    <p:sldId id="322" r:id="rId15"/>
    <p:sldId id="323" r:id="rId16"/>
    <p:sldId id="324" r:id="rId17"/>
    <p:sldId id="345" r:id="rId18"/>
    <p:sldId id="341" r:id="rId19"/>
    <p:sldId id="346" r:id="rId20"/>
    <p:sldId id="344" r:id="rId21"/>
    <p:sldId id="342" r:id="rId22"/>
    <p:sldId id="329" r:id="rId23"/>
    <p:sldId id="330" r:id="rId24"/>
    <p:sldId id="347" r:id="rId25"/>
    <p:sldId id="333" r:id="rId26"/>
    <p:sldId id="334" r:id="rId27"/>
    <p:sldId id="335" r:id="rId28"/>
    <p:sldId id="336" r:id="rId29"/>
    <p:sldId id="337" r:id="rId30"/>
    <p:sldId id="338" r:id="rId31"/>
    <p:sldId id="339" r:id="rId32"/>
    <p:sldId id="340" r:id="rId33"/>
    <p:sldId id="317" r:id="rId34"/>
    <p:sldId id="276" r:id="rId35"/>
    <p:sldId id="331" r:id="rId36"/>
    <p:sldId id="267" r:id="rId3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87213" autoAdjust="0"/>
  </p:normalViewPr>
  <p:slideViewPr>
    <p:cSldViewPr snapToGrid="0">
      <p:cViewPr varScale="1">
        <p:scale>
          <a:sx n="41" d="100"/>
          <a:sy n="41" d="100"/>
        </p:scale>
        <p:origin x="988" y="28"/>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2015-12-22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hefio.atlassian.net/wiki/pages/viewpage.action?spaceKey=SE&amp;title=Week+2+-+Use+Cases#Week2-UseCases-Exercises-CI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TBD Delete later:</a:t>
            </a:r>
            <a:br>
              <a:rPr lang="en-US" dirty="0" smtClean="0"/>
            </a:br>
            <a:r>
              <a:rPr lang="en-US" dirty="0" smtClean="0"/>
              <a:t/>
            </a:r>
            <a:br>
              <a:rPr lang="en-US" dirty="0" smtClean="0"/>
            </a:br>
            <a:r>
              <a:rPr lang="en-US" dirty="0" smtClean="0">
                <a:hlinkClick r:id="rId3"/>
              </a:rPr>
              <a:t>https://chefio.atlassian.net/wiki/pages/viewpage.action?spaceKey=SE&amp;title=Week+2+-+Use+Cases#Week2-UseCases-Exercises-CIS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Audit: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Perform the following to determine if the daemon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is set. </a:t>
            </a:r>
          </a:p>
          <a:p>
            <a:r>
              <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grep umask /etc/sysconfig/init umask 027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39687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your target node, create the directory for your new profile and then move into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49171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your target node, create the directory for your new profile and then move into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8635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a:t>
            </a:r>
            <a:r>
              <a:rPr lang="en-US" baseline="0" dirty="0" smtClean="0"/>
              <a:t> Naming conventions for `name` line?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It seems that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in the </a:t>
            </a:r>
            <a:r>
              <a:rPr lang="en-US" dirty="0" smtClean="0">
                <a:effectLst/>
              </a:rPr>
              <a:t>`</a:t>
            </a:r>
            <a:r>
              <a:rPr lang="en-US" dirty="0" smtClean="0"/>
              <a:t>name</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line in metadata.rb,</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the Compliance code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treats anything before the first </a:t>
            </a:r>
            <a:r>
              <a:rPr lang="en-US" dirty="0" smtClean="0">
                <a:effectLst/>
              </a:rPr>
              <a:t>`</a:t>
            </a:r>
            <a:r>
              <a:rPr lang="en-US" dirty="0" smtClean="0"/>
              <a:t>/</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as the username variable. For example, </a:t>
            </a:r>
            <a:r>
              <a:rPr lang="en-US" b="0" dirty="0" smtClean="0"/>
              <a:t>name '</a:t>
            </a:r>
            <a:r>
              <a:rPr lang="en-US" b="0" dirty="0" err="1" smtClean="0"/>
              <a:t>fooooo</a:t>
            </a:r>
            <a:r>
              <a:rPr lang="en-US" b="0" dirty="0" smtClean="0"/>
              <a:t>/profile-cis-3.1' will appear as `admin/profile-cis-3.1`</a:t>
            </a:r>
            <a:r>
              <a:rPr lang="en-US" b="0" baseline="0" dirty="0" smtClean="0"/>
              <a:t> in the UI if the user who uploaded that profile was the `admin` user.</a:t>
            </a:r>
            <a:endParaRPr lang="en-US" b="1"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1"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7882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5287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Need to provide</a:t>
            </a:r>
            <a:r>
              <a:rPr lang="en-US" baseline="0" dirty="0" smtClean="0"/>
              <a:t> explanation on how to write this.</a:t>
            </a:r>
            <a:endParaRPr lang="en-US" dirty="0" smtClean="0"/>
          </a:p>
          <a:p>
            <a:endParaRPr lang="en-US" dirty="0" smtClean="0"/>
          </a:p>
          <a:p>
            <a:endParaRPr lang="en-US" dirty="0" smtClean="0"/>
          </a:p>
          <a:p>
            <a:r>
              <a:rPr lang="en-US" dirty="0" smtClean="0"/>
              <a:t>For anything</a:t>
            </a:r>
            <a:r>
              <a:rPr lang="en-US" baseline="0" dirty="0" smtClean="0"/>
              <a:t> scored by CIS we'll score it 0.7. For anything not scored you should score it 0.0.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7686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This is the kind of failure we should see</a:t>
            </a:r>
            <a:r>
              <a:rPr lang="en-US" baseline="0" dirty="0" smtClean="0"/>
              <a:t> because the </a:t>
            </a:r>
            <a:r>
              <a:rPr lang="en-US" baseline="0" dirty="0" err="1" smtClean="0"/>
              <a:t>umask</a:t>
            </a:r>
            <a:r>
              <a:rPr lang="en-US" baseline="0" dirty="0" smtClean="0"/>
              <a:t> of the </a:t>
            </a:r>
            <a:r>
              <a:rPr lang="en-US" sz="1200" dirty="0" smtClean="0"/>
              <a:t>etc/</a:t>
            </a:r>
            <a:r>
              <a:rPr lang="en-US" sz="1200" dirty="0" err="1" smtClean="0"/>
              <a:t>sysconfig</a:t>
            </a:r>
            <a:r>
              <a:rPr lang="en-US" sz="1200" dirty="0" smtClean="0"/>
              <a:t>/</a:t>
            </a:r>
            <a:r>
              <a:rPr lang="en-US" sz="1200" dirty="0" err="1" smtClean="0"/>
              <a:t>init</a:t>
            </a:r>
            <a:r>
              <a:rPr lang="en-US" sz="1200" dirty="0" smtClean="0"/>
              <a:t> is</a:t>
            </a:r>
            <a:r>
              <a:rPr lang="en-US" sz="1200" baseline="0" dirty="0" smtClean="0"/>
              <a:t> not </a:t>
            </a:r>
            <a:r>
              <a:rPr lang="en-US" sz="1200" dirty="0" smtClean="0"/>
              <a:t>027.</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p>
          <a:p>
            <a:r>
              <a:rPr lang="en-US" dirty="0" smtClean="0"/>
              <a:t>     Failure/Error: its('content') {should match '</a:t>
            </a:r>
            <a:r>
              <a:rPr lang="en-US" dirty="0" err="1" smtClean="0"/>
              <a:t>umask</a:t>
            </a:r>
            <a:r>
              <a:rPr lang="en-US" dirty="0" smtClean="0"/>
              <a:t> 027'}</a:t>
            </a:r>
          </a:p>
          <a:p>
            <a:endParaRPr lang="en-US" dirty="0" smtClean="0"/>
          </a:p>
          <a:p>
            <a:r>
              <a:rPr lang="en-US" dirty="0" smtClean="0"/>
              <a:t>Note: </a:t>
            </a:r>
            <a:r>
              <a:rPr lang="en-US" dirty="0" smtClean="0"/>
              <a:t>At </a:t>
            </a:r>
            <a:r>
              <a:rPr lang="en-US" dirty="0" smtClean="0"/>
              <a:t>the end of the output you  will see a reference to </a:t>
            </a:r>
            <a:r>
              <a:rPr lang="en-US" dirty="0" err="1" smtClean="0"/>
              <a:t>rspec</a:t>
            </a:r>
            <a:r>
              <a:rPr lang="en-US" dirty="0" smtClean="0"/>
              <a:t>.</a:t>
            </a:r>
            <a:r>
              <a:rPr lang="en-US" baseline="0" dirty="0" smtClean="0"/>
              <a:t> This is because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based on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rspec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p>
          <a:p>
            <a:endParaRPr lang="en-US" dirty="0" smtClean="0"/>
          </a:p>
          <a:p>
            <a:r>
              <a:rPr lang="en-US" dirty="0" smtClean="0"/>
              <a:t>       expected "# color =&gt; new RH6.0 </a:t>
            </a:r>
            <a:r>
              <a:rPr lang="en-US" dirty="0" err="1" smtClean="0"/>
              <a:t>bootup</a:t>
            </a:r>
            <a:r>
              <a:rPr lang="en-US" dirty="0" smtClean="0"/>
              <a:t>\n# verbose =&gt; old-style </a:t>
            </a:r>
            <a:r>
              <a:rPr lang="en-US" dirty="0" err="1" smtClean="0"/>
              <a:t>bootup</a:t>
            </a:r>
            <a:r>
              <a:rPr lang="en-US" dirty="0" smtClean="0"/>
              <a:t>\n# anything else =&gt; new style </a:t>
            </a:r>
            <a:r>
              <a:rPr lang="en-US" dirty="0" err="1" smtClean="0"/>
              <a:t>bootup</a:t>
            </a:r>
            <a:r>
              <a:rPr lang="en-US" dirty="0" smtClean="0"/>
              <a:t> without ANSI colors or positioning\</a:t>
            </a:r>
            <a:r>
              <a:rPr lang="en-US" dirty="0" err="1" smtClean="0"/>
              <a:t>nBOOTUP</a:t>
            </a:r>
            <a:r>
              <a:rPr lang="en-US" dirty="0" smtClean="0"/>
              <a:t>=color\n# column to start \"[  OK  ]\" label in \</a:t>
            </a:r>
            <a:r>
              <a:rPr lang="en-US" dirty="0" err="1" smtClean="0"/>
              <a:t>nRES_COL</a:t>
            </a:r>
            <a:r>
              <a:rPr lang="en-US" dirty="0" smtClean="0"/>
              <a:t>=60\n# terminal sequence to move to that column. You could change this\n# to something like \"</a:t>
            </a:r>
            <a:r>
              <a:rPr lang="en-US" dirty="0" err="1" smtClean="0"/>
              <a:t>tput</a:t>
            </a:r>
            <a:r>
              <a:rPr lang="en-US" dirty="0" smtClean="0"/>
              <a:t> </a:t>
            </a:r>
            <a:r>
              <a:rPr lang="en-US" dirty="0" err="1" smtClean="0"/>
              <a:t>hpa</a:t>
            </a:r>
            <a:r>
              <a:rPr lang="en-US" dirty="0" smtClean="0"/>
              <a:t> ${RES_COL}\" if your terminal supports it\</a:t>
            </a:r>
            <a:r>
              <a:rPr lang="en-US" dirty="0" err="1" smtClean="0"/>
              <a:t>nMOVE_TO_COL</a:t>
            </a:r>
            <a:r>
              <a:rPr lang="en-US" dirty="0" smtClean="0"/>
              <a:t>=\"echo -</a:t>
            </a:r>
            <a:r>
              <a:rPr lang="en-US" dirty="0" err="1" smtClean="0"/>
              <a:t>en</a:t>
            </a:r>
            <a:r>
              <a:rPr lang="en-US" dirty="0" smtClean="0"/>
              <a:t> \\\\033[${RES_COL}G\"\n# terminal sequence to set color to a 'success' color (currently: green)\</a:t>
            </a:r>
            <a:r>
              <a:rPr lang="en-US" dirty="0" err="1" smtClean="0"/>
              <a:t>nSETCOLOR_SUCCESS</a:t>
            </a:r>
            <a:r>
              <a:rPr lang="en-US" dirty="0" smtClean="0"/>
              <a:t>=\"echo -</a:t>
            </a:r>
            <a:r>
              <a:rPr lang="en-US" dirty="0" err="1" smtClean="0"/>
              <a:t>en</a:t>
            </a:r>
            <a:r>
              <a:rPr lang="en-US" dirty="0" smtClean="0"/>
              <a:t> \\\\033[0;32m\"\n# terminal sequence to set color to a 'failure' color (currently: red)\</a:t>
            </a:r>
            <a:r>
              <a:rPr lang="en-US" dirty="0" err="1" smtClean="0"/>
              <a:t>nSETCOLOR_FAILURE</a:t>
            </a:r>
            <a:r>
              <a:rPr lang="en-US" dirty="0" smtClean="0"/>
              <a:t>=\"echo -</a:t>
            </a:r>
            <a:r>
              <a:rPr lang="en-US" dirty="0" err="1" smtClean="0"/>
              <a:t>en</a:t>
            </a:r>
            <a:r>
              <a:rPr lang="en-US" dirty="0" smtClean="0"/>
              <a:t> \\\\033[0;31m\"\n# terminal sequence to set color to a 'warning' color (currently: yellow)\</a:t>
            </a:r>
            <a:r>
              <a:rPr lang="en-US" dirty="0" err="1" smtClean="0"/>
              <a:t>nSETCOLOR_WARNING</a:t>
            </a:r>
            <a:r>
              <a:rPr lang="en-US" dirty="0" smtClean="0"/>
              <a:t>=\"echo -</a:t>
            </a:r>
            <a:r>
              <a:rPr lang="en-US" dirty="0" err="1" smtClean="0"/>
              <a:t>en</a:t>
            </a:r>
            <a:r>
              <a:rPr lang="en-US" dirty="0" smtClean="0"/>
              <a:t> \\\\033[0;33m\"\n# terminal sequence to reset to the default color.\</a:t>
            </a:r>
            <a:r>
              <a:rPr lang="en-US" dirty="0" err="1" smtClean="0"/>
              <a:t>nSETCOLOR_NORMAL</a:t>
            </a:r>
            <a:r>
              <a:rPr lang="en-US" dirty="0" smtClean="0"/>
              <a:t>=\"echo -</a:t>
            </a:r>
            <a:r>
              <a:rPr lang="en-US" dirty="0" err="1" smtClean="0"/>
              <a:t>en</a:t>
            </a:r>
            <a:r>
              <a:rPr lang="en-US" dirty="0" smtClean="0"/>
              <a:t> \\\\033[0;39m\"\n# Set to anything other than 'no' to allow hotkey interactive startup...\</a:t>
            </a:r>
            <a:r>
              <a:rPr lang="en-US" dirty="0" err="1" smtClean="0"/>
              <a:t>nPROMPT</a:t>
            </a:r>
            <a:r>
              <a:rPr lang="en-US" dirty="0" smtClean="0"/>
              <a:t>=yes\n# Set to 'yes' to allow probing for devices with swap signatures\</a:t>
            </a:r>
            <a:r>
              <a:rPr lang="en-US" dirty="0" err="1" smtClean="0"/>
              <a:t>nAUTOSWAP</a:t>
            </a:r>
            <a:r>
              <a:rPr lang="en-US" dirty="0" smtClean="0"/>
              <a:t>=no\n# What </a:t>
            </a:r>
            <a:r>
              <a:rPr lang="en-US" dirty="0" err="1" smtClean="0"/>
              <a:t>ttys</a:t>
            </a:r>
            <a:r>
              <a:rPr lang="en-US" dirty="0" smtClean="0"/>
              <a:t> should </a:t>
            </a:r>
            <a:r>
              <a:rPr lang="en-US" dirty="0" err="1" smtClean="0"/>
              <a:t>gettys</a:t>
            </a:r>
            <a:r>
              <a:rPr lang="en-US" dirty="0" smtClean="0"/>
              <a:t> be started on?\</a:t>
            </a:r>
            <a:r>
              <a:rPr lang="en-US" dirty="0" err="1" smtClean="0"/>
              <a:t>nACTIVE_CONSOLES</a:t>
            </a:r>
            <a:r>
              <a:rPr lang="en-US" dirty="0" smtClean="0"/>
              <a:t>=/dev/tty1\n# Set to '/</a:t>
            </a:r>
            <a:r>
              <a:rPr lang="en-US" dirty="0" err="1" smtClean="0"/>
              <a:t>sbin</a:t>
            </a:r>
            <a:r>
              <a:rPr lang="en-US" dirty="0" smtClean="0"/>
              <a:t>/</a:t>
            </a:r>
            <a:r>
              <a:rPr lang="en-US" dirty="0" err="1" smtClean="0"/>
              <a:t>sulogin</a:t>
            </a:r>
            <a:r>
              <a:rPr lang="en-US" dirty="0" smtClean="0"/>
              <a:t>' to prompt for password on single-user mode\n# Set to '/</a:t>
            </a:r>
            <a:r>
              <a:rPr lang="en-US" dirty="0" err="1" smtClean="0"/>
              <a:t>sbin</a:t>
            </a:r>
            <a:r>
              <a:rPr lang="en-US" dirty="0" smtClean="0"/>
              <a:t>/</a:t>
            </a:r>
            <a:r>
              <a:rPr lang="en-US" dirty="0" err="1" smtClean="0"/>
              <a:t>sushell</a:t>
            </a:r>
            <a:r>
              <a:rPr lang="en-US" dirty="0" smtClean="0"/>
              <a:t>' otherwise\</a:t>
            </a:r>
            <a:r>
              <a:rPr lang="en-US" dirty="0" err="1" smtClean="0"/>
              <a:t>nSINGLE</a:t>
            </a:r>
            <a:r>
              <a:rPr lang="en-US" dirty="0" smtClean="0"/>
              <a:t>=/</a:t>
            </a:r>
            <a:r>
              <a:rPr lang="en-US" dirty="0" err="1" smtClean="0"/>
              <a:t>sbin</a:t>
            </a:r>
            <a:r>
              <a:rPr lang="en-US" dirty="0" smtClean="0"/>
              <a:t>/</a:t>
            </a:r>
            <a:r>
              <a:rPr lang="en-US" dirty="0" err="1" smtClean="0"/>
              <a:t>sushell</a:t>
            </a:r>
            <a:r>
              <a:rPr lang="en-US" dirty="0" smtClean="0"/>
              <a:t>\n" to match "</a:t>
            </a:r>
            <a:r>
              <a:rPr lang="en-US" dirty="0" err="1" smtClean="0"/>
              <a:t>umask</a:t>
            </a:r>
            <a:r>
              <a:rPr lang="en-US" dirty="0" smtClean="0"/>
              <a:t> 027"</a:t>
            </a:r>
          </a:p>
          <a:p>
            <a:r>
              <a:rPr lang="en-US" dirty="0" smtClean="0"/>
              <a:t>       Diff:</a:t>
            </a:r>
          </a:p>
          <a:p>
            <a:r>
              <a:rPr lang="en-US" dirty="0" smtClean="0"/>
              <a:t>       @@ -1,2 +1,27 @@</a:t>
            </a:r>
          </a:p>
          <a:p>
            <a:r>
              <a:rPr lang="en-US" dirty="0" smtClean="0"/>
              <a:t>       -</a:t>
            </a:r>
            <a:r>
              <a:rPr lang="en-US" dirty="0" err="1" smtClean="0"/>
              <a:t>umask</a:t>
            </a:r>
            <a:r>
              <a:rPr lang="en-US" dirty="0" smtClean="0"/>
              <a:t> 027</a:t>
            </a:r>
          </a:p>
          <a:p>
            <a:r>
              <a:rPr lang="en-US" dirty="0" smtClean="0"/>
              <a:t>       +# color =&gt; new RH6.0 </a:t>
            </a:r>
            <a:r>
              <a:rPr lang="en-US" dirty="0" err="1" smtClean="0"/>
              <a:t>bootup</a:t>
            </a:r>
            <a:endParaRPr lang="en-US" dirty="0" smtClean="0"/>
          </a:p>
          <a:p>
            <a:r>
              <a:rPr lang="en-US" dirty="0" smtClean="0"/>
              <a:t>       +# verbose =&gt; old-style </a:t>
            </a:r>
            <a:r>
              <a:rPr lang="en-US" dirty="0" err="1" smtClean="0"/>
              <a:t>bootup</a:t>
            </a:r>
            <a:endParaRPr lang="en-US" dirty="0" smtClean="0"/>
          </a:p>
          <a:p>
            <a:r>
              <a:rPr lang="en-US" dirty="0" smtClean="0"/>
              <a:t>       +# anything else =&gt; new style </a:t>
            </a:r>
            <a:r>
              <a:rPr lang="en-US" dirty="0" err="1" smtClean="0"/>
              <a:t>bootup</a:t>
            </a:r>
            <a:r>
              <a:rPr lang="en-US" dirty="0" smtClean="0"/>
              <a:t> without ANSI colors or positioning</a:t>
            </a:r>
          </a:p>
          <a:p>
            <a:r>
              <a:rPr lang="en-US" dirty="0" smtClean="0"/>
              <a:t>       +BOOTUP=color</a:t>
            </a:r>
          </a:p>
          <a:p>
            <a:r>
              <a:rPr lang="en-US" dirty="0" smtClean="0"/>
              <a:t>       +# column to start "[  OK  ]" label in</a:t>
            </a:r>
          </a:p>
          <a:p>
            <a:r>
              <a:rPr lang="en-US" dirty="0" smtClean="0"/>
              <a:t>       +RES_COL=60</a:t>
            </a:r>
          </a:p>
          <a:p>
            <a:r>
              <a:rPr lang="en-US" dirty="0" smtClean="0"/>
              <a:t>       +# terminal sequence to move to that column. You could change this</a:t>
            </a:r>
          </a:p>
          <a:p>
            <a:r>
              <a:rPr lang="en-US" dirty="0" smtClean="0"/>
              <a:t>       +# to something like "</a:t>
            </a:r>
            <a:r>
              <a:rPr lang="en-US" dirty="0" err="1" smtClean="0"/>
              <a:t>tput</a:t>
            </a:r>
            <a:r>
              <a:rPr lang="en-US" dirty="0" smtClean="0"/>
              <a:t> </a:t>
            </a:r>
            <a:r>
              <a:rPr lang="en-US" dirty="0" err="1" smtClean="0"/>
              <a:t>hpa</a:t>
            </a:r>
            <a:r>
              <a:rPr lang="en-US" dirty="0" smtClean="0"/>
              <a:t> ${RES_COL}" if your terminal supports it</a:t>
            </a:r>
          </a:p>
          <a:p>
            <a:r>
              <a:rPr lang="en-US" dirty="0" smtClean="0"/>
              <a:t>       +MOVE_TO_COL="echo -</a:t>
            </a:r>
            <a:r>
              <a:rPr lang="en-US" dirty="0" err="1" smtClean="0"/>
              <a:t>en</a:t>
            </a:r>
            <a:r>
              <a:rPr lang="en-US" dirty="0" smtClean="0"/>
              <a:t> \\033[${RES_COL}G"</a:t>
            </a:r>
          </a:p>
          <a:p>
            <a:r>
              <a:rPr lang="en-US" dirty="0" smtClean="0"/>
              <a:t>       +# terminal sequence to set color to a 'success' color (currently: green)</a:t>
            </a:r>
          </a:p>
          <a:p>
            <a:r>
              <a:rPr lang="en-US" dirty="0" smtClean="0"/>
              <a:t>       +SETCOLOR_SUCCESS="echo -</a:t>
            </a:r>
            <a:r>
              <a:rPr lang="en-US" dirty="0" err="1" smtClean="0"/>
              <a:t>en</a:t>
            </a:r>
            <a:r>
              <a:rPr lang="en-US" dirty="0" smtClean="0"/>
              <a:t> \\033[0;32m"</a:t>
            </a:r>
          </a:p>
          <a:p>
            <a:r>
              <a:rPr lang="en-US" dirty="0" smtClean="0"/>
              <a:t>       +# terminal sequence to set color to a 'failure' color (currently: red)</a:t>
            </a:r>
          </a:p>
          <a:p>
            <a:r>
              <a:rPr lang="en-US" dirty="0" smtClean="0"/>
              <a:t>       +SETCOLOR_FAILURE="echo -</a:t>
            </a:r>
            <a:r>
              <a:rPr lang="en-US" dirty="0" err="1" smtClean="0"/>
              <a:t>en</a:t>
            </a:r>
            <a:r>
              <a:rPr lang="en-US" dirty="0" smtClean="0"/>
              <a:t> \\033[0;31m"</a:t>
            </a:r>
          </a:p>
          <a:p>
            <a:r>
              <a:rPr lang="en-US" dirty="0" smtClean="0"/>
              <a:t>       +# terminal sequence to set color to a 'warning' color (currently: yellow)</a:t>
            </a:r>
          </a:p>
          <a:p>
            <a:r>
              <a:rPr lang="en-US" dirty="0" smtClean="0"/>
              <a:t>       +SETCOLOR_WARNING="echo -</a:t>
            </a:r>
            <a:r>
              <a:rPr lang="en-US" dirty="0" err="1" smtClean="0"/>
              <a:t>en</a:t>
            </a:r>
            <a:r>
              <a:rPr lang="en-US" dirty="0" smtClean="0"/>
              <a:t> \\033[0;33m"</a:t>
            </a:r>
          </a:p>
          <a:p>
            <a:r>
              <a:rPr lang="en-US" dirty="0" smtClean="0"/>
              <a:t>       +# terminal sequence to reset to the default color.</a:t>
            </a:r>
          </a:p>
          <a:p>
            <a:r>
              <a:rPr lang="en-US" dirty="0" smtClean="0"/>
              <a:t>       +SETCOLOR_NORMAL="echo -</a:t>
            </a:r>
            <a:r>
              <a:rPr lang="en-US" dirty="0" err="1" smtClean="0"/>
              <a:t>en</a:t>
            </a:r>
            <a:r>
              <a:rPr lang="en-US" dirty="0" smtClean="0"/>
              <a:t> \\033[0;39m"</a:t>
            </a:r>
          </a:p>
          <a:p>
            <a:r>
              <a:rPr lang="en-US" dirty="0" smtClean="0"/>
              <a:t>       +# Set to anything other than 'no' to allow hotkey interactive startup...</a:t>
            </a:r>
          </a:p>
          <a:p>
            <a:r>
              <a:rPr lang="en-US" dirty="0" smtClean="0"/>
              <a:t>       +PROMPT=yes</a:t>
            </a:r>
          </a:p>
          <a:p>
            <a:r>
              <a:rPr lang="en-US" dirty="0" smtClean="0"/>
              <a:t>       +# Set to 'yes' to allow probing for devices with swap signatures</a:t>
            </a:r>
          </a:p>
          <a:p>
            <a:r>
              <a:rPr lang="en-US" dirty="0" smtClean="0"/>
              <a:t>       +AUTOSWAP=no</a:t>
            </a:r>
          </a:p>
          <a:p>
            <a:r>
              <a:rPr lang="en-US" dirty="0" smtClean="0"/>
              <a:t>       +# What </a:t>
            </a:r>
            <a:r>
              <a:rPr lang="en-US" dirty="0" err="1" smtClean="0"/>
              <a:t>ttys</a:t>
            </a:r>
            <a:r>
              <a:rPr lang="en-US" dirty="0" smtClean="0"/>
              <a:t> should </a:t>
            </a:r>
            <a:r>
              <a:rPr lang="en-US" dirty="0" err="1" smtClean="0"/>
              <a:t>gettys</a:t>
            </a:r>
            <a:r>
              <a:rPr lang="en-US" dirty="0" smtClean="0"/>
              <a:t> be started on?</a:t>
            </a:r>
          </a:p>
          <a:p>
            <a:r>
              <a:rPr lang="en-US" dirty="0" smtClean="0"/>
              <a:t>       +ACTIVE_CONSOLES=/dev/tty1</a:t>
            </a:r>
          </a:p>
          <a:p>
            <a:r>
              <a:rPr lang="en-US" dirty="0" smtClean="0"/>
              <a:t>       +# Set to '/</a:t>
            </a:r>
            <a:r>
              <a:rPr lang="en-US" dirty="0" err="1" smtClean="0"/>
              <a:t>sbin</a:t>
            </a:r>
            <a:r>
              <a:rPr lang="en-US" dirty="0" smtClean="0"/>
              <a:t>/</a:t>
            </a:r>
            <a:r>
              <a:rPr lang="en-US" dirty="0" err="1" smtClean="0"/>
              <a:t>sulogin</a:t>
            </a:r>
            <a:r>
              <a:rPr lang="en-US" dirty="0" smtClean="0"/>
              <a:t>' to prompt for password on single-user mode</a:t>
            </a:r>
          </a:p>
          <a:p>
            <a:r>
              <a:rPr lang="en-US" dirty="0" smtClean="0"/>
              <a:t>       +# Set to '/</a:t>
            </a:r>
            <a:r>
              <a:rPr lang="en-US" dirty="0" err="1" smtClean="0"/>
              <a:t>sbin</a:t>
            </a:r>
            <a:r>
              <a:rPr lang="en-US" dirty="0" smtClean="0"/>
              <a:t>/</a:t>
            </a:r>
            <a:r>
              <a:rPr lang="en-US" dirty="0" err="1" smtClean="0"/>
              <a:t>sushell</a:t>
            </a:r>
            <a:r>
              <a:rPr lang="en-US" dirty="0" smtClean="0"/>
              <a:t>' otherwise</a:t>
            </a:r>
          </a:p>
          <a:p>
            <a:r>
              <a:rPr lang="en-US" dirty="0" smtClean="0"/>
              <a:t>       +SINGLE=/</a:t>
            </a:r>
            <a:r>
              <a:rPr lang="en-US" dirty="0" err="1" smtClean="0"/>
              <a:t>sbin</a:t>
            </a:r>
            <a:r>
              <a:rPr lang="en-US" dirty="0" smtClean="0"/>
              <a:t>/</a:t>
            </a:r>
            <a:r>
              <a:rPr lang="en-US" dirty="0" err="1" smtClean="0"/>
              <a:t>sushell</a:t>
            </a:r>
            <a:endParaRPr lang="en-US" dirty="0" smtClean="0"/>
          </a:p>
          <a:p>
            <a:r>
              <a:rPr lang="en-US" dirty="0" smtClean="0"/>
              <a:t>     # cis31.rb:5:in `block (3 levels) in load'</a:t>
            </a:r>
          </a:p>
          <a:p>
            <a:endParaRPr lang="en-US" dirty="0" smtClean="0"/>
          </a:p>
          <a:p>
            <a:r>
              <a:rPr lang="en-US" dirty="0" smtClean="0"/>
              <a:t>Finished in 0.03515 seconds (files took 0.50435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r>
              <a:rPr lang="en-US" dirty="0" smtClean="0"/>
              <a:t>"</a:t>
            </a:r>
          </a:p>
          <a:p>
            <a:endParaRPr lang="en-US" dirty="0" smtClean="0"/>
          </a:p>
          <a:p>
            <a:r>
              <a:rPr lang="en-US" dirty="0" smtClean="0"/>
              <a:t>Note: The references to color i</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 just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reading the contents of the file you are checking, even though you aren't testing for</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color.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5904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Because `</a:t>
            </a:r>
            <a:r>
              <a:rPr lang="en-US" dirty="0" err="1" smtClean="0"/>
              <a:t>inspec</a:t>
            </a:r>
            <a:r>
              <a:rPr lang="en-US" baseline="0" dirty="0" smtClean="0"/>
              <a:t> exec` proved that the new profile is working correctly, let's prepare to upload our new profile to the Compliance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Move </a:t>
            </a:r>
            <a:r>
              <a:rPr lang="en-US" dirty="0" smtClean="0"/>
              <a:t>to ~/</a:t>
            </a:r>
            <a:r>
              <a:rPr lang="en-US" dirty="0" err="1" smtClean="0"/>
              <a:t>compliance_profiles</a:t>
            </a:r>
            <a:r>
              <a:rPr lang="en-US" dirty="0" smtClean="0"/>
              <a:t> and then run `zip -r profile_01.zip profile_01`.</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46107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Type `ls</a:t>
            </a:r>
            <a:r>
              <a:rPr lang="en-US" baseline="0" dirty="0" smtClean="0"/>
              <a:t> -l` to verify the new zip file's creation.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89376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1" dirty="0" smtClean="0"/>
              <a:t>Important</a:t>
            </a:r>
            <a:r>
              <a:rPr lang="en-US" dirty="0" smtClean="0"/>
              <a:t>: Be sure to run this command from your laptop. You can first move to whatever directory on</a:t>
            </a:r>
            <a:r>
              <a:rPr lang="en-US" baseline="0" dirty="0" smtClean="0"/>
              <a:t> your laptop that you like.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Windows example, the user created and moved to the C:\tmp location and then ran the above command. The </a:t>
            </a:r>
            <a:r>
              <a:rPr lang="en-US" dirty="0" smtClean="0"/>
              <a:t>IP address after the `chef@`</a:t>
            </a:r>
            <a:r>
              <a:rPr lang="en-US" baseline="0" dirty="0" smtClean="0"/>
              <a:t> is the IP address of the target node where the profile_01.zip was created</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77917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21470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2936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4099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you are logged</a:t>
            </a:r>
            <a:r>
              <a:rPr lang="en-US" baseline="0" dirty="0" smtClean="0"/>
              <a:t> into the Chef Compliance UI as 'admin', your profile is called 'admin/profile' on the 'Scan nodes' page.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Regarding this note above--`</a:t>
            </a:r>
            <a:r>
              <a:rPr lang="en-US" b="1" dirty="0" smtClean="0"/>
              <a:t>Note</a:t>
            </a:r>
            <a:r>
              <a:rPr lang="en-US" dirty="0" smtClean="0"/>
              <a:t>: The profile name in this view is based on the name space in your metadata.rb.`--</a:t>
            </a:r>
            <a:r>
              <a:rPr lang="en-US" baseline="0" dirty="0" smtClean="0"/>
              <a:t>the compliance team may have improved that Compliance profile name field on the "Scan nodes" page by now to include whatever is the </a:t>
            </a:r>
            <a:r>
              <a:rPr lang="en-US" dirty="0" smtClean="0">
                <a:effectLst/>
              </a:rPr>
              <a:t>`</a:t>
            </a:r>
            <a:r>
              <a:rPr lang="en-US" dirty="0" smtClean="0"/>
              <a:t>title</a:t>
            </a:r>
            <a:r>
              <a:rPr lang="en-US" dirty="0" smtClean="0">
                <a:effectLst/>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value from the metadata.rb. Therefore it would match the name as displayed in the Compliance profiles</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page.</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1975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results of your scan should look like this example.</a:t>
            </a:r>
          </a:p>
          <a:p>
            <a:endParaRPr lang="en-US" dirty="0" smtClean="0"/>
          </a:p>
          <a:p>
            <a:r>
              <a:rPr lang="en-US" dirty="0" smtClean="0"/>
              <a:t>In this case, the scan should show a critical issue because /etc/</a:t>
            </a:r>
            <a:r>
              <a:rPr lang="en-US" dirty="0" err="1" smtClean="0"/>
              <a:t>sysconfig</a:t>
            </a:r>
            <a:r>
              <a:rPr lang="en-US" dirty="0" smtClean="0"/>
              <a:t>/</a:t>
            </a:r>
            <a:r>
              <a:rPr lang="en-US" dirty="0" err="1" smtClean="0"/>
              <a:t>init</a:t>
            </a:r>
            <a:r>
              <a:rPr lang="en-US" baseline="0" dirty="0" smtClean="0"/>
              <a:t> does not set </a:t>
            </a:r>
            <a:r>
              <a:rPr lang="en-US" dirty="0" err="1" smtClean="0"/>
              <a:t>umask</a:t>
            </a:r>
            <a:r>
              <a:rPr lang="en-US" dirty="0" smtClean="0"/>
              <a:t> to 027.</a:t>
            </a:r>
          </a:p>
          <a:p>
            <a:endParaRPr lang="en-US" dirty="0" smtClean="0"/>
          </a:p>
          <a:p>
            <a:r>
              <a:rPr lang="en-US" dirty="0" smtClean="0"/>
              <a:t>In the workplace you would want to write a recipe to remediate the /etc/</a:t>
            </a:r>
            <a:r>
              <a:rPr lang="en-US" dirty="0" err="1" smtClean="0"/>
              <a:t>sysconfig</a:t>
            </a:r>
            <a:r>
              <a:rPr lang="en-US" dirty="0" smtClean="0"/>
              <a:t>/</a:t>
            </a:r>
            <a:r>
              <a:rPr lang="en-US" dirty="0" err="1" smtClean="0"/>
              <a:t>init</a:t>
            </a:r>
            <a:r>
              <a:rPr lang="en-US" baseline="0" dirty="0" smtClean="0"/>
              <a:t> </a:t>
            </a:r>
            <a:r>
              <a:rPr lang="en-US" dirty="0" err="1" smtClean="0"/>
              <a:t>umask</a:t>
            </a:r>
            <a:r>
              <a:rPr lang="en-US" dirty="0" smtClean="0"/>
              <a:t> issue</a:t>
            </a:r>
            <a:r>
              <a:rPr lang="en-US" baseline="0" dirty="0" smtClean="0"/>
              <a:t> and then you could run the scan again to ensure you have corrected the issue.</a:t>
            </a:r>
          </a:p>
          <a:p>
            <a:endParaRPr lang="en-US" baseline="0" dirty="0" smtClean="0"/>
          </a:p>
          <a:p>
            <a:r>
              <a:rPr lang="en-US" baseline="0" dirty="0" smtClean="0"/>
              <a:t>For example, your remediation recipe should add this line to </a:t>
            </a:r>
            <a:r>
              <a:rPr lang="en-US" dirty="0" smtClean="0"/>
              <a:t>/etc/</a:t>
            </a:r>
            <a:r>
              <a:rPr lang="en-US" dirty="0" err="1" smtClean="0"/>
              <a:t>sysconfig</a:t>
            </a:r>
            <a:r>
              <a:rPr lang="en-US" dirty="0" smtClean="0"/>
              <a:t>/</a:t>
            </a:r>
            <a:r>
              <a:rPr lang="en-US" dirty="0" err="1" smtClean="0"/>
              <a:t>init</a:t>
            </a:r>
            <a:r>
              <a:rPr lang="en-US" baseline="0" dirty="0" smtClean="0"/>
              <a:t>:</a:t>
            </a:r>
            <a:br>
              <a:rPr lang="en-US" baseline="0" dirty="0" smtClean="0"/>
            </a:br>
            <a:r>
              <a:rPr lang="en-US" baseline="0" dirty="0" smtClean="0"/>
              <a:t/>
            </a:r>
            <a:br>
              <a:rPr lang="en-US" baseline="0" dirty="0" smtClean="0"/>
            </a:br>
            <a:r>
              <a:rPr lang="en-US" baseline="0" dirty="0" err="1" smtClean="0"/>
              <a:t>umask</a:t>
            </a:r>
            <a:r>
              <a:rPr lang="en-US" baseline="0" dirty="0" smtClean="0"/>
              <a:t> 027</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4543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36843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9894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0430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Audit: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Perform the following to determine if the daemon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is set. </a:t>
            </a:r>
          </a:p>
          <a:p>
            <a:r>
              <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grep umask /etc/sysconfig/init umask 027 </a:t>
            </a:r>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hyperlink" Target="https://benchmarks.cisecurity.org/downloads/lates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using </a:t>
            </a:r>
            <a:r>
              <a:rPr lang="en-US" dirty="0" err="1"/>
              <a:t>InSpec</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CIS </a:t>
            </a:r>
            <a:r>
              <a:rPr lang="en-US" dirty="0"/>
              <a:t>Benchmarks</a:t>
            </a:r>
          </a:p>
        </p:txBody>
      </p:sp>
      <p:sp>
        <p:nvSpPr>
          <p:cNvPr id="3" name="Text Placeholder 2"/>
          <p:cNvSpPr>
            <a:spLocks noGrp="1"/>
          </p:cNvSpPr>
          <p:nvPr>
            <p:ph type="body" sz="quarter" idx="12"/>
          </p:nvPr>
        </p:nvSpPr>
        <p:spPr>
          <a:xfrm>
            <a:off x="609600" y="1690724"/>
            <a:ext cx="6567883" cy="5345953"/>
          </a:xfrm>
        </p:spPr>
        <p:txBody>
          <a:bodyPr/>
          <a:lstStyle/>
          <a:p>
            <a:r>
              <a:rPr lang="en-US" dirty="0" smtClean="0"/>
              <a:t>TBD: Show how to</a:t>
            </a:r>
            <a:r>
              <a:rPr lang="en-US" dirty="0"/>
              <a:t> </a:t>
            </a:r>
            <a:r>
              <a:rPr lang="en-US" dirty="0" smtClean="0"/>
              <a:t>create this...</a:t>
            </a:r>
            <a:br>
              <a:rPr lang="en-US" dirty="0" smtClean="0"/>
            </a:br>
            <a:r>
              <a:rPr lang="en-US" dirty="0" smtClean="0"/>
              <a:t/>
            </a:r>
            <a:br>
              <a:rPr lang="en-US" dirty="0" smtClean="0"/>
            </a:br>
            <a:r>
              <a:rPr lang="en-US" sz="2000" b="1" dirty="0"/>
              <a:t>control 'cis-3.1' do</a:t>
            </a:r>
          </a:p>
          <a:p>
            <a:r>
              <a:rPr lang="en-US" sz="2000" b="1" dirty="0"/>
              <a:t>  impact 0.7</a:t>
            </a:r>
          </a:p>
          <a:p>
            <a:r>
              <a:rPr lang="en-US" sz="2000" b="1" dirty="0"/>
              <a:t>  title 'Set Daemon </a:t>
            </a:r>
            <a:r>
              <a:rPr lang="en-US" sz="2000" b="1" dirty="0" err="1"/>
              <a:t>umask</a:t>
            </a:r>
            <a:r>
              <a:rPr lang="en-US" sz="2000" b="1" dirty="0"/>
              <a:t>'</a:t>
            </a:r>
          </a:p>
          <a:p>
            <a:r>
              <a:rPr lang="en-US" sz="2000" b="1" dirty="0"/>
              <a:t>    describe file('/etc/</a:t>
            </a:r>
            <a:r>
              <a:rPr lang="en-US" sz="2000" b="1" dirty="0" err="1"/>
              <a:t>sysconfig</a:t>
            </a:r>
            <a:r>
              <a:rPr lang="en-US" sz="2000" b="1" dirty="0"/>
              <a:t>/</a:t>
            </a:r>
            <a:r>
              <a:rPr lang="en-US" sz="2000" b="1" dirty="0" err="1"/>
              <a:t>init</a:t>
            </a:r>
            <a:r>
              <a:rPr lang="en-US" sz="2000" b="1" dirty="0"/>
              <a:t>') do</a:t>
            </a:r>
          </a:p>
          <a:p>
            <a:r>
              <a:rPr lang="en-US" sz="2000" b="1" dirty="0"/>
              <a:t>      its('content') {should match '</a:t>
            </a:r>
            <a:r>
              <a:rPr lang="en-US" sz="2000" b="1" dirty="0" err="1"/>
              <a:t>umask</a:t>
            </a:r>
            <a:r>
              <a:rPr lang="en-US" sz="2000" b="1" dirty="0"/>
              <a:t> 027'}</a:t>
            </a:r>
          </a:p>
          <a:p>
            <a:r>
              <a:rPr lang="en-US" sz="2000" b="1" dirty="0"/>
              <a:t>    end</a:t>
            </a:r>
          </a:p>
          <a:p>
            <a:r>
              <a:rPr lang="en-US" sz="2000" b="1" dirty="0"/>
              <a:t>end</a:t>
            </a:r>
          </a:p>
          <a:p>
            <a:endParaRPr lang="en-US" dirty="0" smtClean="0"/>
          </a:p>
          <a:p>
            <a:r>
              <a:rPr lang="en-US" dirty="0" smtClean="0"/>
              <a:t>...from the CIS page.</a:t>
            </a:r>
            <a:endParaRPr lang="en-US" dirty="0" smtClean="0"/>
          </a:p>
        </p:txBody>
      </p:sp>
      <p:pic>
        <p:nvPicPr>
          <p:cNvPr id="6" name="Picture 5"/>
          <p:cNvPicPr>
            <a:picLocks noChangeAspect="1"/>
          </p:cNvPicPr>
          <p:nvPr/>
        </p:nvPicPr>
        <p:blipFill>
          <a:blip r:embed="rId3"/>
          <a:stretch>
            <a:fillRect/>
          </a:stretch>
        </p:blipFill>
        <p:spPr>
          <a:xfrm>
            <a:off x="8077200" y="1690724"/>
            <a:ext cx="7743825" cy="2838450"/>
          </a:xfrm>
          <a:prstGeom prst="rect">
            <a:avLst/>
          </a:prstGeom>
          <a:ln>
            <a:solidFill>
              <a:schemeClr val="accent1"/>
            </a:solidFill>
          </a:ln>
        </p:spPr>
      </p:pic>
    </p:spTree>
    <p:extLst>
      <p:ext uri="{BB962C8B-B14F-4D97-AF65-F5344CB8AC3E}">
        <p14:creationId xmlns:p14="http://schemas.microsoft.com/office/powerpoint/2010/main" val="366568847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9"/>
            <a:ext cx="14422528" cy="1223172"/>
          </a:xfrm>
        </p:spPr>
        <p:txBody>
          <a:bodyPr/>
          <a:lstStyle/>
          <a:p>
            <a:r>
              <a:rPr lang="en-US" dirty="0" smtClean="0"/>
              <a:t>$ </a:t>
            </a:r>
            <a:r>
              <a:rPr lang="en-US" dirty="0"/>
              <a:t>cd ~/</a:t>
            </a:r>
            <a:r>
              <a:rPr lang="en-US" dirty="0" err="1" smtClean="0"/>
              <a:t>compliance_profiles</a:t>
            </a:r>
            <a:endParaRPr lang="en-US" dirty="0" smtClean="0"/>
          </a:p>
        </p:txBody>
      </p:sp>
      <p:sp>
        <p:nvSpPr>
          <p:cNvPr id="4" name="Title 3"/>
          <p:cNvSpPr>
            <a:spLocks noGrp="1"/>
          </p:cNvSpPr>
          <p:nvPr>
            <p:ph type="title"/>
          </p:nvPr>
        </p:nvSpPr>
        <p:spPr/>
        <p:txBody>
          <a:bodyPr>
            <a:normAutofit fontScale="90000"/>
          </a:bodyPr>
          <a:lstStyle/>
          <a:p>
            <a:r>
              <a:rPr lang="en-US" dirty="0" smtClean="0"/>
              <a:t>GE: Move to ~/</a:t>
            </a:r>
            <a:r>
              <a:rPr lang="en-US" dirty="0" err="1" smtClean="0"/>
              <a:t>compliance_profiles</a:t>
            </a:r>
            <a:r>
              <a:rPr lang="en-US" dirty="0"/>
              <a:t/>
            </a:r>
            <a:br>
              <a:rPr lang="en-US" dirty="0"/>
            </a:br>
            <a:endParaRPr lang="en-US" dirty="0"/>
          </a:p>
        </p:txBody>
      </p:sp>
      <p:sp>
        <p:nvSpPr>
          <p:cNvPr id="9" name="Text Placeholder 2"/>
          <p:cNvSpPr txBox="1">
            <a:spLocks/>
          </p:cNvSpPr>
          <p:nvPr/>
        </p:nvSpPr>
        <p:spPr>
          <a:xfrm>
            <a:off x="650040" y="4137660"/>
            <a:ext cx="14893592" cy="3064491"/>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Ensure you are on your target node for this part of this exercise.</a:t>
            </a:r>
          </a:p>
        </p:txBody>
      </p:sp>
    </p:spTree>
    <p:extLst>
      <p:ext uri="{BB962C8B-B14F-4D97-AF65-F5344CB8AC3E}">
        <p14:creationId xmlns:p14="http://schemas.microsoft.com/office/powerpoint/2010/main" val="39273843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8"/>
            <a:ext cx="14422528" cy="2334099"/>
          </a:xfrm>
        </p:spPr>
        <p:txBody>
          <a:bodyPr/>
          <a:lstStyle/>
          <a:p>
            <a:r>
              <a:rPr lang="en-US" dirty="0" smtClean="0"/>
              <a:t>$ </a:t>
            </a:r>
            <a:r>
              <a:rPr lang="en-US" dirty="0"/>
              <a:t>mkdir </a:t>
            </a:r>
            <a:r>
              <a:rPr lang="en-US" dirty="0" smtClean="0"/>
              <a:t>profile_02</a:t>
            </a:r>
          </a:p>
          <a:p>
            <a:r>
              <a:rPr lang="en-US" dirty="0"/>
              <a:t>$ cd </a:t>
            </a:r>
            <a:r>
              <a:rPr lang="en-US" dirty="0" smtClean="0"/>
              <a:t>profile_02</a:t>
            </a:r>
            <a:endParaRPr lang="en-US" dirty="0"/>
          </a:p>
        </p:txBody>
      </p:sp>
      <p:sp>
        <p:nvSpPr>
          <p:cNvPr id="4" name="Title 3"/>
          <p:cNvSpPr>
            <a:spLocks noGrp="1"/>
          </p:cNvSpPr>
          <p:nvPr>
            <p:ph type="title"/>
          </p:nvPr>
        </p:nvSpPr>
        <p:spPr/>
        <p:txBody>
          <a:bodyPr>
            <a:normAutofit fontScale="90000"/>
          </a:bodyPr>
          <a:lstStyle/>
          <a:p>
            <a:r>
              <a:rPr lang="en-US" dirty="0" smtClean="0"/>
              <a:t>GE: Create the Directory for your new Profile </a:t>
            </a:r>
            <a:endParaRPr lang="en-US" dirty="0"/>
          </a:p>
        </p:txBody>
      </p:sp>
      <p:sp>
        <p:nvSpPr>
          <p:cNvPr id="9" name="Text Placeholder 2"/>
          <p:cNvSpPr txBox="1">
            <a:spLocks/>
          </p:cNvSpPr>
          <p:nvPr/>
        </p:nvSpPr>
        <p:spPr>
          <a:xfrm>
            <a:off x="650040" y="4137660"/>
            <a:ext cx="14893592" cy="3064491"/>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and move into the profile_02 directory. </a:t>
            </a:r>
          </a:p>
        </p:txBody>
      </p:sp>
    </p:spTree>
    <p:extLst>
      <p:ext uri="{BB962C8B-B14F-4D97-AF65-F5344CB8AC3E}">
        <p14:creationId xmlns:p14="http://schemas.microsoft.com/office/powerpoint/2010/main" val="165979244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Create the </a:t>
            </a:r>
            <a:r>
              <a:rPr lang="en-US" dirty="0"/>
              <a:t>metadata.rb</a:t>
            </a:r>
          </a:p>
        </p:txBody>
      </p:sp>
      <p:sp>
        <p:nvSpPr>
          <p:cNvPr id="3" name="Content Placeholder 2"/>
          <p:cNvSpPr>
            <a:spLocks noGrp="1"/>
          </p:cNvSpPr>
          <p:nvPr>
            <p:ph sz="quarter" idx="10"/>
          </p:nvPr>
        </p:nvSpPr>
        <p:spPr/>
        <p:txBody>
          <a:bodyPr/>
          <a:lstStyle/>
          <a:p>
            <a:r>
              <a:rPr lang="en-US" b="1" dirty="0" smtClean="0"/>
              <a:t>name '</a:t>
            </a:r>
            <a:r>
              <a:rPr lang="en-US" b="1" dirty="0" err="1" smtClean="0"/>
              <a:t>myname</a:t>
            </a:r>
            <a:r>
              <a:rPr lang="en-US" b="1" dirty="0" smtClean="0"/>
              <a:t>/profile-cis-3.1'</a:t>
            </a:r>
            <a:endParaRPr lang="en-US" b="1" dirty="0"/>
          </a:p>
          <a:p>
            <a:r>
              <a:rPr lang="en-US" b="1" dirty="0" smtClean="0"/>
              <a:t>version </a:t>
            </a:r>
            <a:r>
              <a:rPr lang="en-US" b="1" dirty="0"/>
              <a:t>'0.1.0'</a:t>
            </a:r>
          </a:p>
          <a:p>
            <a:r>
              <a:rPr lang="en-US" b="1" dirty="0"/>
              <a:t>title </a:t>
            </a:r>
            <a:r>
              <a:rPr lang="en-US" b="1" dirty="0" smtClean="0"/>
              <a:t>'cis-3.1 </a:t>
            </a:r>
            <a:r>
              <a:rPr lang="en-US" b="1" dirty="0"/>
              <a:t>Profile'</a:t>
            </a:r>
          </a:p>
          <a:p>
            <a:r>
              <a:rPr lang="en-US" b="1" dirty="0"/>
              <a:t>maintainer 'My Name'</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err="1" smtClean="0"/>
              <a:t>compliance_profiles</a:t>
            </a:r>
            <a:r>
              <a:rPr lang="en-US" dirty="0" smtClean="0"/>
              <a:t>/profile_02/metadata.rb</a:t>
            </a:r>
            <a:endParaRPr lang="en-US" dirty="0"/>
          </a:p>
          <a:p>
            <a:endParaRPr lang="en-US" dirty="0"/>
          </a:p>
        </p:txBody>
      </p:sp>
    </p:spTree>
    <p:extLst>
      <p:ext uri="{BB962C8B-B14F-4D97-AF65-F5344CB8AC3E}">
        <p14:creationId xmlns:p14="http://schemas.microsoft.com/office/powerpoint/2010/main" val="3097342790"/>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9"/>
            <a:ext cx="14422528" cy="1214982"/>
          </a:xfrm>
        </p:spPr>
        <p:txBody>
          <a:bodyPr/>
          <a:lstStyle/>
          <a:p>
            <a:r>
              <a:rPr lang="en-US" dirty="0" smtClean="0"/>
              <a:t>$ mkdir test</a:t>
            </a:r>
          </a:p>
          <a:p>
            <a:r>
              <a:rPr lang="en-US" dirty="0" smtClean="0"/>
              <a:t>$ cd test</a:t>
            </a:r>
          </a:p>
        </p:txBody>
      </p:sp>
      <p:sp>
        <p:nvSpPr>
          <p:cNvPr id="4" name="Title 3"/>
          <p:cNvSpPr>
            <a:spLocks noGrp="1"/>
          </p:cNvSpPr>
          <p:nvPr>
            <p:ph type="title"/>
          </p:nvPr>
        </p:nvSpPr>
        <p:spPr/>
        <p:txBody>
          <a:bodyPr>
            <a:normAutofit fontScale="90000"/>
          </a:bodyPr>
          <a:lstStyle/>
          <a:p>
            <a:r>
              <a:rPr lang="en-US" dirty="0" smtClean="0"/>
              <a:t>GE: Create and Move into the `test` Directory</a:t>
            </a:r>
            <a:endParaRPr lang="en-US" dirty="0"/>
          </a:p>
        </p:txBody>
      </p:sp>
    </p:spTree>
    <p:extLst>
      <p:ext uri="{BB962C8B-B14F-4D97-AF65-F5344CB8AC3E}">
        <p14:creationId xmlns:p14="http://schemas.microsoft.com/office/powerpoint/2010/main" val="272262436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a </a:t>
            </a:r>
            <a:r>
              <a:rPr lang="en-US" dirty="0" smtClean="0"/>
              <a:t>`Set Daemon </a:t>
            </a:r>
            <a:r>
              <a:rPr lang="en-US" dirty="0" err="1" smtClean="0"/>
              <a:t>umask</a:t>
            </a:r>
            <a:r>
              <a:rPr lang="en-US" dirty="0" smtClean="0"/>
              <a:t>' </a:t>
            </a:r>
            <a:r>
              <a:rPr lang="en-US" dirty="0"/>
              <a:t>Control</a:t>
            </a:r>
          </a:p>
        </p:txBody>
      </p:sp>
      <p:sp>
        <p:nvSpPr>
          <p:cNvPr id="3" name="Content Placeholder 2"/>
          <p:cNvSpPr>
            <a:spLocks noGrp="1"/>
          </p:cNvSpPr>
          <p:nvPr>
            <p:ph sz="quarter" idx="10"/>
          </p:nvPr>
        </p:nvSpPr>
        <p:spPr/>
        <p:txBody>
          <a:bodyPr/>
          <a:lstStyle/>
          <a:p>
            <a:r>
              <a:rPr lang="en-US" b="1" dirty="0"/>
              <a:t>control 'cis-3.1' do</a:t>
            </a:r>
          </a:p>
          <a:p>
            <a:r>
              <a:rPr lang="en-US" b="1" dirty="0"/>
              <a:t>  impact 0.7</a:t>
            </a:r>
          </a:p>
          <a:p>
            <a:r>
              <a:rPr lang="en-US" b="1" dirty="0"/>
              <a:t>  title 'Set Daemon </a:t>
            </a:r>
            <a:r>
              <a:rPr lang="en-US" b="1" dirty="0" err="1"/>
              <a:t>umask</a:t>
            </a:r>
            <a:r>
              <a:rPr lang="en-US" b="1" dirty="0"/>
              <a:t>'</a:t>
            </a:r>
          </a:p>
          <a:p>
            <a:r>
              <a:rPr lang="en-US" b="1" dirty="0"/>
              <a:t>    describe file('/etc/</a:t>
            </a:r>
            <a:r>
              <a:rPr lang="en-US" b="1" dirty="0" err="1"/>
              <a:t>sysconfig</a:t>
            </a:r>
            <a:r>
              <a:rPr lang="en-US" b="1" dirty="0"/>
              <a:t>/</a:t>
            </a:r>
            <a:r>
              <a:rPr lang="en-US" b="1" dirty="0" err="1"/>
              <a:t>init</a:t>
            </a:r>
            <a:r>
              <a:rPr lang="en-US" b="1" dirty="0"/>
              <a:t>') do</a:t>
            </a:r>
          </a:p>
          <a:p>
            <a:r>
              <a:rPr lang="en-US" b="1" dirty="0"/>
              <a:t>      its('content') {should match '</a:t>
            </a:r>
            <a:r>
              <a:rPr lang="en-US" b="1" dirty="0" err="1"/>
              <a:t>umask</a:t>
            </a:r>
            <a:r>
              <a:rPr lang="en-US" b="1" dirty="0"/>
              <a:t> 027'}</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compliance_profiles</a:t>
            </a:r>
            <a:r>
              <a:rPr lang="en-US" dirty="0" smtClean="0"/>
              <a:t>/profile_02/test/cis31.rb</a:t>
            </a:r>
            <a:endParaRPr lang="en-US" dirty="0"/>
          </a:p>
        </p:txBody>
      </p:sp>
    </p:spTree>
    <p:extLst>
      <p:ext uri="{BB962C8B-B14F-4D97-AF65-F5344CB8AC3E}">
        <p14:creationId xmlns:p14="http://schemas.microsoft.com/office/powerpoint/2010/main" val="77538455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a:t>
            </a:r>
          </a:p>
          <a:p>
            <a:r>
              <a:rPr lang="en-US" sz="2000" dirty="0" smtClean="0"/>
              <a:t>Failures</a:t>
            </a:r>
            <a:r>
              <a:rPr lang="en-US" sz="2000" dirty="0"/>
              <a:t>:</a:t>
            </a:r>
          </a:p>
          <a:p>
            <a:endParaRPr lang="en-US" sz="2000" dirty="0"/>
          </a:p>
          <a:p>
            <a:r>
              <a:rPr lang="en-US" sz="2000" dirty="0"/>
              <a:t>  1)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r>
              <a:rPr lang="en-US" sz="2000" dirty="0"/>
              <a:t>     Failure/Error: its('content') {should match '</a:t>
            </a:r>
            <a:r>
              <a:rPr lang="en-US" sz="2000" dirty="0" err="1"/>
              <a:t>umask</a:t>
            </a:r>
            <a:r>
              <a:rPr lang="en-US" sz="2000" dirty="0"/>
              <a:t> 027'}</a:t>
            </a:r>
          </a:p>
          <a:p>
            <a:r>
              <a:rPr lang="en-US" sz="2000" dirty="0"/>
              <a:t>       expected "# color =&gt; new RH6.0 </a:t>
            </a:r>
            <a:r>
              <a:rPr lang="en-US" sz="2000" dirty="0" err="1"/>
              <a:t>bootup</a:t>
            </a:r>
            <a:r>
              <a:rPr lang="en-US" sz="2000" dirty="0"/>
              <a:t>\n# verbose =&gt; old-style </a:t>
            </a:r>
            <a:r>
              <a:rPr lang="en-US" sz="2000" dirty="0" err="1"/>
              <a:t>bootup</a:t>
            </a:r>
            <a:r>
              <a:rPr lang="en-US" sz="2000" dirty="0"/>
              <a:t>\n# anything else =&gt; new style </a:t>
            </a:r>
            <a:r>
              <a:rPr lang="en-US" sz="2000" dirty="0" err="1"/>
              <a:t>bootup</a:t>
            </a:r>
            <a:r>
              <a:rPr lang="en-US" sz="2000" dirty="0"/>
              <a:t> without ANSI colors or positioning\</a:t>
            </a:r>
            <a:r>
              <a:rPr lang="en-US" sz="2000" dirty="0" err="1"/>
              <a:t>nBOOTUP</a:t>
            </a:r>
            <a:r>
              <a:rPr lang="en-US" sz="2000" dirty="0"/>
              <a:t>=color\n# column to start \"[  OK  ]\" label in \</a:t>
            </a:r>
            <a:r>
              <a:rPr lang="en-US" sz="2000" dirty="0" err="1"/>
              <a:t>nRES_COL</a:t>
            </a:r>
            <a:r>
              <a:rPr lang="en-US" sz="2000" dirty="0"/>
              <a:t>=60\n# terminal sequence to move to that column. </a:t>
            </a:r>
            <a:r>
              <a:rPr lang="en-US" sz="2000" dirty="0" smtClean="0"/>
              <a:t>...</a:t>
            </a:r>
            <a:endParaRPr lang="en-US" sz="2000" dirty="0"/>
          </a:p>
          <a:p>
            <a:r>
              <a:rPr lang="en-US" sz="2000" dirty="0"/>
              <a:t>Finished in 0.03128 seconds (files took 0.46609 seconds to load)</a:t>
            </a:r>
          </a:p>
          <a:p>
            <a:r>
              <a:rPr lang="en-US" sz="2000" dirty="0"/>
              <a:t>1 example, 1 failure</a:t>
            </a:r>
          </a:p>
          <a:p>
            <a:endParaRPr lang="en-US" sz="2000" dirty="0"/>
          </a:p>
          <a:p>
            <a:r>
              <a:rPr lang="en-US" sz="2000" dirty="0"/>
              <a:t>Failed examples:</a:t>
            </a:r>
          </a:p>
          <a:p>
            <a:endParaRPr lang="en-US" sz="2000" dirty="0"/>
          </a:p>
          <a:p>
            <a:r>
              <a:rPr lang="en-US" sz="2000" dirty="0" err="1"/>
              <a:t>rspec</a:t>
            </a:r>
            <a:r>
              <a:rPr lang="en-US" sz="2000" dirty="0"/>
              <a:t>  #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endParaRPr lang="en-US" sz="2000" dirty="0"/>
          </a:p>
        </p:txBody>
      </p:sp>
      <p:sp>
        <p:nvSpPr>
          <p:cNvPr id="3" name="Text Placeholder 2"/>
          <p:cNvSpPr>
            <a:spLocks noGrp="1"/>
          </p:cNvSpPr>
          <p:nvPr>
            <p:ph type="body" sz="quarter" idx="11"/>
          </p:nvPr>
        </p:nvSpPr>
        <p:spPr/>
        <p:txBody>
          <a:bodyPr/>
          <a:lstStyle/>
          <a:p>
            <a:endParaRPr lang="en-US" dirty="0" smtClean="0"/>
          </a:p>
          <a:p>
            <a:r>
              <a:rPr lang="en-US" dirty="0" smtClean="0"/>
              <a:t>$ </a:t>
            </a:r>
            <a:r>
              <a:rPr lang="en-US" dirty="0" err="1" smtClean="0"/>
              <a:t>inspec</a:t>
            </a:r>
            <a:r>
              <a:rPr lang="en-US" dirty="0" smtClean="0"/>
              <a:t> </a:t>
            </a:r>
            <a:r>
              <a:rPr lang="en-US" dirty="0"/>
              <a:t>exec </a:t>
            </a:r>
            <a:r>
              <a:rPr lang="en-US" dirty="0"/>
              <a:t>~/</a:t>
            </a:r>
            <a:r>
              <a:rPr lang="en-US" dirty="0" err="1"/>
              <a:t>compliance_profiles</a:t>
            </a:r>
            <a:r>
              <a:rPr lang="en-US" dirty="0"/>
              <a:t>/profile_02/test/cis31.rb</a:t>
            </a:r>
          </a:p>
          <a:p>
            <a:endParaRPr lang="en-US" dirty="0"/>
          </a:p>
        </p:txBody>
      </p:sp>
      <p:sp>
        <p:nvSpPr>
          <p:cNvPr id="4" name="Title 3"/>
          <p:cNvSpPr>
            <a:spLocks noGrp="1"/>
          </p:cNvSpPr>
          <p:nvPr>
            <p:ph type="title"/>
          </p:nvPr>
        </p:nvSpPr>
        <p:spPr/>
        <p:txBody>
          <a:bodyPr/>
          <a:lstStyle/>
          <a:p>
            <a:r>
              <a:rPr lang="en-US" dirty="0" smtClean="0"/>
              <a:t>GE: Test the Control with `</a:t>
            </a:r>
            <a:r>
              <a:rPr lang="en-US" dirty="0" err="1" smtClean="0"/>
              <a:t>inspec</a:t>
            </a:r>
            <a:r>
              <a:rPr lang="en-US" dirty="0" smtClean="0"/>
              <a:t> exec`</a:t>
            </a:r>
            <a:endParaRPr lang="en-US" dirty="0"/>
          </a:p>
        </p:txBody>
      </p:sp>
      <p:sp>
        <p:nvSpPr>
          <p:cNvPr id="5" name="Rectangle 4"/>
          <p:cNvSpPr/>
          <p:nvPr/>
        </p:nvSpPr>
        <p:spPr bwMode="auto">
          <a:xfrm>
            <a:off x="1122159" y="2315963"/>
            <a:ext cx="14431939" cy="201173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3615143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566159"/>
            <a:ext cx="14423693" cy="4330283"/>
          </a:xfrm>
        </p:spPr>
        <p:txBody>
          <a:bodyPr/>
          <a:lstStyle/>
          <a:p>
            <a:r>
              <a:rPr lang="en-US" dirty="0"/>
              <a:t> adding: profile_02/ (stored 0%)</a:t>
            </a:r>
          </a:p>
          <a:p>
            <a:r>
              <a:rPr lang="en-US" dirty="0"/>
              <a:t>  adding: profile_02/metadata.rb (deflated 13%)</a:t>
            </a:r>
          </a:p>
          <a:p>
            <a:r>
              <a:rPr lang="en-US" dirty="0"/>
              <a:t>  adding: profile_02/test/ (stored 0%)</a:t>
            </a:r>
          </a:p>
          <a:p>
            <a:r>
              <a:rPr lang="en-US" dirty="0"/>
              <a:t>  adding: profile_02/test/cis31.rb (deflated 20%)</a:t>
            </a:r>
            <a:endParaRPr lang="en-US" dirty="0"/>
          </a:p>
        </p:txBody>
      </p:sp>
      <p:sp>
        <p:nvSpPr>
          <p:cNvPr id="3" name="Text Placeholder 2"/>
          <p:cNvSpPr>
            <a:spLocks noGrp="1"/>
          </p:cNvSpPr>
          <p:nvPr>
            <p:ph type="body" sz="quarter" idx="11"/>
          </p:nvPr>
        </p:nvSpPr>
        <p:spPr>
          <a:xfrm>
            <a:off x="1121104" y="1337149"/>
            <a:ext cx="14422528" cy="1406051"/>
          </a:xfrm>
        </p:spPr>
        <p:txBody>
          <a:bodyPr/>
          <a:lstStyle/>
          <a:p>
            <a:r>
              <a:rPr lang="en-US" dirty="0" smtClean="0"/>
              <a:t>$</a:t>
            </a:r>
            <a:r>
              <a:rPr lang="en-US" dirty="0"/>
              <a:t> cd ~/</a:t>
            </a:r>
            <a:r>
              <a:rPr lang="en-US" dirty="0" err="1" smtClean="0"/>
              <a:t>compliance_profiles</a:t>
            </a:r>
            <a:endParaRPr lang="en-US" dirty="0" smtClean="0"/>
          </a:p>
          <a:p>
            <a:r>
              <a:rPr lang="en-US" dirty="0"/>
              <a:t>$ zip -r </a:t>
            </a:r>
            <a:r>
              <a:rPr lang="en-US" dirty="0" smtClean="0"/>
              <a:t>profile_02.zip profile_02</a:t>
            </a:r>
            <a:endParaRPr lang="en-US" dirty="0"/>
          </a:p>
        </p:txBody>
      </p:sp>
      <p:sp>
        <p:nvSpPr>
          <p:cNvPr id="4" name="Title 3"/>
          <p:cNvSpPr>
            <a:spLocks noGrp="1"/>
          </p:cNvSpPr>
          <p:nvPr>
            <p:ph type="title"/>
          </p:nvPr>
        </p:nvSpPr>
        <p:spPr/>
        <p:txBody>
          <a:bodyPr/>
          <a:lstStyle/>
          <a:p>
            <a:r>
              <a:rPr lang="en-US" dirty="0" smtClean="0"/>
              <a:t>GE: Zip up your New Profile</a:t>
            </a:r>
            <a:endParaRPr lang="en-US" dirty="0"/>
          </a:p>
        </p:txBody>
      </p:sp>
    </p:spTree>
    <p:extLst>
      <p:ext uri="{BB962C8B-B14F-4D97-AF65-F5344CB8AC3E}">
        <p14:creationId xmlns:p14="http://schemas.microsoft.com/office/powerpoint/2010/main" val="341175917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endParaRPr lang="en-US" dirty="0"/>
          </a:p>
          <a:p>
            <a:pPr marL="457200" indent="-457200">
              <a:buFont typeface="Wingdings" charset="2"/>
              <a:buChar char="Ø"/>
            </a:pPr>
            <a:r>
              <a:rPr lang="en-US" dirty="0"/>
              <a:t>Translate </a:t>
            </a:r>
            <a:r>
              <a:rPr lang="en-US" dirty="0" smtClean="0"/>
              <a:t>DoD (Department of Defense) </a:t>
            </a:r>
            <a:r>
              <a:rPr lang="en-US" dirty="0"/>
              <a:t>specifications into </a:t>
            </a:r>
            <a:r>
              <a:rPr lang="en-US" dirty="0" err="1"/>
              <a:t>InSpec</a:t>
            </a:r>
            <a:r>
              <a:rPr lang="en-US" dirty="0"/>
              <a:t> </a:t>
            </a:r>
            <a:r>
              <a:rPr lang="en-US" dirty="0" smtClean="0"/>
              <a:t>tests.</a:t>
            </a:r>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98235"/>
            <a:ext cx="14423693" cy="5498208"/>
          </a:xfrm>
        </p:spPr>
        <p:txBody>
          <a:bodyPr/>
          <a:lstStyle/>
          <a:p>
            <a:r>
              <a:rPr lang="en-US" dirty="0"/>
              <a:t>total 12</a:t>
            </a:r>
          </a:p>
          <a:p>
            <a:r>
              <a:rPr lang="en-US" dirty="0" err="1"/>
              <a:t>drwxrwxr</a:t>
            </a:r>
            <a:r>
              <a:rPr lang="en-US" dirty="0"/>
              <a:t>-x 3 chef </a:t>
            </a:r>
            <a:r>
              <a:rPr lang="en-US" dirty="0" err="1"/>
              <a:t>chef</a:t>
            </a:r>
            <a:r>
              <a:rPr lang="en-US" dirty="0"/>
              <a:t> 4096 Dec 14 16:45 profile_01</a:t>
            </a:r>
          </a:p>
          <a:p>
            <a:r>
              <a:rPr lang="en-US" dirty="0" err="1"/>
              <a:t>drwxrwxr</a:t>
            </a:r>
            <a:r>
              <a:rPr lang="en-US" dirty="0"/>
              <a:t>-x 3 chef </a:t>
            </a:r>
            <a:r>
              <a:rPr lang="en-US" dirty="0" err="1"/>
              <a:t>chef</a:t>
            </a:r>
            <a:r>
              <a:rPr lang="en-US" dirty="0"/>
              <a:t> 4096 Dec 22 17:38 profile_02</a:t>
            </a:r>
          </a:p>
          <a:p>
            <a:r>
              <a:rPr lang="en-US" dirty="0"/>
              <a:t>-</a:t>
            </a:r>
            <a:r>
              <a:rPr lang="en-US" dirty="0" err="1"/>
              <a:t>rw</a:t>
            </a:r>
            <a:r>
              <a:rPr lang="en-US" dirty="0"/>
              <a:t>-</a:t>
            </a:r>
            <a:r>
              <a:rPr lang="en-US" dirty="0" err="1"/>
              <a:t>rw</a:t>
            </a:r>
            <a:r>
              <a:rPr lang="en-US" dirty="0"/>
              <a:t>-r-- 1 chef </a:t>
            </a:r>
            <a:r>
              <a:rPr lang="en-US" dirty="0" err="1"/>
              <a:t>chef</a:t>
            </a:r>
            <a:r>
              <a:rPr lang="en-US" dirty="0"/>
              <a:t>  886 Dec 22 17:46 profile_02.zip</a:t>
            </a:r>
            <a:endParaRPr lang="en-US" dirty="0"/>
          </a:p>
        </p:txBody>
      </p:sp>
      <p:sp>
        <p:nvSpPr>
          <p:cNvPr id="3" name="Text Placeholder 2"/>
          <p:cNvSpPr>
            <a:spLocks noGrp="1"/>
          </p:cNvSpPr>
          <p:nvPr>
            <p:ph type="body" sz="quarter" idx="11"/>
          </p:nvPr>
        </p:nvSpPr>
        <p:spPr>
          <a:xfrm>
            <a:off x="1121104" y="1337149"/>
            <a:ext cx="14422528" cy="857411"/>
          </a:xfrm>
        </p:spPr>
        <p:txBody>
          <a:bodyPr/>
          <a:lstStyle/>
          <a:p>
            <a:r>
              <a:rPr lang="en-US" dirty="0" smtClean="0"/>
              <a:t>$</a:t>
            </a:r>
            <a:r>
              <a:rPr lang="en-US" dirty="0"/>
              <a:t> </a:t>
            </a:r>
            <a:r>
              <a:rPr lang="en-US" dirty="0" smtClean="0"/>
              <a:t>ls -l</a:t>
            </a:r>
            <a:endParaRPr lang="en-US" dirty="0"/>
          </a:p>
        </p:txBody>
      </p:sp>
      <p:sp>
        <p:nvSpPr>
          <p:cNvPr id="4" name="Title 3"/>
          <p:cNvSpPr>
            <a:spLocks noGrp="1"/>
          </p:cNvSpPr>
          <p:nvPr>
            <p:ph type="title"/>
          </p:nvPr>
        </p:nvSpPr>
        <p:spPr/>
        <p:txBody>
          <a:bodyPr/>
          <a:lstStyle/>
          <a:p>
            <a:r>
              <a:rPr lang="en-US" dirty="0" smtClean="0"/>
              <a:t>GE: Verify the zip File's Creation</a:t>
            </a:r>
            <a:endParaRPr lang="en-US" dirty="0"/>
          </a:p>
        </p:txBody>
      </p:sp>
    </p:spTree>
    <p:extLst>
      <p:ext uri="{BB962C8B-B14F-4D97-AF65-F5344CB8AC3E}">
        <p14:creationId xmlns:p14="http://schemas.microsoft.com/office/powerpoint/2010/main" val="230448255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489675"/>
            <a:ext cx="14423693" cy="5498208"/>
          </a:xfrm>
        </p:spPr>
        <p:txBody>
          <a:bodyPr/>
          <a:lstStyle/>
          <a:p>
            <a:r>
              <a:rPr lang="en-US" sz="2400" dirty="0"/>
              <a:t>chef@52.90.148.31's password:</a:t>
            </a:r>
          </a:p>
          <a:p>
            <a:r>
              <a:rPr lang="en-US" sz="2400" dirty="0"/>
              <a:t>profile_02.zip                                100%  886     0.9KB/s   00:00</a:t>
            </a:r>
            <a:endParaRPr lang="en-US" sz="2400" dirty="0"/>
          </a:p>
        </p:txBody>
      </p:sp>
      <p:sp>
        <p:nvSpPr>
          <p:cNvPr id="3" name="Text Placeholder 2"/>
          <p:cNvSpPr>
            <a:spLocks noGrp="1"/>
          </p:cNvSpPr>
          <p:nvPr>
            <p:ph type="body" sz="quarter" idx="11"/>
          </p:nvPr>
        </p:nvSpPr>
        <p:spPr>
          <a:xfrm>
            <a:off x="1121104" y="1337149"/>
            <a:ext cx="14422528" cy="857411"/>
          </a:xfrm>
        </p:spPr>
        <p:txBody>
          <a:bodyPr/>
          <a:lstStyle/>
          <a:p>
            <a:r>
              <a:rPr lang="en-US" dirty="0"/>
              <a:t>C:\tmp&gt;scp chef@52.90.148.31:~/</a:t>
            </a:r>
            <a:r>
              <a:rPr lang="en-US" dirty="0" err="1" smtClean="0"/>
              <a:t>compliance_profiles</a:t>
            </a:r>
            <a:r>
              <a:rPr lang="en-US" dirty="0" smtClean="0"/>
              <a:t>/profile_02.zip </a:t>
            </a:r>
            <a:r>
              <a:rPr lang="en-US" dirty="0"/>
              <a:t>.</a:t>
            </a:r>
          </a:p>
        </p:txBody>
      </p:sp>
      <p:sp>
        <p:nvSpPr>
          <p:cNvPr id="4" name="Title 3"/>
          <p:cNvSpPr>
            <a:spLocks noGrp="1"/>
          </p:cNvSpPr>
          <p:nvPr>
            <p:ph type="title"/>
          </p:nvPr>
        </p:nvSpPr>
        <p:spPr/>
        <p:txBody>
          <a:bodyPr>
            <a:normAutofit fontScale="90000"/>
          </a:bodyPr>
          <a:lstStyle/>
          <a:p>
            <a:r>
              <a:rPr lang="en-US" dirty="0" smtClean="0"/>
              <a:t>GE: From your Laptop Run the </a:t>
            </a:r>
            <a:r>
              <a:rPr lang="en-US" dirty="0" err="1" smtClean="0"/>
              <a:t>scp</a:t>
            </a:r>
            <a:r>
              <a:rPr lang="en-US" dirty="0" smtClean="0"/>
              <a:t> Command</a:t>
            </a:r>
            <a:endParaRPr lang="en-US" dirty="0"/>
          </a:p>
        </p:txBody>
      </p:sp>
    </p:spTree>
    <p:extLst>
      <p:ext uri="{BB962C8B-B14F-4D97-AF65-F5344CB8AC3E}">
        <p14:creationId xmlns:p14="http://schemas.microsoft.com/office/powerpoint/2010/main" val="422400332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smtClean="0"/>
              <a:t>From your Compliance Server Dashboard:</a:t>
            </a:r>
            <a:br>
              <a:rPr lang="en-US" dirty="0" smtClean="0"/>
            </a:br>
            <a:r>
              <a:rPr lang="en-US" dirty="0" smtClean="0"/>
              <a:t>Click the </a:t>
            </a:r>
            <a:r>
              <a:rPr lang="en-US" b="1" dirty="0" smtClean="0"/>
              <a:t>Compliance</a:t>
            </a:r>
            <a:r>
              <a:rPr lang="en-US" dirty="0" smtClean="0"/>
              <a:t> button and then click the </a:t>
            </a:r>
            <a:r>
              <a:rPr lang="en-US" b="1" dirty="0" smtClean="0"/>
              <a:t>Add Profile </a:t>
            </a:r>
            <a:r>
              <a:rPr lang="en-US" dirty="0" smtClean="0"/>
              <a:t>button.</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1169053" y="3543300"/>
            <a:ext cx="13917895" cy="4206240"/>
          </a:xfrm>
          <a:prstGeom prst="rect">
            <a:avLst/>
          </a:prstGeom>
          <a:ln>
            <a:solidFill>
              <a:schemeClr val="accent1"/>
            </a:solidFill>
          </a:ln>
        </p:spPr>
      </p:pic>
      <p:cxnSp>
        <p:nvCxnSpPr>
          <p:cNvPr id="5" name="Straight Arrow Connector 4"/>
          <p:cNvCxnSpPr/>
          <p:nvPr/>
        </p:nvCxnSpPr>
        <p:spPr>
          <a:xfrm>
            <a:off x="3177540" y="2994660"/>
            <a:ext cx="22860" cy="3749040"/>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10988040" y="2820577"/>
            <a:ext cx="2682240" cy="1042763"/>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934790"/>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smtClean="0"/>
              <a:t>Select the </a:t>
            </a:r>
            <a:r>
              <a:rPr lang="en-US" dirty="0" smtClean="0"/>
              <a:t>new zip </a:t>
            </a:r>
            <a:r>
              <a:rPr lang="en-US" dirty="0" smtClean="0"/>
              <a:t>file </a:t>
            </a:r>
            <a:r>
              <a:rPr lang="en-US" dirty="0" smtClean="0"/>
              <a:t>(profile_02) from </a:t>
            </a:r>
            <a:r>
              <a:rPr lang="en-US" dirty="0" smtClean="0"/>
              <a:t>your laptop.</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3689146" y="4790122"/>
            <a:ext cx="8877709" cy="2136458"/>
          </a:xfrm>
          <a:prstGeom prst="rect">
            <a:avLst/>
          </a:prstGeom>
          <a:ln>
            <a:solidFill>
              <a:schemeClr val="accent1"/>
            </a:solidFill>
          </a:ln>
        </p:spPr>
      </p:pic>
    </p:spTree>
    <p:extLst>
      <p:ext uri="{BB962C8B-B14F-4D97-AF65-F5344CB8AC3E}">
        <p14:creationId xmlns:p14="http://schemas.microsoft.com/office/powerpoint/2010/main" val="181417108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a:t>From </a:t>
            </a:r>
            <a:r>
              <a:rPr lang="en-US" dirty="0" smtClean="0"/>
              <a:t>the Dashboard</a:t>
            </a:r>
            <a:r>
              <a:rPr lang="en-US" dirty="0"/>
              <a:t>, </a:t>
            </a:r>
            <a:r>
              <a:rPr lang="en-US" b="1" dirty="0"/>
              <a:t>select your </a:t>
            </a:r>
            <a:r>
              <a:rPr lang="en-US" b="1" dirty="0" smtClean="0"/>
              <a:t>node</a:t>
            </a:r>
            <a:r>
              <a:rPr lang="en-US" dirty="0" smtClean="0"/>
              <a:t> and then click </a:t>
            </a:r>
            <a:r>
              <a:rPr lang="en-US" dirty="0"/>
              <a:t>the </a:t>
            </a:r>
            <a:r>
              <a:rPr lang="en-US" b="1" dirty="0" smtClean="0"/>
              <a:t>Scan</a:t>
            </a:r>
            <a:r>
              <a:rPr lang="en-US" dirty="0" smtClean="0"/>
              <a:t> </a:t>
            </a:r>
            <a:r>
              <a:rPr lang="en-US" dirty="0"/>
              <a:t>button.</a:t>
            </a:r>
            <a:endParaRPr lang="en-US" dirty="0" smtClean="0"/>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2638777" y="3360420"/>
            <a:ext cx="10978446" cy="4564454"/>
          </a:xfrm>
          <a:prstGeom prst="rect">
            <a:avLst/>
          </a:prstGeom>
          <a:ln>
            <a:solidFill>
              <a:schemeClr val="accent1"/>
            </a:solidFill>
          </a:ln>
        </p:spPr>
      </p:pic>
    </p:spTree>
    <p:extLst>
      <p:ext uri="{BB962C8B-B14F-4D97-AF65-F5344CB8AC3E}">
        <p14:creationId xmlns:p14="http://schemas.microsoft.com/office/powerpoint/2010/main" val="142193565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Scan Using the New Profile</a:t>
            </a:r>
            <a:endParaRPr lang="en-US" dirty="0"/>
          </a:p>
        </p:txBody>
      </p:sp>
      <p:sp>
        <p:nvSpPr>
          <p:cNvPr id="6" name="Text Placeholder 2"/>
          <p:cNvSpPr>
            <a:spLocks noGrp="1"/>
          </p:cNvSpPr>
          <p:nvPr>
            <p:ph type="body" sz="quarter" idx="12"/>
          </p:nvPr>
        </p:nvSpPr>
        <p:spPr>
          <a:xfrm>
            <a:off x="650040" y="1856198"/>
            <a:ext cx="5842200" cy="5345953"/>
          </a:xfrm>
        </p:spPr>
        <p:txBody>
          <a:bodyPr/>
          <a:lstStyle/>
          <a:p>
            <a:r>
              <a:rPr lang="en-US" dirty="0" smtClean="0"/>
              <a:t>From the resulting page, select only the new profile (</a:t>
            </a:r>
            <a:r>
              <a:rPr lang="en-US" dirty="0" smtClean="0"/>
              <a:t>admin/profile-cis-3.1) </a:t>
            </a:r>
            <a:r>
              <a:rPr lang="en-US" dirty="0" smtClean="0"/>
              <a:t>and then click </a:t>
            </a:r>
            <a:r>
              <a:rPr lang="en-US" b="1" dirty="0" smtClean="0"/>
              <a:t>Scan now</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8472708" y="1259455"/>
            <a:ext cx="6969438" cy="6730431"/>
          </a:xfrm>
          <a:prstGeom prst="rect">
            <a:avLst/>
          </a:prstGeom>
          <a:ln>
            <a:solidFill>
              <a:schemeClr val="accent1"/>
            </a:solidFill>
          </a:ln>
        </p:spPr>
      </p:pic>
    </p:spTree>
    <p:extLst>
      <p:ext uri="{BB962C8B-B14F-4D97-AF65-F5344CB8AC3E}">
        <p14:creationId xmlns:p14="http://schemas.microsoft.com/office/powerpoint/2010/main" val="279151980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the Custom Profile Scan</a:t>
            </a:r>
            <a:endParaRPr lang="en-US" dirty="0"/>
          </a:p>
        </p:txBody>
      </p:sp>
      <p:sp>
        <p:nvSpPr>
          <p:cNvPr id="6" name="Text Placeholder 2"/>
          <p:cNvSpPr>
            <a:spLocks noGrp="1"/>
          </p:cNvSpPr>
          <p:nvPr>
            <p:ph type="body" sz="quarter" idx="12"/>
          </p:nvPr>
        </p:nvSpPr>
        <p:spPr>
          <a:xfrm>
            <a:off x="297180" y="1856198"/>
            <a:ext cx="2720340" cy="5345953"/>
          </a:xfrm>
        </p:spPr>
        <p:txBody>
          <a:bodyPr/>
          <a:lstStyle/>
          <a:p>
            <a:r>
              <a:rPr lang="en-US" dirty="0" smtClean="0"/>
              <a:t>The results of your scan should look like this example.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3510279" y="1575434"/>
            <a:ext cx="11672047" cy="5374005"/>
          </a:xfrm>
          <a:prstGeom prst="rect">
            <a:avLst/>
          </a:prstGeom>
          <a:ln>
            <a:solidFill>
              <a:schemeClr val="accent1"/>
            </a:solidFill>
          </a:ln>
        </p:spPr>
      </p:pic>
    </p:spTree>
    <p:extLst>
      <p:ext uri="{BB962C8B-B14F-4D97-AF65-F5344CB8AC3E}">
        <p14:creationId xmlns:p14="http://schemas.microsoft.com/office/powerpoint/2010/main" val="249516073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the Custom Profile Scan</a:t>
            </a:r>
            <a:endParaRPr lang="en-US" dirty="0"/>
          </a:p>
        </p:txBody>
      </p:sp>
      <p:sp>
        <p:nvSpPr>
          <p:cNvPr id="6" name="Text Placeholder 2"/>
          <p:cNvSpPr>
            <a:spLocks noGrp="1"/>
          </p:cNvSpPr>
          <p:nvPr>
            <p:ph type="body" sz="quarter" idx="12"/>
          </p:nvPr>
        </p:nvSpPr>
        <p:spPr>
          <a:xfrm>
            <a:off x="297180" y="1856198"/>
            <a:ext cx="15544800" cy="5345953"/>
          </a:xfrm>
        </p:spPr>
        <p:txBody>
          <a:bodyPr/>
          <a:lstStyle/>
          <a:p>
            <a:r>
              <a:rPr lang="en-US" dirty="0" smtClean="0"/>
              <a:t>You should also be able to see your custom profile from your Compliance page.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2410860" y="3772169"/>
            <a:ext cx="11434280" cy="3663801"/>
          </a:xfrm>
          <a:prstGeom prst="rect">
            <a:avLst/>
          </a:prstGeom>
          <a:ln>
            <a:solidFill>
              <a:schemeClr val="accent1"/>
            </a:solidFill>
          </a:ln>
        </p:spPr>
      </p:pic>
    </p:spTree>
    <p:extLst>
      <p:ext uri="{BB962C8B-B14F-4D97-AF65-F5344CB8AC3E}">
        <p14:creationId xmlns:p14="http://schemas.microsoft.com/office/powerpoint/2010/main" val="807637005"/>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a:t>
            </a:r>
            <a:endParaRPr lang="en-US" dirty="0"/>
          </a:p>
        </p:txBody>
      </p:sp>
      <p:sp>
        <p:nvSpPr>
          <p:cNvPr id="3" name="Subtitle 2"/>
          <p:cNvSpPr>
            <a:spLocks noGrp="1"/>
          </p:cNvSpPr>
          <p:nvPr>
            <p:ph type="subTitle" idx="1"/>
          </p:nvPr>
        </p:nvSpPr>
        <p:spPr>
          <a:xfrm>
            <a:off x="1671638" y="3271838"/>
            <a:ext cx="12319000" cy="4317682"/>
          </a:xfrm>
        </p:spPr>
        <p:txBody>
          <a:bodyPr/>
          <a:lstStyle/>
          <a:p>
            <a:endParaRPr lang="en-US" dirty="0"/>
          </a:p>
          <a:p>
            <a:endParaRPr lang="en-US" dirty="0"/>
          </a:p>
        </p:txBody>
      </p:sp>
    </p:spTree>
    <p:extLst>
      <p:ext uri="{BB962C8B-B14F-4D97-AF65-F5344CB8AC3E}">
        <p14:creationId xmlns:p14="http://schemas.microsoft.com/office/powerpoint/2010/main" val="3804092102"/>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t>
            </a:r>
            <a:r>
              <a:rPr lang="en-US" dirty="0" smtClean="0"/>
              <a:t>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err="1" smtClean="0"/>
              <a:t>tbd</a:t>
            </a:r>
            <a:endParaRPr lang="en-US" dirty="0"/>
          </a:p>
        </p:txBody>
      </p:sp>
      <p:sp>
        <p:nvSpPr>
          <p:cNvPr id="3" name="Text Placeholder 2"/>
          <p:cNvSpPr>
            <a:spLocks noGrp="1"/>
          </p:cNvSpPr>
          <p:nvPr>
            <p:ph type="body" sz="quarter" idx="12"/>
          </p:nvPr>
        </p:nvSpPr>
        <p:spPr>
          <a:xfrm>
            <a:off x="650040" y="1856198"/>
            <a:ext cx="10925875" cy="5345953"/>
          </a:xfrm>
        </p:spPr>
        <p:txBody>
          <a:bodyPr/>
          <a:lstStyle/>
          <a:p>
            <a:r>
              <a:rPr lang="en-US" dirty="0"/>
              <a:t> </a:t>
            </a:r>
            <a:r>
              <a:rPr lang="en-US" dirty="0" smtClean="0"/>
              <a:t>The latest CIS benchmarks in PDF format can be downloaded from here:</a:t>
            </a:r>
            <a:endParaRPr lang="en-US" dirty="0">
              <a:hlinkClick r:id="rId2"/>
            </a:endParaRPr>
          </a:p>
          <a:p>
            <a:r>
              <a:rPr lang="en-US" dirty="0" smtClean="0">
                <a:hlinkClick r:id="rId2"/>
              </a:rPr>
              <a:t>https</a:t>
            </a:r>
            <a:r>
              <a:rPr lang="en-US" dirty="0">
                <a:hlinkClick r:id="rId2"/>
              </a:rPr>
              <a:t>://benchmarks.cisecurity.org/downloads/latest/</a:t>
            </a:r>
            <a:r>
              <a:rPr lang="en-US" dirty="0" smtClean="0"/>
              <a:t> </a:t>
            </a:r>
          </a:p>
          <a:p>
            <a:r>
              <a:rPr lang="en-US" dirty="0" smtClean="0"/>
              <a:t>From that link, scroll down to and download the </a:t>
            </a:r>
          </a:p>
          <a:p>
            <a:r>
              <a:rPr lang="pt-BR" dirty="0" smtClean="0"/>
              <a:t>CIS </a:t>
            </a:r>
            <a:r>
              <a:rPr lang="pt-BR" dirty="0"/>
              <a:t>CentOS Linux 6 </a:t>
            </a:r>
            <a:r>
              <a:rPr lang="pt-BR" dirty="0" smtClean="0"/>
              <a:t>Benchmark PDF.</a:t>
            </a:r>
            <a:endParaRPr lang="en-US" dirty="0"/>
          </a:p>
        </p:txBody>
      </p:sp>
    </p:spTree>
    <p:extLst>
      <p:ext uri="{BB962C8B-B14F-4D97-AF65-F5344CB8AC3E}">
        <p14:creationId xmlns:p14="http://schemas.microsoft.com/office/powerpoint/2010/main" val="103202851"/>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 Compliance Frameworks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r>
              <a:rPr lang="en-US" dirty="0" smtClean="0"/>
              <a:t>In this exercise you will download </a:t>
            </a:r>
            <a:r>
              <a:rPr lang="en-US" dirty="0"/>
              <a:t>the </a:t>
            </a:r>
            <a:r>
              <a:rPr lang="en-US" dirty="0" smtClean="0"/>
              <a:t>latest </a:t>
            </a:r>
            <a:r>
              <a:rPr lang="en-US" dirty="0"/>
              <a:t>CIS </a:t>
            </a:r>
            <a:r>
              <a:rPr lang="en-US" dirty="0" smtClean="0"/>
              <a:t>benchmarks, interpret one of the benchmarks and write an </a:t>
            </a:r>
            <a:r>
              <a:rPr lang="en-US" dirty="0" err="1" smtClean="0"/>
              <a:t>InSpec</a:t>
            </a:r>
            <a:r>
              <a:rPr lang="en-US" dirty="0" smtClean="0"/>
              <a:t> control and Compliance profile based on CIS benchmark.</a:t>
            </a:r>
          </a:p>
          <a:p>
            <a:endParaRPr lang="en-US" dirty="0"/>
          </a:p>
          <a:p>
            <a:endParaRPr lang="en-US" dirty="0" smtClean="0"/>
          </a:p>
          <a:p>
            <a:endParaRPr lang="en-US" dirty="0"/>
          </a:p>
        </p:txBody>
      </p:sp>
    </p:spTree>
    <p:extLst>
      <p:ext uri="{BB962C8B-B14F-4D97-AF65-F5344CB8AC3E}">
        <p14:creationId xmlns:p14="http://schemas.microsoft.com/office/powerpoint/2010/main" val="30659971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 Compliance </a:t>
            </a:r>
            <a:r>
              <a:rPr lang="en-US" dirty="0" smtClean="0"/>
              <a:t>Frameworks - CIS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Linux platform 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pPr marL="342900" indent="-342900">
              <a:buFont typeface="Wingdings" panose="05000000000000000000" pitchFamily="2" charset="2"/>
              <a:buChar char="q"/>
            </a:pPr>
            <a:r>
              <a:rPr lang="en-US" dirty="0" smtClean="0"/>
              <a:t>Use </a:t>
            </a:r>
            <a:r>
              <a:rPr lang="en-US" dirty="0"/>
              <a:t>`</a:t>
            </a:r>
            <a:r>
              <a:rPr lang="en-US" dirty="0" err="1"/>
              <a:t>inspec</a:t>
            </a:r>
            <a:r>
              <a:rPr lang="en-US" dirty="0"/>
              <a:t> exec` to run the tests against your Linux </a:t>
            </a:r>
            <a:r>
              <a:rPr lang="en-US" dirty="0" smtClean="0"/>
              <a:t>target.</a:t>
            </a:r>
          </a:p>
          <a:p>
            <a:pPr marL="342900" indent="-342900">
              <a:buFont typeface="Wingdings" panose="05000000000000000000" pitchFamily="2" charset="2"/>
              <a:buChar char="q"/>
            </a:pPr>
            <a:r>
              <a:rPr lang="en-US" dirty="0" smtClean="0"/>
              <a:t>Package the profile </a:t>
            </a:r>
            <a:r>
              <a:rPr lang="en-US" dirty="0"/>
              <a:t>and </a:t>
            </a:r>
            <a:r>
              <a:rPr lang="en-US"/>
              <a:t>upload </a:t>
            </a:r>
            <a:r>
              <a:rPr lang="en-US"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4169</TotalTime>
  <Words>2223</Words>
  <Application>Microsoft Office PowerPoint</Application>
  <PresentationFormat>Custom</PresentationFormat>
  <Paragraphs>277</Paragraphs>
  <Slides>31</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ＭＳ Ｐゴシック</vt:lpstr>
      <vt:lpstr>Arial</vt:lpstr>
      <vt:lpstr>Courier New</vt:lpstr>
      <vt:lpstr>Wingdings</vt:lpstr>
      <vt:lpstr>Base</vt:lpstr>
      <vt:lpstr>Interaction</vt:lpstr>
      <vt:lpstr>Applying Compliance Frameworks using InSpec</vt:lpstr>
      <vt:lpstr>Objectives</vt:lpstr>
      <vt:lpstr>Compliance Frameworks</vt:lpstr>
      <vt:lpstr>GE: Compliance Frameworks</vt:lpstr>
      <vt:lpstr>GE: Compliance Frameworks - CIS</vt:lpstr>
      <vt:lpstr>GE: Downloading the CIS Benchmarks </vt:lpstr>
      <vt:lpstr>GE: Downloading the CIS Benchmarks </vt:lpstr>
      <vt:lpstr>GE: Downloading the CIS Benchmarks </vt:lpstr>
      <vt:lpstr>GE: Downloading the PDF</vt:lpstr>
      <vt:lpstr>GE: Downloading the CIS Benchmarks </vt:lpstr>
      <vt:lpstr>GE: CIS Benchmarks</vt:lpstr>
      <vt:lpstr>GE: CIS Benchmarks</vt:lpstr>
      <vt:lpstr>GE: Move to ~/compliance_profiles </vt:lpstr>
      <vt:lpstr>GE: Create the Directory for your new Profile </vt:lpstr>
      <vt:lpstr>GE: Create the metadata.rb</vt:lpstr>
      <vt:lpstr>GE: Create and Move into the `test` Directory</vt:lpstr>
      <vt:lpstr>GE: Create a `Set Daemon umask' Control</vt:lpstr>
      <vt:lpstr>GE: Test the Control with `inspec exec`</vt:lpstr>
      <vt:lpstr>GE: Zip up your New Profile</vt:lpstr>
      <vt:lpstr>GE: Verify the zip File's Creation</vt:lpstr>
      <vt:lpstr>GE: From your Laptop Run the scp Command</vt:lpstr>
      <vt:lpstr>GE: Upload the Profile to Chef Compliance</vt:lpstr>
      <vt:lpstr>GE: Upload the Profile to Chef Compliance</vt:lpstr>
      <vt:lpstr>GE: Upload the Profile to Chef Compliance</vt:lpstr>
      <vt:lpstr>GE: Scan Using the New Profile</vt:lpstr>
      <vt:lpstr>GE: Results of the Custom Profile Scan</vt:lpstr>
      <vt:lpstr>GE: Results of the Custom Profile Scan</vt:lpstr>
      <vt:lpstr>DoD  </vt:lpstr>
      <vt:lpstr>Review Questions</vt:lpstr>
      <vt:lpstr>Delete tbd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200</cp:revision>
  <cp:lastPrinted>2015-02-07T23:49:10Z</cp:lastPrinted>
  <dcterms:created xsi:type="dcterms:W3CDTF">2015-11-10T15:58:30Z</dcterms:created>
  <dcterms:modified xsi:type="dcterms:W3CDTF">2015-12-22T20:58:30Z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