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91" r:id="rId8"/>
    <p:sldId id="257" r:id="rId9"/>
    <p:sldId id="299" r:id="rId10"/>
    <p:sldId id="283" r:id="rId11"/>
    <p:sldId id="294" r:id="rId12"/>
    <p:sldId id="295" r:id="rId13"/>
    <p:sldId id="284" r:id="rId14"/>
    <p:sldId id="297" r:id="rId15"/>
    <p:sldId id="298" r:id="rId16"/>
    <p:sldId id="286" r:id="rId17"/>
    <p:sldId id="285" r:id="rId18"/>
    <p:sldId id="293" r:id="rId19"/>
    <p:sldId id="300" r:id="rId20"/>
    <p:sldId id="292" r:id="rId21"/>
    <p:sldId id="301" r:id="rId22"/>
    <p:sldId id="288" r:id="rId23"/>
    <p:sldId id="267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52730" autoAdjust="0"/>
  </p:normalViewPr>
  <p:slideViewPr>
    <p:cSldViewPr snapToGrid="0">
      <p:cViewPr varScale="1">
        <p:scale>
          <a:sx n="25" d="100"/>
          <a:sy n="25" d="100"/>
        </p:scale>
        <p:origin x="1808" y="1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This course requires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ChefDK 0.10.0 on or higher on the AMIs.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v0.9.11.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them although Chef does not actually need to be installed on these instances in order to run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Now would be a good time to distribute the hostnames of the three nodes you will assign to each student.</a:t>
            </a:r>
            <a:r>
              <a:rPr lang="en-US" baseline="0" dirty="0"/>
              <a:t> </a:t>
            </a:r>
            <a:r>
              <a:rPr lang="en-US" baseline="0" dirty="0" smtClean="0"/>
              <a:t>You should ask the students to note which one they will use as their Compliance Server and which ones they will use as the target nodes for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ec2-52-91-31-125.compute-1.amazonaws.com = Compliance server.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ec2-54-164-54-218.compute-1.amazonaws.com = Linux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ec2-54-164-54-210.compute-1.amazonaws.com = Windows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+mn-cs"/>
            </a:endParaRP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Linux nodes is chef/chef.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Windows nodes </a:t>
            </a:r>
            <a:r>
              <a:rPr lang="en-US" baseline="0" smtClean="0"/>
              <a:t>is Administrator/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Cod3Can! </a:t>
            </a:r>
            <a:r>
              <a:rPr lang="en-US" baseline="0" smtClean="0"/>
              <a:t> </a:t>
            </a: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dotted lines indicate that those sessions will only be used to write and test remediation. In this scenario, your target nodes will act as virtual workstations.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all scans will only be run via the Compliance server as indicated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3542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the command shown in this slide, you could also use this command: 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ssh </a:t>
            </a:r>
            <a:r>
              <a:rPr lang="en-US" baseline="0" dirty="0" err="1" smtClean="0"/>
              <a:t>chef@IPADDRESS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ssh chef@52.90.140.22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have installed on your laptop a Windows Remote Desktop Connection which you'll only use to write remediation later in this course.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</a:t>
            </a:r>
            <a:r>
              <a:rPr lang="en-US" dirty="0" smtClean="0"/>
              <a:t>Note: You can tell the students that this course covers scanning and remediating both Linux and Windows nodes.</a:t>
            </a:r>
            <a:r>
              <a:rPr lang="en-US" baseline="0" dirty="0" smtClean="0"/>
              <a:t> For example, module 03 covers scanning and remediating Linux nodes and module 04 covers scanning and remediating Windows nodes. However, the Compliance server runs only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 you are probably aware of how Chef automates the configuration and management of your infrastructure. But what about risks and compliance issues of your infrastructure? </a:t>
            </a:r>
          </a:p>
          <a:p>
            <a:endParaRPr lang="en-US" dirty="0" smtClean="0"/>
          </a:p>
          <a:p>
            <a:r>
              <a:rPr lang="en-US" dirty="0" smtClean="0"/>
              <a:t>Regulatory compliance is a fact of life for every enterprise. With Chef Compliance you can scan for risks and compliance issues with easy-to-understand, customizable reports and visualization.</a:t>
            </a:r>
          </a:p>
          <a:p>
            <a:endParaRPr lang="en-US" dirty="0" smtClean="0"/>
          </a:p>
          <a:p>
            <a:r>
              <a:rPr lang="en-US" dirty="0" smtClean="0"/>
              <a:t>You can then use Chef to automate the remediation of issues and use Chef Compliance to implement a continuous audit of applications and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Chef Compliance server is a centralized location from which all aspects of the state or your infrastructure’s compliance can be managed.</a:t>
            </a:r>
          </a:p>
          <a:p>
            <a:endParaRPr lang="en-US" dirty="0" smtClean="0"/>
          </a:p>
          <a:p>
            <a:r>
              <a:rPr lang="en-US" dirty="0" smtClean="0"/>
              <a:t>With Chef Compliance you can test any node in your infrastructure, including all of the common UNIX and Linux platforms and most versions of Microsoft Windows.</a:t>
            </a:r>
          </a:p>
          <a:p>
            <a:endParaRPr lang="en-US" dirty="0" smtClean="0"/>
          </a:p>
          <a:p>
            <a:r>
              <a:rPr lang="en-US" dirty="0" smtClean="0"/>
              <a:t>Chef Compliance can continuously test any node against the goals of your organization’s security management lifecycle for risks and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 smtClean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 smtClean="0"/>
          </a:p>
          <a:p>
            <a:r>
              <a:rPr lang="en-US" dirty="0" smtClean="0"/>
              <a:t>However, you would need Chef software to create and implement remediation recipes if you choose to use recipes to remediate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displayed in reports.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dirty="0" err="1" smtClean="0"/>
              <a:t>InSpec</a:t>
            </a:r>
            <a:r>
              <a:rPr lang="en-US" dirty="0" smtClean="0"/>
              <a:t> is similar to </a:t>
            </a:r>
            <a:r>
              <a:rPr lang="en-US" dirty="0" err="1" smtClean="0"/>
              <a:t>ServerSpec</a:t>
            </a:r>
            <a:r>
              <a:rPr lang="en-US" baseline="0" dirty="0" smtClean="0"/>
              <a:t> but l</a:t>
            </a:r>
            <a:r>
              <a:rPr lang="en-US" dirty="0" smtClean="0"/>
              <a:t>earners who have no experience with </a:t>
            </a:r>
            <a:r>
              <a:rPr lang="en-US" dirty="0" err="1" smtClean="0"/>
              <a:t>Serverspec</a:t>
            </a:r>
            <a:r>
              <a:rPr lang="en-US" dirty="0" smtClean="0"/>
              <a:t> may be confused by the reference.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 bwMode="white">
          <a:xfrm>
            <a:off x="11802843" y="8529789"/>
            <a:ext cx="3693831" cy="43088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9026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9585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40296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889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7D868C"/>
                </a:solidFill>
              </a:rPr>
              <a:t>Course v1.0.0</a:t>
            </a:r>
            <a:endParaRPr lang="en-US" sz="1600" dirty="0">
              <a:solidFill>
                <a:srgbClr val="7D8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InSpec</a:t>
            </a:r>
            <a:r>
              <a:rPr lang="en-US" dirty="0"/>
              <a:t> audit resource framework is fully compatible with Chef </a:t>
            </a:r>
            <a:r>
              <a:rPr lang="en-US" dirty="0" smtClean="0"/>
              <a:t>Compliance.</a:t>
            </a:r>
            <a:endParaRPr lang="en-US" dirty="0"/>
          </a:p>
          <a:p>
            <a:r>
              <a:rPr lang="en-US" dirty="0"/>
              <a:t>The Compliance DSL is a Ruby DSL for writing audit rules, which includes audit resources that you can invoke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1705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840" y="2039078"/>
            <a:ext cx="3630328" cy="5818253"/>
          </a:xfrm>
        </p:spPr>
        <p:txBody>
          <a:bodyPr/>
          <a:lstStyle/>
          <a:p>
            <a:r>
              <a:rPr lang="en-US" dirty="0" smtClean="0"/>
              <a:t>The Chef Compliance web UI provides views into compliance scan results as well as views of Chef Compliance profiles. </a:t>
            </a:r>
          </a:p>
          <a:p>
            <a:r>
              <a:rPr lang="en-US" dirty="0" smtClean="0"/>
              <a:t>You execute scans </a:t>
            </a:r>
            <a:r>
              <a:rPr lang="en-US" dirty="0"/>
              <a:t>via the </a:t>
            </a:r>
            <a:r>
              <a:rPr lang="en-US" dirty="0" smtClean="0"/>
              <a:t>Compliance </a:t>
            </a:r>
            <a:r>
              <a:rPr lang="en-US" dirty="0"/>
              <a:t>web </a:t>
            </a:r>
            <a:r>
              <a:rPr lang="en-US" dirty="0" smtClean="0"/>
              <a:t>UI</a:t>
            </a:r>
            <a:r>
              <a:rPr lang="en-US" dirty="0"/>
              <a:t> </a:t>
            </a:r>
            <a:r>
              <a:rPr lang="en-US" dirty="0" smtClean="0"/>
              <a:t>as well.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03237"/>
            <a:ext cx="10363200" cy="7354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Scanning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78003" y="3609474"/>
            <a:ext cx="1783652" cy="215751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656572" y="448186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84716" y="4923024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6" y="2959769"/>
            <a:ext cx="2871620" cy="3368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three machines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Linux server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Windows node and one Linux node to perform Chef Compliance scans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612045">
            <a:off x="7006383" y="4304554"/>
            <a:ext cx="2251346" cy="47608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 and HTTP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 bwMode="white">
          <a:xfrm rot="417780">
            <a:off x="11525148" y="2293382"/>
            <a:ext cx="1920459" cy="14507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 Scans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Remediation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508328" y="101659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</a:t>
            </a:r>
          </a:p>
          <a:p>
            <a:pPr algn="ctr"/>
            <a:r>
              <a:rPr lang="en-US" sz="2667" dirty="0" smtClean="0"/>
              <a:t>Server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116275" y="5115528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 AND use as workstations for writing remediation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also log in to your Windows and Linux nodes in order to write remediation and run chef-client in local mode.</a:t>
            </a:r>
          </a:p>
          <a:p>
            <a:endParaRPr lang="en-US" dirty="0"/>
          </a:p>
          <a:p>
            <a:r>
              <a:rPr lang="en-US" dirty="0" smtClean="0"/>
              <a:t>This is so you can use those nodes as virtual workstations while writing remediation.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631026" y="4333430"/>
            <a:ext cx="6846764" cy="228271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83426" y="3489531"/>
            <a:ext cx="6335785" cy="26533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 bwMode="white">
          <a:xfrm rot="20423244">
            <a:off x="10173178" y="42879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ssh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white">
          <a:xfrm rot="20470176">
            <a:off x="10346241" y="5539624"/>
            <a:ext cx="2342449" cy="642840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Windows Remote Desktop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white">
          <a:xfrm>
            <a:off x="13579727" y="183559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Linux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white">
          <a:xfrm>
            <a:off x="13804316" y="295052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Win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2130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Logging in to the Compliance Server and Linux Node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</a:t>
            </a:r>
            <a:r>
              <a:rPr lang="en-US" dirty="0"/>
              <a:t>i</a:t>
            </a:r>
            <a:r>
              <a:rPr lang="en-US" dirty="0" smtClean="0"/>
              <a:t>n to the Remote Windows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0" y="1323475"/>
            <a:ext cx="10296641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GL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Lab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Describe the capabilities of Chef Compliance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</a:t>
            </a:r>
            <a:r>
              <a:rPr lang="en-US" dirty="0" smtClean="0"/>
              <a:t>server.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compliance issues.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InSpec to create, modify, and test Chef Compliance profiles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Schedule and run compliance reports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Manage users</a:t>
            </a:r>
            <a:r>
              <a:rPr lang="en-US" dirty="0"/>
              <a:t>, </a:t>
            </a:r>
            <a:r>
              <a:rPr lang="en-US" dirty="0" smtClean="0"/>
              <a:t>organizations</a:t>
            </a:r>
            <a:r>
              <a:rPr lang="en-US" dirty="0"/>
              <a:t>, </a:t>
            </a:r>
            <a:r>
              <a:rPr lang="en-US" dirty="0" smtClean="0"/>
              <a:t>teams </a:t>
            </a:r>
            <a:r>
              <a:rPr lang="en-US" dirty="0"/>
              <a:t>and </a:t>
            </a:r>
            <a:r>
              <a:rPr lang="en-US" dirty="0" smtClean="0"/>
              <a:t>permissions.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6579" y="2294619"/>
            <a:ext cx="13154059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 Value Proposition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469550"/>
            <a:ext cx="12319000" cy="4290497"/>
          </a:xfrm>
        </p:spPr>
        <p:txBody>
          <a:bodyPr/>
          <a:lstStyle/>
          <a:p>
            <a:r>
              <a:rPr lang="en-US" dirty="0" smtClean="0"/>
              <a:t>You are probably aware of how Chef automates the configuration and management of your infrastructure. But what about risks and compliance?</a:t>
            </a:r>
          </a:p>
          <a:p>
            <a:endParaRPr lang="en-US" dirty="0" smtClean="0"/>
          </a:p>
          <a:p>
            <a:r>
              <a:rPr lang="en-US" dirty="0"/>
              <a:t>Regulatory compliance is a fact of life for every enterprise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Chef Compliance you can scan for risks and compliance issues with easy-to-understand, customizable reports and visualization.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98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4418443" y="5479880"/>
            <a:ext cx="2278919" cy="1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 bwMode="white">
          <a:xfrm>
            <a:off x="1970624" y="6480804"/>
            <a:ext cx="3155381" cy="10219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Chef Compliance Server</a:t>
            </a:r>
            <a:endParaRPr lang="en-US" sz="28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32" y="4607290"/>
            <a:ext cx="1636811" cy="17451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12628579" y="7147546"/>
            <a:ext cx="2198204" cy="760777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00" b="1" dirty="0" smtClean="0"/>
              <a:t>Your Infrastructure</a:t>
            </a:r>
            <a:endParaRPr lang="en-US" sz="31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3495" y="3300402"/>
            <a:ext cx="937906" cy="1474239"/>
            <a:chOff x="9289520" y="4376570"/>
            <a:chExt cx="1025227" cy="1424635"/>
          </a:xfrm>
        </p:grpSpPr>
        <p:pic>
          <p:nvPicPr>
            <p:cNvPr id="1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3743295" y="3874332"/>
            <a:ext cx="937906" cy="1474239"/>
            <a:chOff x="9289520" y="4376570"/>
            <a:chExt cx="1025227" cy="1424635"/>
          </a:xfrm>
        </p:grpSpPr>
        <p:pic>
          <p:nvPicPr>
            <p:cNvPr id="18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3068614" y="5165717"/>
            <a:ext cx="937906" cy="1474239"/>
            <a:chOff x="9289520" y="4376570"/>
            <a:chExt cx="1025227" cy="1424635"/>
          </a:xfrm>
        </p:grpSpPr>
        <p:pic>
          <p:nvPicPr>
            <p:cNvPr id="2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 flipV="1">
            <a:off x="9516438" y="4477749"/>
            <a:ext cx="3333237" cy="5511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260" y="4891523"/>
            <a:ext cx="3930307" cy="4319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260" y="5536489"/>
            <a:ext cx="3447707" cy="15648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 bwMode="auto">
          <a:xfrm>
            <a:off x="7033241" y="4615742"/>
            <a:ext cx="2343778" cy="1708801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2000" dirty="0" smtClean="0">
                <a:solidFill>
                  <a:schemeClr val="tx1"/>
                </a:solidFill>
              </a:rPr>
              <a:t>LAN/WAN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98526" y="5703125"/>
            <a:ext cx="937906" cy="1474239"/>
            <a:chOff x="9289520" y="4376570"/>
            <a:chExt cx="1025227" cy="1424635"/>
          </a:xfrm>
        </p:grpSpPr>
        <p:pic>
          <p:nvPicPr>
            <p:cNvPr id="3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4648756" y="4796752"/>
            <a:ext cx="937906" cy="1474239"/>
            <a:chOff x="9289520" y="4376570"/>
            <a:chExt cx="1025227" cy="1424635"/>
          </a:xfrm>
        </p:grpSpPr>
        <p:pic>
          <p:nvPicPr>
            <p:cNvPr id="4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</a:t>
            </a:r>
            <a:r>
              <a:rPr lang="en-US" dirty="0" smtClean="0"/>
              <a:t>recipes.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</a:t>
            </a:r>
            <a:r>
              <a:rPr lang="en-US" dirty="0" smtClean="0"/>
              <a:t>Compliance profiles for scanning Linux and Windows nodes.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white">
          <a:xfrm>
            <a:off x="8935744" y="1610056"/>
            <a:ext cx="5920596" cy="577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noAutofit/>
          </a:bodyPr>
          <a:lstStyle>
            <a:lvl1pPr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control 'cis-3.1' do</a:t>
            </a:r>
          </a:p>
          <a:p>
            <a:r>
              <a:rPr lang="en-US" sz="2000" b="1" dirty="0" smtClean="0"/>
              <a:t>  impact 0.7</a:t>
            </a:r>
          </a:p>
          <a:p>
            <a:r>
              <a:rPr lang="en-US" sz="2000" b="1" dirty="0" smtClean="0"/>
              <a:t>  title 'Set Daemon </a:t>
            </a:r>
            <a:r>
              <a:rPr lang="en-US" sz="2000" b="1" dirty="0" err="1" smtClean="0"/>
              <a:t>umask</a:t>
            </a:r>
            <a:r>
              <a:rPr lang="en-US" sz="2000" b="1" dirty="0" smtClean="0"/>
              <a:t>'</a:t>
            </a:r>
          </a:p>
          <a:p>
            <a:r>
              <a:rPr lang="en-US" sz="2000" b="1" dirty="0"/>
              <a:t>desc '</a:t>
            </a:r>
          </a:p>
          <a:p>
            <a:r>
              <a:rPr lang="en-US" sz="2000" b="1" dirty="0"/>
              <a:t>    Set the default </a:t>
            </a:r>
            <a:r>
              <a:rPr lang="en-US" sz="2000" b="1" dirty="0" err="1"/>
              <a:t>umask</a:t>
            </a:r>
            <a:r>
              <a:rPr lang="en-US" sz="2000" b="1" dirty="0"/>
              <a:t> for all processes started at boot time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  </a:t>
            </a:r>
            <a:r>
              <a:rPr lang="en-US" sz="2000" b="1" dirty="0"/>
              <a:t>'</a:t>
            </a:r>
          </a:p>
          <a:p>
            <a:r>
              <a:rPr lang="en-US" sz="2000" b="1" dirty="0" smtClean="0"/>
              <a:t>describe file('/etc/</a:t>
            </a:r>
            <a:r>
              <a:rPr lang="en-US" sz="2000" b="1" dirty="0" err="1" smtClean="0"/>
              <a:t>sysconfig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init</a:t>
            </a:r>
            <a:r>
              <a:rPr lang="en-US" sz="2000" b="1" dirty="0" smtClean="0"/>
              <a:t>') do</a:t>
            </a:r>
          </a:p>
          <a:p>
            <a:r>
              <a:rPr lang="en-US" sz="2000" b="1" dirty="0" smtClean="0"/>
              <a:t>      its('content') {should match '</a:t>
            </a:r>
            <a:r>
              <a:rPr lang="en-US" sz="2000" b="1" dirty="0" err="1" smtClean="0"/>
              <a:t>umask</a:t>
            </a:r>
            <a:r>
              <a:rPr lang="en-US" sz="2000" b="1" dirty="0" smtClean="0"/>
              <a:t> 027'}</a:t>
            </a:r>
          </a:p>
          <a:p>
            <a:r>
              <a:rPr lang="en-US" sz="2000" b="1" dirty="0" smtClean="0"/>
              <a:t>    end</a:t>
            </a:r>
          </a:p>
          <a:p>
            <a:r>
              <a:rPr lang="en-US" sz="20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includes a collection of resources to help you write auditing rules quickly and easily using the Compliance DSL</a:t>
            </a:r>
          </a:p>
          <a:p>
            <a:r>
              <a:rPr lang="en-US" dirty="0"/>
              <a:t>Use </a:t>
            </a:r>
            <a:r>
              <a:rPr lang="en-US" dirty="0" err="1"/>
              <a:t>InSpec</a:t>
            </a:r>
            <a:r>
              <a:rPr lang="en-US" dirty="0"/>
              <a:t> to examine any node in your infrastructure; run the tests locally or </a:t>
            </a:r>
            <a:r>
              <a:rPr lang="en-US" dirty="0" smtClean="0"/>
              <a:t>remotely.</a:t>
            </a:r>
            <a:endParaRPr lang="en-US" dirty="0"/>
          </a:p>
          <a:p>
            <a:r>
              <a:rPr lang="en-US" dirty="0"/>
              <a:t>Any detected security, compliance, or policy issues are flagged in a </a:t>
            </a:r>
            <a:r>
              <a:rPr lang="en-US" dirty="0" smtClean="0"/>
              <a:t>log and in Chef Compliance, displayed in a GUI.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231289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64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1354</TotalTime>
  <Words>1580</Words>
  <Application>Microsoft Office PowerPoint</Application>
  <PresentationFormat>Custom</PresentationFormat>
  <Paragraphs>231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Courier New</vt:lpstr>
      <vt:lpstr>Gill Sans MT</vt:lpstr>
      <vt:lpstr>Inconsolata</vt:lpstr>
      <vt:lpstr>Wingdings</vt:lpstr>
      <vt:lpstr>Base</vt:lpstr>
      <vt:lpstr>Interaction</vt:lpstr>
      <vt:lpstr>Chef Compliance  Installation, Configuration, and Operation</vt:lpstr>
      <vt:lpstr>Introduce Yourselves</vt:lpstr>
      <vt:lpstr>Objectives</vt:lpstr>
      <vt:lpstr>Chef Compliance Value Proposition</vt:lpstr>
      <vt:lpstr>Chef Compliance</vt:lpstr>
      <vt:lpstr>Chef Compliance</vt:lpstr>
      <vt:lpstr>Chef Compliance</vt:lpstr>
      <vt:lpstr>Chef Compliance and InSpec</vt:lpstr>
      <vt:lpstr>InSpec DSL</vt:lpstr>
      <vt:lpstr>InSpec DSL</vt:lpstr>
      <vt:lpstr>Compliance Profiles</vt:lpstr>
      <vt:lpstr>Compliance Web UI</vt:lpstr>
      <vt:lpstr>Your Lab Environment for Scanning</vt:lpstr>
      <vt:lpstr>Your Lab Environment for Remediation</vt:lpstr>
      <vt:lpstr>Logging in to the Compliance Server and Linux Node</vt:lpstr>
      <vt:lpstr>Logging in to the Remote Windows Node</vt:lpstr>
      <vt:lpstr>Hands-on Legend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141</cp:revision>
  <cp:lastPrinted>2015-02-07T23:49:10Z</cp:lastPrinted>
  <dcterms:created xsi:type="dcterms:W3CDTF">2015-11-10T15:58:30Z</dcterms:created>
  <dcterms:modified xsi:type="dcterms:W3CDTF">2016-02-10T20:14:45Z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