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57"/>
  </p:notesMasterIdLst>
  <p:handoutMasterIdLst>
    <p:handoutMasterId r:id="rId58"/>
  </p:handoutMasterIdLst>
  <p:sldIdLst>
    <p:sldId id="256" r:id="rId7"/>
    <p:sldId id="257" r:id="rId8"/>
    <p:sldId id="271" r:id="rId9"/>
    <p:sldId id="272" r:id="rId10"/>
    <p:sldId id="283" r:id="rId11"/>
    <p:sldId id="290" r:id="rId12"/>
    <p:sldId id="291"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13" r:id="rId27"/>
    <p:sldId id="315" r:id="rId28"/>
    <p:sldId id="306" r:id="rId29"/>
    <p:sldId id="317" r:id="rId30"/>
    <p:sldId id="316" r:id="rId31"/>
    <p:sldId id="318" r:id="rId32"/>
    <p:sldId id="319" r:id="rId33"/>
    <p:sldId id="320" r:id="rId34"/>
    <p:sldId id="321" r:id="rId35"/>
    <p:sldId id="322" r:id="rId36"/>
    <p:sldId id="330" r:id="rId37"/>
    <p:sldId id="324" r:id="rId38"/>
    <p:sldId id="325" r:id="rId39"/>
    <p:sldId id="326" r:id="rId40"/>
    <p:sldId id="327" r:id="rId41"/>
    <p:sldId id="328" r:id="rId42"/>
    <p:sldId id="329" r:id="rId43"/>
    <p:sldId id="332" r:id="rId44"/>
    <p:sldId id="333" r:id="rId45"/>
    <p:sldId id="331" r:id="rId46"/>
    <p:sldId id="334" r:id="rId47"/>
    <p:sldId id="335" r:id="rId48"/>
    <p:sldId id="336" r:id="rId49"/>
    <p:sldId id="337" r:id="rId50"/>
    <p:sldId id="273" r:id="rId51"/>
    <p:sldId id="274" r:id="rId52"/>
    <p:sldId id="266" r:id="rId53"/>
    <p:sldId id="275" r:id="rId54"/>
    <p:sldId id="276" r:id="rId55"/>
    <p:sldId id="267" r:id="rId5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60926" autoAdjust="0"/>
  </p:normalViewPr>
  <p:slideViewPr>
    <p:cSldViewPr snapToGrid="0">
      <p:cViewPr varScale="1">
        <p:scale>
          <a:sx n="28" d="100"/>
          <a:sy n="28" d="100"/>
        </p:scale>
        <p:origin x="1164" y="48"/>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handoutMaster" Target="handoutMasters/handoutMaster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notesMaster" Target="notesMasters/notesMaster1.xml"/><Relationship Id="rId61"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2015-12-07</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2015-12-07</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Let's discuss what this profile is doing.</a:t>
            </a:r>
          </a:p>
          <a:p>
            <a:endParaRPr lang="en-US" dirty="0" smtClean="0"/>
          </a:p>
          <a:p>
            <a:r>
              <a:rPr lang="en-US" sz="1200" dirty="0" smtClean="0"/>
              <a:t>The impact of 1.0 indicates this is a Major </a:t>
            </a:r>
            <a:r>
              <a:rPr lang="en-US" sz="1200" dirty="0" smtClean="0"/>
              <a:t>issue</a:t>
            </a:r>
            <a:r>
              <a:rPr lang="en-US" sz="1200" baseline="0" dirty="0" smtClean="0"/>
              <a:t> if it the scanned node violates what is in this code.</a:t>
            </a:r>
            <a:endParaRPr lang="en-US" sz="1200" dirty="0" smtClean="0"/>
          </a:p>
          <a:p>
            <a:endParaRPr lang="en-US" sz="1200" dirty="0" smtClean="0"/>
          </a:p>
          <a:p>
            <a:r>
              <a:rPr lang="en-US" sz="1200" dirty="0" smtClean="0"/>
              <a:t>The title is what populates the Compliance Report issue title.</a:t>
            </a:r>
          </a:p>
          <a:p>
            <a:endParaRPr lang="en-US" sz="1200" dirty="0" smtClean="0"/>
          </a:p>
          <a:p>
            <a:r>
              <a:rPr lang="en-US" sz="1200" dirty="0" smtClean="0"/>
              <a:t>The describe value is the actual test. In this case, this is saying the protocol for </a:t>
            </a:r>
            <a:r>
              <a:rPr lang="en-US" sz="1200" dirty="0" smtClean="0"/>
              <a:t>`</a:t>
            </a:r>
            <a:r>
              <a:rPr lang="en-US" sz="1200" dirty="0" err="1" smtClean="0"/>
              <a:t>ssh_config</a:t>
            </a:r>
            <a:r>
              <a:rPr lang="en-US" sz="1200" dirty="0" smtClean="0"/>
              <a:t>` </a:t>
            </a:r>
            <a:r>
              <a:rPr lang="en-US" sz="1200" dirty="0" smtClean="0"/>
              <a:t>should be </a:t>
            </a:r>
            <a:r>
              <a:rPr lang="en-US" sz="1200" dirty="0" smtClean="0"/>
              <a:t>`2`. </a:t>
            </a:r>
            <a:r>
              <a:rPr lang="en-US" sz="1200" dirty="0" smtClean="0"/>
              <a:t>If the actual value from the node is not Protocol 2, the </a:t>
            </a:r>
            <a:r>
              <a:rPr lang="en-US" sz="1200" dirty="0" smtClean="0"/>
              <a:t>Critical issue </a:t>
            </a:r>
            <a:r>
              <a:rPr lang="en-US" sz="1200" dirty="0" smtClean="0"/>
              <a:t>is reported </a:t>
            </a:r>
            <a:r>
              <a:rPr lang="en-US" sz="1200" baseline="0" dirty="0" smtClean="0"/>
              <a:t>as in this case</a:t>
            </a:r>
            <a:r>
              <a:rPr lang="en-US" sz="1200" baseline="0" dirty="0" smtClean="0"/>
              <a:t>.</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Show logs a la 46:00 in video. ? TBD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a:t>
            </a:r>
            <a:r>
              <a:rPr lang="en-US" baseline="0" dirty="0" smtClean="0"/>
              <a:t>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a:t>
            </a:r>
            <a:r>
              <a:rPr lang="en-US" baseline="0" dirty="0" smtClean="0"/>
              <a:t>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a:t>
            </a:r>
            <a:r>
              <a:rPr lang="en-US" baseline="0" dirty="0" smtClean="0"/>
              <a:t>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minute 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a:t>
            </a:r>
            <a:r>
              <a:rPr lang="en-US" dirty="0" smtClean="0"/>
              <a:t>the workplace, the</a:t>
            </a:r>
            <a:r>
              <a:rPr lang="en-US" baseline="0" dirty="0" smtClean="0"/>
              <a:t> </a:t>
            </a:r>
            <a:r>
              <a:rPr lang="en-US" baseline="0" dirty="0" smtClean="0"/>
              <a:t>target node's </a:t>
            </a:r>
            <a:r>
              <a:rPr lang="en-US" baseline="0" dirty="0" smtClean="0"/>
              <a:t>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the following slide for an example of a handy way to populate this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919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smtClean="0"/>
              <a:t>`</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dirty="0" smtClean="0"/>
              <a:t>`</a:t>
            </a:r>
            <a:r>
              <a:rPr lang="en-US" b="1" dirty="0" smtClean="0"/>
              <a:t>Connection established`</a:t>
            </a:r>
            <a:r>
              <a:rPr lang="en-US" b="0" dirty="0" smtClean="0"/>
              <a:t>,</a:t>
            </a:r>
            <a:r>
              <a:rPr lang="en-US" b="0" baseline="0" dirty="0" smtClean="0"/>
              <a:t> </a:t>
            </a:r>
            <a:r>
              <a:rPr lang="en-US" b="0" baseline="0" dirty="0" smtClean="0"/>
              <a:t>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 and entering the new nodes' IP addresses or FQDNs.</a:t>
            </a:r>
          </a:p>
          <a:p>
            <a:endParaRPr lang="en-US" dirty="0" smtClean="0"/>
          </a:p>
          <a:p>
            <a:r>
              <a:rPr lang="en-US" dirty="0" smtClean="0"/>
              <a:t>You could also add nodes in bulk by separating each hostname or IP address with a comma or a space as shown in this illustration.</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dirty="0" smtClean="0"/>
              <a:t>`</a:t>
            </a:r>
            <a:r>
              <a:rPr lang="en-US" b="1" dirty="0" smtClean="0"/>
              <a:t>Settings </a:t>
            </a:r>
            <a:r>
              <a:rPr lang="en-US" b="1" dirty="0" smtClean="0"/>
              <a:t>&gt; Add New Key </a:t>
            </a:r>
            <a:r>
              <a:rPr lang="en-US" b="1" dirty="0" smtClean="0"/>
              <a:t>Pair`  </a:t>
            </a:r>
            <a:r>
              <a:rPr lang="en-US" dirty="0" smtClean="0"/>
              <a:t>you will see where to </a:t>
            </a:r>
            <a:r>
              <a:rPr lang="en-US" dirty="0" smtClean="0"/>
              <a:t>paste</a:t>
            </a:r>
            <a:r>
              <a:rPr lang="en-US" baseline="0" dirty="0" smtClean="0"/>
              <a:t> </a:t>
            </a:r>
            <a:r>
              <a:rPr lang="en-US" dirty="0" smtClean="0"/>
              <a:t>your </a:t>
            </a:r>
            <a:r>
              <a:rPr lang="en-US" dirty="0" smtClean="0"/>
              <a:t>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Initial Configuration and Running Scans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a:t>As you may have noticed, you could add additional nodes by simply repeating the previous </a:t>
            </a:r>
            <a:r>
              <a:rPr lang="en-US" dirty="0" smtClean="0"/>
              <a:t>steps.</a:t>
            </a:r>
          </a:p>
          <a:p>
            <a:endParaRPr lang="en-US" dirty="0"/>
          </a:p>
          <a:p>
            <a:r>
              <a:rPr lang="en-US" dirty="0" smtClean="0"/>
              <a:t>You could also add nodes in bulk by separating each hostname or IP address with a comma or a space, as shown in this illustration.</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Compliance </a:t>
            </a:r>
            <a:r>
              <a:rPr lang="en-US" dirty="0"/>
              <a:t>profiles exist for many scenarios, such as those created by the Center for Internet Security (</a:t>
            </a:r>
            <a:r>
              <a:rPr lang="en-US" dirty="0" smtClean="0"/>
              <a:t>CIS).</a:t>
            </a:r>
          </a:p>
        </p:txBody>
      </p:sp>
    </p:spTree>
    <p:extLst>
      <p:ext uri="{BB962C8B-B14F-4D97-AF65-F5344CB8AC3E}">
        <p14:creationId xmlns:p14="http://schemas.microsoft.com/office/powerpoint/2010/main" val="1842217701"/>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4914900" y="3467100"/>
            <a:ext cx="6534150" cy="1600200"/>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10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pic>
        <p:nvPicPr>
          <p:cNvPr id="8" name="Picture 7"/>
          <p:cNvPicPr>
            <a:picLocks noChangeAspect="1"/>
          </p:cNvPicPr>
          <p:nvPr/>
        </p:nvPicPr>
        <p:blipFill>
          <a:blip r:embed="rId4"/>
          <a:stretch>
            <a:fillRect/>
          </a:stretch>
        </p:blipFill>
        <p:spPr>
          <a:xfrm>
            <a:off x="5711825" y="4667250"/>
            <a:ext cx="10487025" cy="3181350"/>
          </a:xfrm>
          <a:prstGeom prst="rect">
            <a:avLst/>
          </a:prstGeom>
          <a:ln>
            <a:solidFill>
              <a:schemeClr val="accent1"/>
            </a:solidFill>
          </a:ln>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Use the password connection option.</a:t>
            </a:r>
          </a:p>
          <a:p>
            <a:pPr marL="457200" indent="-457200">
              <a:buFont typeface="Wingdings" charset="2"/>
              <a:buChar char="Ø"/>
            </a:pPr>
            <a:r>
              <a:rPr lang="en-US" dirty="0" smtClean="0"/>
              <a:t>Run a Connectivity test</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Interpret scan results.</a:t>
            </a:r>
          </a:p>
          <a:p>
            <a:pPr marL="457200" indent="-457200">
              <a:buFont typeface="Wingdings" charset="2"/>
              <a:buChar char="Ø"/>
            </a:pPr>
            <a:r>
              <a:rPr lang="en-US" dirty="0" smtClean="0"/>
              <a:t>Explain where to set up security key pairs.</a:t>
            </a: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fontScale="90000"/>
          </a:bodyPr>
          <a:lstStyle/>
          <a:p>
            <a:r>
              <a:rPr lang="en-US" dirty="0" smtClean="0"/>
              <a:t>GE: Scan Results</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a:t>
            </a:r>
            <a:r>
              <a:rPr lang="en-US" dirty="0" smtClean="0"/>
              <a:t>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1.0 indicates this is a Critical issue.</a:t>
            </a:r>
          </a:p>
          <a:p>
            <a:endParaRPr lang="en-US" sz="2800" dirty="0" smtClean="0"/>
          </a:p>
          <a:p>
            <a:r>
              <a:rPr lang="en-US" sz="2800" dirty="0" smtClean="0"/>
              <a:t>The `title` is what populates the Compliance Report issue title.</a:t>
            </a:r>
          </a:p>
          <a:p>
            <a:endParaRPr lang="en-US" sz="2800" dirty="0" smtClean="0"/>
          </a:p>
          <a:p>
            <a:r>
              <a:rPr lang="en-US" sz="2800" dirty="0" smtClean="0"/>
              <a:t>The `describe`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4727643" y="5581650"/>
            <a:ext cx="2949507" cy="1461176"/>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2,1</a:t>
            </a:r>
          </a:p>
          <a:p>
            <a:r>
              <a:rPr lang="en-US" dirty="0"/>
              <a:t>#   Cipher 3des</a:t>
            </a:r>
          </a:p>
        </p:txBody>
      </p:sp>
      <p:sp>
        <p:nvSpPr>
          <p:cNvPr id="3" name="Text Placeholder 2"/>
          <p:cNvSpPr>
            <a:spLocks noGrp="1"/>
          </p:cNvSpPr>
          <p:nvPr>
            <p:ph type="body" sz="quarter" idx="11"/>
          </p:nvPr>
        </p:nvSpPr>
        <p:spPr/>
        <p:txBody>
          <a:bodyPr/>
          <a:lstStyle/>
          <a:p>
            <a:r>
              <a:rPr lang="en-US" dirty="0"/>
              <a:t> more /etc/ssh/</a:t>
            </a:r>
            <a:r>
              <a:rPr lang="en-US" dirty="0" err="1"/>
              <a:t>ssh_config</a:t>
            </a:r>
            <a:endParaRPr lang="en-US" dirty="0"/>
          </a:p>
        </p:txBody>
      </p:sp>
      <p:sp>
        <p:nvSpPr>
          <p:cNvPr id="4" name="Content Placeholder 3"/>
          <p:cNvSpPr>
            <a:spLocks noGrp="1"/>
          </p:cNvSpPr>
          <p:nvPr>
            <p:ph sz="quarter" idx="12"/>
          </p:nvPr>
        </p:nvSpPr>
        <p:spPr>
          <a:xfrm>
            <a:off x="1122782" y="4356924"/>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endParaRPr lang="en-US" dirty="0" smtClean="0"/>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Log into your target node</a:t>
            </a:r>
          </a:p>
          <a:p>
            <a:pPr marL="342900" indent="-342900">
              <a:buFont typeface="Wingdings" panose="05000000000000000000" pitchFamily="2" charset="2"/>
              <a:buChar char="q"/>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endParaRPr lang="en-US" dirty="0"/>
          </a:p>
        </p:txBody>
      </p:sp>
      <p:sp>
        <p:nvSpPr>
          <p:cNvPr id="3" name="Text Placeholder 2"/>
          <p:cNvSpPr>
            <a:spLocks noGrp="1"/>
          </p:cNvSpPr>
          <p:nvPr>
            <p:ph type="body" sz="quarter" idx="12"/>
          </p:nvPr>
        </p:nvSpPr>
        <p:spPr>
          <a:xfrm>
            <a:off x="650040" y="1856198"/>
            <a:ext cx="6390840" cy="5345953"/>
          </a:xfrm>
        </p:spPr>
        <p:txBody>
          <a:bodyPr/>
          <a:lstStyle/>
          <a:p>
            <a:r>
              <a:rPr lang="en-US" sz="2800" dirty="0" smtClean="0"/>
              <a:t>Log into your </a:t>
            </a:r>
            <a:r>
              <a:rPr lang="en-US" sz="2800" b="1" dirty="0" smtClean="0"/>
              <a:t>target</a:t>
            </a:r>
            <a:r>
              <a:rPr lang="en-US" sz="2800" dirty="0" smtClean="0"/>
              <a:t> node (not your compliance server node)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lstStyle/>
          <a:p>
            <a:r>
              <a:rPr lang="en-US" dirty="0" smtClean="0"/>
              <a:t>GE: Create an SSH Cookbook</a:t>
            </a:r>
            <a:endParaRPr lang="en-US"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endParaRPr lang="en-US" dirty="0" smtClean="0"/>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9c811a</a:t>
            </a:r>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smtClean="0"/>
              <a:t>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Test</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Adding a node is a fairly straightforward process.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2015 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a:t>
            </a:r>
            <a:r>
              <a:rPr lang="en-US" dirty="0"/>
              <a:t>~/cookbooks/ssh/recipes/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smtClean="0"/>
              <a:t>Log into your target node</a:t>
            </a:r>
          </a:p>
          <a:p>
            <a:pPr marL="342900" indent="-342900">
              <a:buFont typeface="Wingdings" panose="05000000000000000000" pitchFamily="2" charset="2"/>
              <a:buChar char="ü"/>
            </a:pPr>
            <a:r>
              <a:rPr lang="en-US" dirty="0" smtClean="0"/>
              <a:t>Start writing a remediation recipe on that node.</a:t>
            </a:r>
          </a:p>
          <a:p>
            <a:pPr marL="342900" indent="-342900">
              <a:buFont typeface="Wingdings" panose="05000000000000000000" pitchFamily="2" charset="2"/>
              <a:buChar char="q"/>
            </a:pPr>
            <a:r>
              <a:rPr lang="en-US" dirty="0" smtClean="0"/>
              <a:t>Test the recipe with Test Kitchen.</a:t>
            </a:r>
            <a:endParaRPr lang="en-US" dirty="0"/>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smtClean="0"/>
              <a:t>GE: Edit your .kitchen.yml -- Part 1</a:t>
            </a:r>
            <a:endParaRPr lang="en-US" dirty="0"/>
          </a:p>
        </p:txBody>
      </p:sp>
      <p:sp>
        <p:nvSpPr>
          <p:cNvPr id="18" name="Content Placeholder 5"/>
          <p:cNvSpPr>
            <a:spLocks noGrp="1"/>
          </p:cNvSpPr>
          <p:nvPr>
            <p:ph sz="quarter" idx="12" hasCustomPrompt="1"/>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ubuntu-14.04</a:t>
            </a:r>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hasCustomPrompt="1"/>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ubuntu-14.04</a:t>
            </a:r>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(v1.4.2)</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0/1 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p>
          <a:p>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Node to Scan</a:t>
            </a:r>
          </a:p>
          <a:p>
            <a:pPr marL="342900" indent="-342900">
              <a:buFont typeface="Wingdings" panose="05000000000000000000" pitchFamily="2" charset="2"/>
              <a:buChar char="q"/>
            </a:pPr>
            <a:r>
              <a:rPr lang="en-US" dirty="0" smtClean="0"/>
              <a:t>Test connectivity</a:t>
            </a:r>
          </a:p>
          <a:p>
            <a:pPr marL="342900" indent="-342900">
              <a:buFont typeface="Wingdings" panose="05000000000000000000" pitchFamily="2" charset="2"/>
              <a:buChar char="q"/>
            </a:pPr>
            <a:r>
              <a:rPr lang="en-US" dirty="0" smtClean="0"/>
              <a:t>Run an initial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Adding an </a:t>
            </a:r>
            <a:r>
              <a:rPr lang="en-US" dirty="0" err="1" smtClean="0"/>
              <a:t>InSpec</a:t>
            </a:r>
            <a:r>
              <a:rPr lang="en-US" dirty="0" smtClean="0"/>
              <a:t> Verification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TBD</a:t>
            </a:r>
          </a:p>
          <a:p>
            <a:pPr marL="342900" indent="-342900">
              <a:buFont typeface="Wingdings" panose="05000000000000000000" pitchFamily="2" charset="2"/>
              <a:buChar char="q"/>
            </a:pPr>
            <a:r>
              <a:rPr lang="en-US" dirty="0" smtClean="0"/>
              <a:t>Write a remediation recipe on that node.</a:t>
            </a:r>
          </a:p>
          <a:p>
            <a:pPr marL="342900" indent="-342900">
              <a:buFont typeface="Wingdings" panose="05000000000000000000" pitchFamily="2" charset="2"/>
              <a:buChar char="q"/>
            </a:pPr>
            <a:r>
              <a:rPr lang="en-US" dirty="0" smtClean="0"/>
              <a:t>Test the recipe with Test Kitchen.</a:t>
            </a:r>
            <a:endParaRPr lang="en-US" dirty="0"/>
          </a:p>
        </p:txBody>
      </p:sp>
    </p:spTree>
    <p:extLst>
      <p:ext uri="{BB962C8B-B14F-4D97-AF65-F5344CB8AC3E}">
        <p14:creationId xmlns:p14="http://schemas.microsoft.com/office/powerpoint/2010/main" val="242537330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22197"/>
          </a:xfrm>
        </p:spPr>
        <p:txBody>
          <a:bodyPr/>
          <a:lstStyle/>
          <a:p>
            <a:r>
              <a:rPr lang="en-US" dirty="0" smtClean="0"/>
              <a:t>control 'ssh-4' do</a:t>
            </a:r>
          </a:p>
          <a:p>
            <a:r>
              <a:rPr lang="en-US" dirty="0" smtClean="0"/>
              <a:t>  impact 1.0</a:t>
            </a:r>
          </a:p>
          <a:p>
            <a:r>
              <a:rPr lang="en-US" dirty="0" smtClean="0"/>
              <a:t>  title 'Client: Set SSH protocol version to 2'</a:t>
            </a:r>
          </a:p>
          <a:p>
            <a:r>
              <a:rPr lang="en-US" dirty="0" smtClean="0"/>
              <a:t>  </a:t>
            </a:r>
            <a:r>
              <a:rPr lang="en-US" dirty="0" err="1" smtClean="0"/>
              <a:t>desc</a:t>
            </a:r>
            <a:r>
              <a:rPr lang="en-US" dirty="0" smtClean="0"/>
              <a:t> "</a:t>
            </a:r>
          </a:p>
          <a:p>
            <a:r>
              <a:rPr lang="en-US" dirty="0" smtClean="0"/>
              <a:t>    Set the SSH protocol version to 2. Don't use legacy</a:t>
            </a:r>
          </a:p>
          <a:p>
            <a:r>
              <a:rPr lang="en-US" dirty="0" smtClean="0"/>
              <a:t>    insecure SSHv1 connections anymore.</a:t>
            </a:r>
          </a:p>
          <a:p>
            <a:r>
              <a:rPr lang="en-US" dirty="0" smtClean="0"/>
              <a:t>  "</a:t>
            </a:r>
          </a:p>
          <a:p>
            <a:r>
              <a:rPr lang="en-US" dirty="0" smtClean="0"/>
              <a:t>  describe </a:t>
            </a:r>
            <a:r>
              <a:rPr lang="en-US" dirty="0" err="1" smtClean="0"/>
              <a:t>ssh_config</a:t>
            </a:r>
            <a:r>
              <a:rPr lang="en-US" dirty="0" smtClean="0"/>
              <a:t> do</a:t>
            </a:r>
          </a:p>
          <a:p>
            <a:r>
              <a:rPr lang="en-US" dirty="0" smtClean="0"/>
              <a:t>    its('Protocol') { should </a:t>
            </a:r>
            <a:r>
              <a:rPr lang="en-US" dirty="0" err="1" smtClean="0"/>
              <a:t>eq</a:t>
            </a:r>
            <a:r>
              <a:rPr lang="en-US" dirty="0" smtClean="0"/>
              <a:t>('2') }</a:t>
            </a:r>
          </a:p>
          <a:p>
            <a:r>
              <a:rPr lang="en-US" dirty="0" smtClean="0"/>
              <a:t>  end</a:t>
            </a:r>
          </a:p>
          <a:p>
            <a:r>
              <a:rPr lang="en-US" dirty="0" smtClean="0"/>
              <a:t>end</a:t>
            </a:r>
            <a:endParaRPr lang="en-US" dirty="0"/>
          </a:p>
        </p:txBody>
      </p:sp>
      <p:sp>
        <p:nvSpPr>
          <p:cNvPr id="3" name="Text Placeholder 2"/>
          <p:cNvSpPr>
            <a:spLocks noGrp="1"/>
          </p:cNvSpPr>
          <p:nvPr>
            <p:ph type="body" sz="quarter" idx="11"/>
          </p:nvPr>
        </p:nvSpPr>
        <p:spPr/>
        <p:txBody>
          <a:bodyPr/>
          <a:lstStyle/>
          <a:p>
            <a:r>
              <a:rPr lang="en-US" smtClean="0"/>
              <a:t>$ ~/cookbooks/ssh/test/integration/client/inspec/client_spec.rb</a:t>
            </a:r>
            <a:endParaRPr lang="en-US" dirty="0"/>
          </a:p>
        </p:txBody>
      </p:sp>
      <p:sp>
        <p:nvSpPr>
          <p:cNvPr id="5" name="Title 4"/>
          <p:cNvSpPr>
            <a:spLocks noGrp="1"/>
          </p:cNvSpPr>
          <p:nvPr>
            <p:ph type="title"/>
          </p:nvPr>
        </p:nvSpPr>
        <p:spPr/>
        <p:txBody>
          <a:bodyPr/>
          <a:lstStyle/>
          <a:p>
            <a:r>
              <a:rPr lang="en-US" dirty="0" smtClean="0"/>
              <a:t>GE: Create the `</a:t>
            </a:r>
            <a:r>
              <a:rPr lang="en-US" dirty="0" err="1" smtClean="0"/>
              <a:t>client_spec.rb</a:t>
            </a:r>
            <a:r>
              <a:rPr lang="en-US" dirty="0" smtClean="0"/>
              <a:t>' file</a:t>
            </a:r>
            <a:endParaRPr lang="en-US" dirty="0"/>
          </a:p>
        </p:txBody>
      </p:sp>
    </p:spTree>
    <p:extLst>
      <p:ext uri="{BB962C8B-B14F-4D97-AF65-F5344CB8AC3E}">
        <p14:creationId xmlns:p14="http://schemas.microsoft.com/office/powerpoint/2010/main" val="221619312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4" name="Picture 3"/>
          <p:cNvPicPr>
            <a:picLocks noChangeAspect="1"/>
          </p:cNvPicPr>
          <p:nvPr/>
        </p:nvPicPr>
        <p:blipFill>
          <a:blip r:embed="rId3"/>
          <a:stretch>
            <a:fillRect/>
          </a:stretch>
        </p:blipFill>
        <p:spPr>
          <a:xfrm>
            <a:off x="1712480" y="3420205"/>
            <a:ext cx="12831041" cy="4504669"/>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endParaRPr lang="en-US"/>
          </a:p>
        </p:txBody>
      </p:sp>
      <p:sp>
        <p:nvSpPr>
          <p:cNvPr id="3" name="Text Placeholder 2"/>
          <p:cNvSpPr>
            <a:spLocks noGrp="1"/>
          </p:cNvSpPr>
          <p:nvPr>
            <p:ph type="body" sz="quarter" idx="11"/>
          </p:nvPr>
        </p:nvSpPr>
        <p:spPr/>
        <p:txBody>
          <a:bodyPr/>
          <a:lstStyle/>
          <a:p>
            <a:endParaRPr lang="en-US"/>
          </a:p>
        </p:txBody>
      </p:sp>
      <p:sp>
        <p:nvSpPr>
          <p:cNvPr id="4" name="Content Placeholder 3"/>
          <p:cNvSpPr>
            <a:spLocks noGrp="1"/>
          </p:cNvSpPr>
          <p:nvPr>
            <p:ph sz="quarter" idx="12"/>
          </p:nvPr>
        </p:nvSpPr>
        <p:spPr/>
        <p:txBody>
          <a:bodyPr/>
          <a:lstStyle/>
          <a:p>
            <a:endParaRPr lang="en-US"/>
          </a:p>
        </p:txBody>
      </p:sp>
      <p:sp>
        <p:nvSpPr>
          <p:cNvPr id="5" name="Title 4"/>
          <p:cNvSpPr>
            <a:spLocks noGrp="1"/>
          </p:cNvSpPr>
          <p:nvPr>
            <p:ph type="title"/>
          </p:nvPr>
        </p:nvSpPr>
        <p:spPr/>
        <p:txBody>
          <a:bodyPr/>
          <a:lstStyle/>
          <a:p>
            <a:r>
              <a:rPr lang="en-US" dirty="0"/>
              <a:t>GE: Create the `</a:t>
            </a:r>
            <a:r>
              <a:rPr lang="en-US" dirty="0" err="1"/>
              <a:t>client_spec.rb</a:t>
            </a:r>
            <a:r>
              <a:rPr lang="en-US" dirty="0"/>
              <a:t>' file</a:t>
            </a:r>
          </a:p>
        </p:txBody>
      </p:sp>
    </p:spTree>
    <p:extLst>
      <p:ext uri="{BB962C8B-B14F-4D97-AF65-F5344CB8AC3E}">
        <p14:creationId xmlns:p14="http://schemas.microsoft.com/office/powerpoint/2010/main" val="1752883517"/>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42220861"/>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53335903"/>
      </p:ext>
    </p:extLst>
  </p:cSld>
  <p:clrMapOvr>
    <a:masterClrMapping/>
  </p:clrMapOvr>
  <p:transition spd="med">
    <p:fade/>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lstStyle/>
          <a:p>
            <a:endParaRPr lang="en-US"/>
          </a:p>
        </p:txBody>
      </p:sp>
      <p:sp>
        <p:nvSpPr>
          <p:cNvPr id="3" name="Content Placeholder 2"/>
          <p:cNvSpPr>
            <a:spLocks noGrp="1"/>
          </p:cNvSpPr>
          <p:nvPr>
            <p:ph sz="quarter" idx="12"/>
          </p:nvPr>
        </p:nvSpPr>
        <p:spPr/>
        <p:txBody>
          <a:bodyPr/>
          <a:lstStyle/>
          <a:p>
            <a:endParaRPr lang="en-US"/>
          </a:p>
        </p:txBody>
      </p:sp>
      <p:sp>
        <p:nvSpPr>
          <p:cNvPr id="4" name="Text Placeholder 3"/>
          <p:cNvSpPr>
            <a:spLocks noGrp="1"/>
          </p:cNvSpPr>
          <p:nvPr>
            <p:ph type="body" sz="quarter" idx="15"/>
          </p:nvPr>
        </p:nvSpPr>
        <p:spPr/>
        <p:txBody>
          <a:bodyPr/>
          <a:lstStyle/>
          <a:p>
            <a:endParaRPr lang="en-US"/>
          </a:p>
        </p:txBody>
      </p:sp>
      <p:sp>
        <p:nvSpPr>
          <p:cNvPr id="5" name="Text Placeholder 4"/>
          <p:cNvSpPr>
            <a:spLocks noGrp="1"/>
          </p:cNvSpPr>
          <p:nvPr>
            <p:ph type="body" sz="quarter" idx="16"/>
          </p:nvPr>
        </p:nvSpPr>
        <p:spPr/>
        <p:txBody>
          <a:bodyPr/>
          <a:lstStyle/>
          <a:p>
            <a:endParaRPr lang="en-US"/>
          </a:p>
        </p:txBody>
      </p:sp>
    </p:spTree>
    <p:extLst>
      <p:ext uri="{BB962C8B-B14F-4D97-AF65-F5344CB8AC3E}">
        <p14:creationId xmlns:p14="http://schemas.microsoft.com/office/powerpoint/2010/main" val="3439457985"/>
      </p:ext>
    </p:extLst>
  </p:cSld>
  <p:clrMapOvr>
    <a:masterClrMapping/>
  </p:clrMapOvr>
  <p:transition spd="med">
    <p:fade/>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1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1349</TotalTime>
  <Words>2991</Words>
  <Application>Microsoft Office PowerPoint</Application>
  <PresentationFormat>Custom</PresentationFormat>
  <Paragraphs>442</Paragraphs>
  <Slides>50</Slides>
  <Notes>33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50</vt:i4>
      </vt:variant>
    </vt:vector>
  </HeadingPairs>
  <TitlesOfParts>
    <vt:vector size="56" baseType="lpstr">
      <vt:lpstr>ＭＳ Ｐゴシック</vt:lpstr>
      <vt:lpstr>Arial</vt:lpstr>
      <vt:lpstr>Courier New</vt:lpstr>
      <vt:lpstr>Wingdings</vt:lpstr>
      <vt:lpstr>Base</vt:lpstr>
      <vt:lpstr>Interaction</vt:lpstr>
      <vt:lpstr>Initial Configuration and Running Scans</vt:lpstr>
      <vt:lpstr>Objectives</vt:lpstr>
      <vt:lpstr>Adding a Node to Test</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Scan Results</vt:lpstr>
      <vt:lpstr>Discussion: InSpec Profile Code</vt:lpstr>
      <vt:lpstr>Example: Node's ssh config</vt:lpstr>
      <vt:lpstr>Let's Remediate the Issue</vt:lpstr>
      <vt:lpstr>GE: Remediating the Issue</vt:lpstr>
      <vt:lpstr>GE: Remediating the Issue</vt:lpstr>
      <vt:lpstr>GE: Create an SSH Cookbook</vt:lpstr>
      <vt:lpstr>GE: Create an SSH Cookbook</vt:lpstr>
      <vt:lpstr>GE: Create an SSH Client Recipe</vt:lpstr>
      <vt:lpstr>GE: Create an SSH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Create the `client_spec.rb' file</vt:lpstr>
      <vt:lpstr>PowerPoint Presentation</vt:lpstr>
      <vt:lpstr>PowerPoint Presentation</vt:lpstr>
      <vt:lpstr>PowerPoint Presentation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168</cp:revision>
  <cp:lastPrinted>2015-02-07T23:49:10Z</cp:lastPrinted>
  <dcterms:created xsi:type="dcterms:W3CDTF">2015-11-10T15:58:30Z</dcterms:created>
  <dcterms:modified xsi:type="dcterms:W3CDTF">2015-12-07T23:18:11Z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